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227806-E95D-5485-E6B9-405FA85D3409}" name="Phelps, A'Kaia" initials="PA" userId="S::aphelps5@lion.lmu.edu::f2693090-8fba-49bf-9ef1-ed0d66f44d6e" providerId="AD"/>
  <p188:author id="{45D20B7D-4004-C4B1-FB1E-27168D811655}" name="Tran, Ngoc Kim Ngan" initials="NT" userId="S::ntran18@lion.lmu.edu::f1a20c60-f6cc-4486-9ea1-ef2fe2f42e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3F"/>
    <a:srgbClr val="C33B3B"/>
    <a:srgbClr val="E1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9B888-C15B-5543-8359-EA469913970F}" v="106" dt="2024-03-13T06:29:41.692"/>
    <p1510:client id="{93D2A2A1-1022-CE45-899F-0D831F009F80}" v="1653" dt="2024-03-13T06:31:17.249"/>
  </p1510:revLst>
</p1510:revInfo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94660"/>
  </p:normalViewPr>
  <p:slideViewPr>
    <p:cSldViewPr snapToGrid="0">
      <p:cViewPr varScale="1">
        <p:scale>
          <a:sx n="21" d="100"/>
          <a:sy n="21" d="100"/>
        </p:scale>
        <p:origin x="2388" y="10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48" tIns="93148" rIns="93148" bIns="93148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8854" marR="0" indent="-33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7709" marR="0" indent="-6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6563" marR="0" indent="-99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5418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4273" marR="0" indent="-35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3127" marR="0" indent="-69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1984" marR="0" indent="-10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0836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48" tIns="93148" rIns="93148" bIns="93148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8854" marR="0" indent="-33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7709" marR="0" indent="-6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6563" marR="0" indent="-99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5418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4273" marR="0" indent="-35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3127" marR="0" indent="-69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1984" marR="0" indent="-10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0836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48" tIns="93148" rIns="93148" bIns="93148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2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48" tIns="93148" rIns="93148" bIns="93148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8854" marR="0" indent="-33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7709" marR="0" indent="-6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6563" marR="0" indent="-99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5418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4273" marR="0" indent="-35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3127" marR="0" indent="-69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1984" marR="0" indent="-10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0836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48" tIns="93148" rIns="93148" bIns="93148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2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48" tIns="46561" rIns="93148" bIns="46561" anchor="t" anchorCtr="0">
            <a:noAutofit/>
          </a:bodyPr>
          <a:lstStyle/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683" indent="-174683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48" tIns="46561" rIns="93148" bIns="46561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67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1E9E8"/>
            </a:gs>
            <a:gs pos="75000">
              <a:srgbClr val="16693F"/>
            </a:gs>
          </a:gsLst>
          <a:lin ang="16200000" scaled="0"/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1065202" y="6189436"/>
            <a:ext cx="21061267" cy="2608280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66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22568945" y="6139803"/>
            <a:ext cx="10236960" cy="2608280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66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!. </a:t>
            </a:r>
            <a:endParaRPr lang="en-US"/>
          </a:p>
        </p:txBody>
      </p:sp>
      <p:sp>
        <p:nvSpPr>
          <p:cNvPr id="177" name="Title 1"/>
          <p:cNvSpPr txBox="1">
            <a:spLocks/>
          </p:cNvSpPr>
          <p:nvPr/>
        </p:nvSpPr>
        <p:spPr>
          <a:xfrm>
            <a:off x="3144251" y="6562260"/>
            <a:ext cx="16796084" cy="101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sz="2800" b="1" dirty="0" err="1">
                <a:solidFill>
                  <a:srgbClr val="16693F"/>
                </a:solidFill>
              </a:rPr>
              <a:t>GRNsight</a:t>
            </a:r>
            <a:r>
              <a:rPr lang="en-US" sz="2800" b="1" dirty="0">
                <a:solidFill>
                  <a:srgbClr val="16693F"/>
                </a:solidFill>
              </a:rPr>
              <a:t>, automatically lays out a gene regulatory network (GRN) graph, coloring the edges based on regulatory weights, and the nodes based on experimental or simulated expression 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108614" y="6487414"/>
            <a:ext cx="9241352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16693F"/>
                </a:solidFill>
              </a:rPr>
              <a:t>As a result of the incorporation of PPI, GRNsight </a:t>
            </a:r>
            <a:endParaRPr lang="en-US" sz="2800"/>
          </a:p>
          <a:p>
            <a:pPr algn="ctr"/>
            <a:r>
              <a:rPr lang="en-US" sz="2800" b="1">
                <a:solidFill>
                  <a:srgbClr val="16693F"/>
                </a:solidFill>
              </a:rPr>
              <a:t>required further enhancements </a:t>
            </a:r>
            <a:endParaRPr lang="en-US" sz="2800"/>
          </a:p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7351" y="631663"/>
            <a:ext cx="42736498" cy="4968090"/>
            <a:chOff x="577351" y="631663"/>
            <a:chExt cx="42736498" cy="4968090"/>
          </a:xfrm>
        </p:grpSpPr>
        <p:sp>
          <p:nvSpPr>
            <p:cNvPr id="3" name="Rounded Rectangle 2"/>
            <p:cNvSpPr/>
            <p:nvPr/>
          </p:nvSpPr>
          <p:spPr>
            <a:xfrm>
              <a:off x="577351" y="631663"/>
              <a:ext cx="42736498" cy="496809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1669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b="8674"/>
            <a:stretch/>
          </p:blipFill>
          <p:spPr>
            <a:xfrm>
              <a:off x="1065202" y="2746700"/>
              <a:ext cx="5099916" cy="2756983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2576300" y="699662"/>
              <a:ext cx="38738601" cy="48320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16693F"/>
                  </a:solidFill>
                  <a:latin typeface="Arial" panose="020B0604020202020204" pitchFamily="34" charset="0"/>
                </a:rPr>
                <a:t>Propagating Protein-Protein Interaction Network Support into </a:t>
              </a:r>
              <a:r>
                <a:rPr lang="en-US" sz="7200" b="1" dirty="0" err="1">
                  <a:solidFill>
                    <a:srgbClr val="16693F"/>
                  </a:solidFill>
                  <a:latin typeface="Arial" panose="020B0604020202020204" pitchFamily="34" charset="0"/>
                </a:rPr>
                <a:t>GRNsight</a:t>
              </a:r>
              <a:r>
                <a:rPr lang="en-US" sz="7200" b="1" dirty="0">
                  <a:solidFill>
                    <a:srgbClr val="16693F"/>
                  </a:solidFill>
                  <a:latin typeface="Arial" panose="020B0604020202020204" pitchFamily="34" charset="0"/>
                </a:rPr>
                <a:t> 7.0,</a:t>
              </a:r>
            </a:p>
            <a:p>
              <a:pPr algn="ctr"/>
              <a:r>
                <a:rPr lang="en-US" sz="7200" b="1" dirty="0">
                  <a:solidFill>
                    <a:srgbClr val="16693F"/>
                  </a:solidFill>
                  <a:latin typeface="Arial" panose="020B0604020202020204" pitchFamily="34" charset="0"/>
                </a:rPr>
                <a:t>a Web Application for Visualizing Gene Regulatory Network Models</a:t>
              </a:r>
            </a:p>
            <a:p>
              <a:pPr algn="ctr"/>
              <a:endParaRPr lang="en-US" sz="4000" dirty="0"/>
            </a:p>
            <a:p>
              <a:pPr algn="ctr"/>
              <a:r>
                <a:rPr lang="en-US" sz="4000" dirty="0"/>
                <a:t>Ngoc K. Tran</a:t>
              </a:r>
              <a:r>
                <a:rPr lang="en-US" sz="4000" baseline="30000" dirty="0"/>
                <a:t>1</a:t>
              </a:r>
              <a:r>
                <a:rPr lang="en-US" sz="4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Cecilia J. Zaragoza</a:t>
              </a:r>
              <a:r>
                <a:rPr lang="en-US" sz="40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4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40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A'Kaia</a:t>
              </a:r>
              <a:r>
                <a:rPr lang="en-US" sz="4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Phelps</a:t>
              </a:r>
              <a:r>
                <a:rPr lang="en-US" sz="40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4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Kam D. Dahlquist</a:t>
              </a:r>
              <a:r>
                <a:rPr lang="en-US" sz="4000" baseline="30000" dirty="0"/>
                <a:t>2</a:t>
              </a:r>
              <a:r>
                <a:rPr lang="en-US" sz="4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John David N. Dionisio</a:t>
              </a:r>
              <a:r>
                <a:rPr lang="en-US" sz="40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4000" b="1" baseline="30000" dirty="0">
                <a:latin typeface="Arial" panose="020B0604020202020204" pitchFamily="34" charset="0"/>
              </a:endParaRPr>
            </a:p>
            <a:p>
              <a:pPr algn="ctr"/>
              <a:r>
                <a:rPr lang="en-US" sz="2800" b="1" dirty="0">
                  <a:latin typeface="Arial" panose="020B0604020202020204" pitchFamily="34" charset="0"/>
                </a:rPr>
                <a:t>Departments of </a:t>
              </a:r>
              <a:r>
                <a:rPr lang="en-US" sz="2800" b="1" baseline="30000" dirty="0">
                  <a:latin typeface="Arial" panose="020B0604020202020204" pitchFamily="34" charset="0"/>
                </a:rPr>
                <a:t>1</a:t>
              </a:r>
              <a:r>
                <a:rPr lang="en-US" sz="2800" b="1" dirty="0">
                  <a:latin typeface="Arial" panose="020B0604020202020204" pitchFamily="34" charset="0"/>
                </a:rPr>
                <a:t>Computer Science and </a:t>
              </a:r>
              <a:r>
                <a:rPr lang="en-US" sz="2800" b="1" baseline="30000" dirty="0">
                  <a:latin typeface="Arial" panose="020B0604020202020204" pitchFamily="34" charset="0"/>
                </a:rPr>
                <a:t>2</a:t>
              </a:r>
              <a:r>
                <a:rPr lang="en-US" sz="2800" b="1" dirty="0">
                  <a:latin typeface="Arial" panose="020B0604020202020204" pitchFamily="34" charset="0"/>
                </a:rPr>
                <a:t>Biology, Loyola Marymount University, 1 LMU Drive, Los Angeles, CA 90045 USA</a:t>
              </a:r>
            </a:p>
            <a:p>
              <a:pPr algn="ctr"/>
              <a:endParaRPr lang="en-US" sz="800" dirty="0">
                <a:latin typeface="Arial" panose="020B0604020202020204" pitchFamily="34" charset="0"/>
              </a:endParaRPr>
            </a:p>
            <a:p>
              <a:pPr algn="ctr"/>
              <a:endParaRPr lang="en-US" sz="800" dirty="0">
                <a:latin typeface="Arial" panose="020B0604020202020204" pitchFamily="34" charset="0"/>
              </a:endParaRPr>
            </a:p>
            <a:p>
              <a:pPr algn="ctr"/>
              <a:r>
                <a:rPr lang="en-US" sz="4000" b="1" dirty="0">
                  <a:solidFill>
                    <a:srgbClr val="16693F"/>
                  </a:solidFill>
                  <a:latin typeface="Arial" panose="020B0604020202020204" pitchFamily="34" charset="0"/>
                </a:rPr>
                <a:t>http://dondi.github.io/GRNsight/</a:t>
              </a:r>
            </a:p>
          </p:txBody>
        </p:sp>
      </p:grpSp>
      <p:sp>
        <p:nvSpPr>
          <p:cNvPr id="195" name="Google Shape;130;p1"/>
          <p:cNvSpPr txBox="1"/>
          <p:nvPr/>
        </p:nvSpPr>
        <p:spPr>
          <a:xfrm>
            <a:off x="11213993" y="13048643"/>
            <a:ext cx="32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423880" y="8147968"/>
            <a:ext cx="13926837" cy="653684"/>
            <a:chOff x="17068110" y="7276093"/>
            <a:chExt cx="13926837" cy="653684"/>
          </a:xfrm>
        </p:grpSpPr>
        <p:pic>
          <p:nvPicPr>
            <p:cNvPr id="213" name="Picture 2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" r="33299"/>
            <a:stretch/>
          </p:blipFill>
          <p:spPr>
            <a:xfrm>
              <a:off x="17068110" y="7276093"/>
              <a:ext cx="13421415" cy="653684"/>
            </a:xfrm>
            <a:prstGeom prst="rect">
              <a:avLst/>
            </a:prstGeom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13" r="1563"/>
            <a:stretch/>
          </p:blipFill>
          <p:spPr>
            <a:xfrm>
              <a:off x="30216074" y="7276093"/>
              <a:ext cx="778873" cy="653684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79" y="8848105"/>
            <a:ext cx="2908300" cy="4406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778" y="14963481"/>
            <a:ext cx="2921000" cy="5321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90" y="13303770"/>
            <a:ext cx="2908300" cy="4178300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1457541" y="7991983"/>
            <a:ext cx="6628123" cy="1341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Demo files are provided.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Can import and export Excel, SIF, or GraphML files.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Can construct a network from SGD regulation or PPI data stored in a backend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Users can select a force graph layout or grid layout.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Force graph parameter sliders: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Link distance determines the minimum distance between nodes.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Nodes have a charge which repels or attracts other nodes.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Coloring can be based on user-uploaded expression data or from published expression datasets stored in a backend database.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Datasets available: 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 err="1">
                <a:latin typeface="Arial" panose="020B0604020202020204" pitchFamily="34" charset="0"/>
                <a:cs typeface="Arial" panose="020B0604020202020204" pitchFamily="34" charset="0"/>
              </a:rPr>
              <a:t>Apweiler</a:t>
            </a:r>
            <a:r>
              <a:rPr lang="da-DK" sz="1800">
                <a:latin typeface="Arial" panose="020B0604020202020204" pitchFamily="34" charset="0"/>
                <a:cs typeface="Arial" panose="020B0604020202020204" pitchFamily="34" charset="0"/>
              </a:rPr>
              <a:t> et al. 2012, GSE33098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 err="1">
                <a:latin typeface="Arial" panose="020B0604020202020204" pitchFamily="34" charset="0"/>
                <a:cs typeface="Arial" panose="020B0604020202020204" pitchFamily="34" charset="0"/>
              </a:rPr>
              <a:t>Barreto</a:t>
            </a:r>
            <a:r>
              <a:rPr lang="da-DK" sz="1800">
                <a:latin typeface="Arial" panose="020B0604020202020204" pitchFamily="34" charset="0"/>
                <a:cs typeface="Arial" panose="020B0604020202020204" pitchFamily="34" charset="0"/>
              </a:rPr>
              <a:t> et al. 2012, GSE24712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>
                <a:latin typeface="Arial" panose="020B0604020202020204" pitchFamily="34" charset="0"/>
                <a:cs typeface="Arial" panose="020B0604020202020204" pitchFamily="34" charset="0"/>
              </a:rPr>
              <a:t>Dahlquist et al. 2018, GSE83656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 err="1">
                <a:latin typeface="Arial" panose="020B0604020202020204" pitchFamily="34" charset="0"/>
                <a:cs typeface="Arial" panose="020B0604020202020204" pitchFamily="34" charset="0"/>
              </a:rPr>
              <a:t>Kitagawa</a:t>
            </a:r>
            <a:r>
              <a:rPr lang="da-DK" sz="1800">
                <a:latin typeface="Arial" panose="020B0604020202020204" pitchFamily="34" charset="0"/>
                <a:cs typeface="Arial" panose="020B0604020202020204" pitchFamily="34" charset="0"/>
              </a:rPr>
              <a:t> et al. 2002, GSE9336 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>
                <a:latin typeface="Arial" panose="020B0604020202020204" pitchFamily="34" charset="0"/>
                <a:cs typeface="Arial" panose="020B0604020202020204" pitchFamily="34" charset="0"/>
              </a:rPr>
              <a:t>Thorsen et al. 2007, GSE6068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Edge coloring can be toggled on and off.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Buttons enable the user to always see edge weights, never see edge weights, or see edge weights upon mouseover.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Allows user to set normalization factor so that edge thicknesses for different graphs can be rendered on the same scale.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Changing the gray threshold deemphasizes weaker edges in the visualization.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Presenting gray edges as dashed lines further deemphasizes weak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Multiple viewport sizes available.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Graph bounding box can be separated from viewport.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Zooming and scrolling available.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618" y="14956854"/>
            <a:ext cx="2921000" cy="3073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838" y="14928723"/>
            <a:ext cx="2959100" cy="54229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00" y="8864159"/>
            <a:ext cx="10058400" cy="5975287"/>
          </a:xfrm>
          <a:prstGeom prst="rect">
            <a:avLst/>
          </a:prstGeom>
        </p:spPr>
      </p:pic>
      <p:grpSp>
        <p:nvGrpSpPr>
          <p:cNvPr id="181" name="Google Shape;116;p1"/>
          <p:cNvGrpSpPr/>
          <p:nvPr/>
        </p:nvGrpSpPr>
        <p:grpSpPr>
          <a:xfrm>
            <a:off x="19374396" y="12949669"/>
            <a:ext cx="1786246" cy="1743523"/>
            <a:chOff x="30688219" y="11355256"/>
            <a:chExt cx="1799200" cy="1743523"/>
          </a:xfrm>
        </p:grpSpPr>
        <p:sp>
          <p:nvSpPr>
            <p:cNvPr id="182" name="Google Shape;117;p1"/>
            <p:cNvSpPr/>
            <p:nvPr/>
          </p:nvSpPr>
          <p:spPr>
            <a:xfrm>
              <a:off x="30710519" y="11364179"/>
              <a:ext cx="1776900" cy="17346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18;p1"/>
            <p:cNvCxnSpPr/>
            <p:nvPr/>
          </p:nvCxnSpPr>
          <p:spPr>
            <a:xfrm>
              <a:off x="32001200" y="12955670"/>
              <a:ext cx="365700" cy="0"/>
            </a:xfrm>
            <a:prstGeom prst="straightConnector1">
              <a:avLst/>
            </a:prstGeom>
            <a:noFill/>
            <a:ln w="34925" cap="flat" cmpd="sng">
              <a:solidFill>
                <a:srgbClr val="807F8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4" name="Google Shape;119;p1"/>
            <p:cNvCxnSpPr/>
            <p:nvPr/>
          </p:nvCxnSpPr>
          <p:spPr>
            <a:xfrm>
              <a:off x="31629503" y="12281806"/>
              <a:ext cx="733500" cy="0"/>
            </a:xfrm>
            <a:prstGeom prst="straightConnector1">
              <a:avLst/>
            </a:prstGeom>
            <a:noFill/>
            <a:ln w="57150" cap="flat" cmpd="sng">
              <a:solidFill>
                <a:srgbClr val="C43D3C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85" name="Google Shape;120;p1"/>
            <p:cNvGrpSpPr/>
            <p:nvPr/>
          </p:nvGrpSpPr>
          <p:grpSpPr>
            <a:xfrm>
              <a:off x="31694421" y="12531373"/>
              <a:ext cx="673500" cy="174833"/>
              <a:chOff x="294155" y="3559219"/>
              <a:chExt cx="733500" cy="260400"/>
            </a:xfrm>
          </p:grpSpPr>
          <p:cxnSp>
            <p:nvCxnSpPr>
              <p:cNvPr id="192" name="Google Shape;121;p1"/>
              <p:cNvCxnSpPr/>
              <p:nvPr/>
            </p:nvCxnSpPr>
            <p:spPr>
              <a:xfrm>
                <a:off x="294155" y="3689468"/>
                <a:ext cx="733500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37BB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3" name="Google Shape;122;p1"/>
              <p:cNvCxnSpPr/>
              <p:nvPr/>
            </p:nvCxnSpPr>
            <p:spPr>
              <a:xfrm>
                <a:off x="1015403" y="3559219"/>
                <a:ext cx="0" cy="260400"/>
              </a:xfrm>
              <a:prstGeom prst="straightConnector1">
                <a:avLst/>
              </a:prstGeom>
              <a:noFill/>
              <a:ln w="57150" cap="rnd" cmpd="sng">
                <a:solidFill>
                  <a:srgbClr val="337BB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6" name="Google Shape;123;p1"/>
            <p:cNvSpPr txBox="1"/>
            <p:nvPr/>
          </p:nvSpPr>
          <p:spPr>
            <a:xfrm>
              <a:off x="30688219" y="12102149"/>
              <a:ext cx="941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activation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4;p1"/>
            <p:cNvSpPr txBox="1"/>
            <p:nvPr/>
          </p:nvSpPr>
          <p:spPr>
            <a:xfrm>
              <a:off x="30691825" y="12438742"/>
              <a:ext cx="117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repression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5;p1"/>
            <p:cNvSpPr txBox="1"/>
            <p:nvPr/>
          </p:nvSpPr>
          <p:spPr>
            <a:xfrm>
              <a:off x="30688219" y="12782546"/>
              <a:ext cx="136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weak influence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" name="Google Shape;126;p1"/>
            <p:cNvPicPr preferRelativeResize="0"/>
            <p:nvPr/>
          </p:nvPicPr>
          <p:blipFill rotWithShape="1">
            <a:blip r:embed="rId11">
              <a:alphaModFix/>
            </a:blip>
            <a:srcRect r="4532" b="11079"/>
            <a:stretch/>
          </p:blipFill>
          <p:spPr>
            <a:xfrm>
              <a:off x="31620078" y="11721299"/>
              <a:ext cx="752498" cy="355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27;p1"/>
            <p:cNvSpPr txBox="1"/>
            <p:nvPr/>
          </p:nvSpPr>
          <p:spPr>
            <a:xfrm>
              <a:off x="30698725" y="11760617"/>
              <a:ext cx="752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8;p1"/>
            <p:cNvSpPr txBox="1"/>
            <p:nvPr/>
          </p:nvSpPr>
          <p:spPr>
            <a:xfrm>
              <a:off x="30710516" y="11355256"/>
              <a:ext cx="177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29;p1"/>
          <p:cNvSpPr txBox="1"/>
          <p:nvPr/>
        </p:nvSpPr>
        <p:spPr>
          <a:xfrm>
            <a:off x="7895679" y="8849098"/>
            <a:ext cx="32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141;p1"/>
          <p:cNvSpPr txBox="1"/>
          <p:nvPr/>
        </p:nvSpPr>
        <p:spPr>
          <a:xfrm>
            <a:off x="7895679" y="14157504"/>
            <a:ext cx="32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143;p1"/>
          <p:cNvSpPr txBox="1"/>
          <p:nvPr/>
        </p:nvSpPr>
        <p:spPr>
          <a:xfrm>
            <a:off x="18058270" y="14940812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157;p1"/>
          <p:cNvSpPr txBox="1"/>
          <p:nvPr/>
        </p:nvSpPr>
        <p:spPr>
          <a:xfrm>
            <a:off x="14641501" y="14940812"/>
            <a:ext cx="32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142;p1"/>
          <p:cNvSpPr txBox="1"/>
          <p:nvPr/>
        </p:nvSpPr>
        <p:spPr>
          <a:xfrm>
            <a:off x="11216551" y="14940812"/>
            <a:ext cx="32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Title 1"/>
          <p:cNvSpPr txBox="1">
            <a:spLocks/>
          </p:cNvSpPr>
          <p:nvPr/>
        </p:nvSpPr>
        <p:spPr>
          <a:xfrm>
            <a:off x="1697881" y="20615587"/>
            <a:ext cx="19882368" cy="124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sz="3600" b="1" err="1">
                <a:solidFill>
                  <a:srgbClr val="16693F"/>
                </a:solidFill>
              </a:rPr>
              <a:t>GRNsight</a:t>
            </a:r>
            <a:r>
              <a:rPr lang="en-US" sz="3600" b="1">
                <a:solidFill>
                  <a:srgbClr val="16693F"/>
                </a:solidFill>
              </a:rPr>
              <a:t> can now be used to visualize protein-protein physical interaction (PPI) networks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939648-886A-3361-15A0-70B28BE6F8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4906" t="17042" r="68080" b="28965"/>
          <a:stretch/>
        </p:blipFill>
        <p:spPr>
          <a:xfrm>
            <a:off x="8153573" y="8837066"/>
            <a:ext cx="3111516" cy="53485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5474FCA-6697-1F78-9F4C-8B081D0239E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5354" t="28878" r="68305" b="28859"/>
          <a:stretch/>
        </p:blipFill>
        <p:spPr>
          <a:xfrm>
            <a:off x="8235484" y="14134202"/>
            <a:ext cx="2988264" cy="4186514"/>
          </a:xfrm>
          <a:prstGeom prst="rect">
            <a:avLst/>
          </a:prstGeom>
        </p:spPr>
      </p:pic>
      <p:pic>
        <p:nvPicPr>
          <p:cNvPr id="7" name="Google Shape;112;p1">
            <a:extLst>
              <a:ext uri="{FF2B5EF4-FFF2-40B4-BE49-F238E27FC236}">
                <a16:creationId xmlns:a16="http://schemas.microsoft.com/office/drawing/2014/main" id="{B0A13BD9-096F-AB15-2E12-232C83F9CF0D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531157" y="2505320"/>
            <a:ext cx="4388100" cy="27354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08F077-48F1-01FD-E985-2CA1ADE59DB1}"/>
              </a:ext>
            </a:extLst>
          </p:cNvPr>
          <p:cNvSpPr/>
          <p:nvPr/>
        </p:nvSpPr>
        <p:spPr>
          <a:xfrm>
            <a:off x="33146225" y="6135932"/>
            <a:ext cx="10236960" cy="2608280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66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baseline="0">
                <a:latin typeface="Arial"/>
              </a:rPr>
              <a:t>4. Import and Export </a:t>
            </a:r>
            <a:r>
              <a:rPr lang="en-US" sz="2200">
                <a:latin typeface="Arial"/>
                <a:ea typeface="Arial"/>
                <a:cs typeface="Arial"/>
              </a:rPr>
              <a:t>​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8B706-7EA5-F956-7EE5-3A820F2FE7F7}"/>
              </a:ext>
            </a:extLst>
          </p:cNvPr>
          <p:cNvSpPr txBox="1"/>
          <p:nvPr/>
        </p:nvSpPr>
        <p:spPr>
          <a:xfrm>
            <a:off x="36442902" y="25513786"/>
            <a:ext cx="380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16693F"/>
                </a:solidFill>
              </a:rPr>
              <a:t>Acknowledgments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FFF60-33F1-C938-B356-E59DF64A7EBF}"/>
              </a:ext>
            </a:extLst>
          </p:cNvPr>
          <p:cNvSpPr txBox="1"/>
          <p:nvPr/>
        </p:nvSpPr>
        <p:spPr>
          <a:xfrm>
            <a:off x="37148224" y="2760468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16693F"/>
                </a:solidFill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00E37-F80B-747D-BAEB-B9F0C416AF2D}"/>
              </a:ext>
            </a:extLst>
          </p:cNvPr>
          <p:cNvSpPr txBox="1"/>
          <p:nvPr/>
        </p:nvSpPr>
        <p:spPr>
          <a:xfrm>
            <a:off x="37014981" y="22472545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16693F"/>
                </a:solidFill>
              </a:rPr>
              <a:t>Availability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C413A-73C8-B09F-6EDE-8E9714094DE4}"/>
              </a:ext>
            </a:extLst>
          </p:cNvPr>
          <p:cNvSpPr txBox="1"/>
          <p:nvPr/>
        </p:nvSpPr>
        <p:spPr>
          <a:xfrm>
            <a:off x="33640111" y="26140015"/>
            <a:ext cx="9295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would like to thank the previous developers on the </a:t>
            </a:r>
            <a:r>
              <a:rPr lang="en-US" sz="2200" dirty="0" err="1"/>
              <a:t>GRNsight</a:t>
            </a:r>
            <a:r>
              <a:rPr lang="en-US" sz="2200" dirty="0"/>
              <a:t> project, and students Nikki C. Chun. </a:t>
            </a:r>
            <a:r>
              <a:rPr lang="en-US" sz="2200" dirty="0" err="1"/>
              <a:t>A'Kaia</a:t>
            </a:r>
            <a:r>
              <a:rPr lang="en-US" sz="2200" dirty="0"/>
              <a:t> Phelps and Cecilia J. Zaragoza would like to thank the HHMI STEM Research Learning Community for funding.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3F123-3AB3-B0A6-E252-35CC09A1226F}"/>
              </a:ext>
            </a:extLst>
          </p:cNvPr>
          <p:cNvSpPr txBox="1"/>
          <p:nvPr/>
        </p:nvSpPr>
        <p:spPr>
          <a:xfrm>
            <a:off x="33689916" y="28272367"/>
            <a:ext cx="9295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/>
              <a:t>Dahlquist, K.D., Fitzpatrick, B.G., Camacho, E.T., </a:t>
            </a:r>
            <a:r>
              <a:rPr lang="en-US" sz="1200" b="1" err="1"/>
              <a:t>Entzminger</a:t>
            </a:r>
            <a:r>
              <a:rPr lang="en-US" sz="1200" b="1"/>
              <a:t>, S.D., &amp; </a:t>
            </a:r>
            <a:r>
              <a:rPr lang="en-US" sz="1200" b="1" err="1"/>
              <a:t>Wanner</a:t>
            </a:r>
            <a:r>
              <a:rPr lang="en-US" sz="1200" b="1"/>
              <a:t>, N.C. (2015) Parameter Estimation for Gene Regulatory Networks from Microarray Data: Cold Shock Response in Saccharomyces cerevisiae. </a:t>
            </a:r>
            <a:r>
              <a:rPr lang="en-US" sz="1200" b="1" i="1"/>
              <a:t>Bulletin of Mathematical Biology</a:t>
            </a:r>
            <a:r>
              <a:rPr lang="en-US" sz="1200" b="1"/>
              <a:t>, </a:t>
            </a:r>
            <a:r>
              <a:rPr lang="en-US" sz="1200" b="1" i="1"/>
              <a:t>77</a:t>
            </a:r>
            <a:r>
              <a:rPr lang="en-US" sz="1200" b="1"/>
              <a:t>(8), 1457-1492. </a:t>
            </a:r>
            <a:r>
              <a:rPr lang="en-US" sz="1200" b="1" err="1"/>
              <a:t>doi</a:t>
            </a:r>
            <a:r>
              <a:rPr lang="en-US" sz="1200" b="1"/>
              <a:t>: 10.1007/s11538-015-0092-6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/>
              <a:t>Dahlquist, K.D., Dionisio, J.D.N., Fitzpatrick, B.G., Anguiano, N.A., </a:t>
            </a:r>
            <a:r>
              <a:rPr lang="en-US" sz="1200" b="1" err="1"/>
              <a:t>Varshneya</a:t>
            </a:r>
            <a:r>
              <a:rPr lang="en-US" sz="1200" b="1"/>
              <a:t>, A., Southwick, B.J., &amp; </a:t>
            </a:r>
            <a:r>
              <a:rPr lang="en-US" sz="1200" b="1" err="1"/>
              <a:t>Samdarshi</a:t>
            </a:r>
            <a:r>
              <a:rPr lang="en-US" sz="1200" b="1"/>
              <a:t>, M. (2016) GRNsight: a web application and service for visualizing models of small- to medium-scale gene regulatory networks. </a:t>
            </a:r>
            <a:r>
              <a:rPr lang="en-US" sz="1200" b="1" i="1" err="1"/>
              <a:t>PeerJ</a:t>
            </a:r>
            <a:r>
              <a:rPr lang="en-US" sz="1200" b="1" i="1"/>
              <a:t> Preprints</a:t>
            </a:r>
            <a:r>
              <a:rPr lang="en-US" sz="1200" b="1"/>
              <a:t> 4:e2068v1. </a:t>
            </a:r>
            <a:r>
              <a:rPr lang="en-US" sz="1200" b="1" err="1"/>
              <a:t>doi</a:t>
            </a:r>
            <a:r>
              <a:rPr lang="en-US" sz="1200" b="1"/>
              <a:t>: 10.7287/peerj.preprints.2068v1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r>
              <a:rPr lang="en-US" sz="1200" b="1"/>
              <a:t>Freeman, S. (2002) Biological Science. Upper Saddle River, New Jersey: Prentice Hall.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/>
              <a:t>Wong, E. D., </a:t>
            </a:r>
            <a:r>
              <a:rPr lang="en-US" sz="1200" b="1" err="1"/>
              <a:t>Miyasato</a:t>
            </a:r>
            <a:r>
              <a:rPr lang="en-US" sz="1200" b="1"/>
              <a:t>, S. R., Aleksander, S., </a:t>
            </a:r>
            <a:r>
              <a:rPr lang="en-US" sz="1200" b="1" err="1"/>
              <a:t>Karra</a:t>
            </a:r>
            <a:r>
              <a:rPr lang="en-US" sz="1200" b="1"/>
              <a:t>, K., Nash, R. S., </a:t>
            </a:r>
            <a:r>
              <a:rPr lang="en-US" sz="1200" b="1" err="1"/>
              <a:t>Skrzypek</a:t>
            </a:r>
            <a:r>
              <a:rPr lang="en-US" sz="1200" b="1"/>
              <a:t>, M. S., Weng, S., Engel, S. R., &amp; Cherry, J. M. (2023). Saccharomyces genome database update: server architecture, pan-genome nomenclature, and external resources. </a:t>
            </a:r>
            <a:r>
              <a:rPr lang="en-US" sz="1200" b="1" i="1"/>
              <a:t>Genetics</a:t>
            </a:r>
            <a:r>
              <a:rPr lang="en-US" sz="1200" b="1"/>
              <a:t>, </a:t>
            </a:r>
            <a:r>
              <a:rPr lang="en-US" sz="1200" b="1" i="1"/>
              <a:t>224</a:t>
            </a:r>
            <a:r>
              <a:rPr lang="en-US" sz="1200" b="1"/>
              <a:t>(1), iyac191. </a:t>
            </a:r>
            <a:r>
              <a:rPr lang="en-US" sz="1200" b="1" err="1"/>
              <a:t>doi</a:t>
            </a:r>
            <a:r>
              <a:rPr lang="en-US" sz="1200" b="1"/>
              <a:t>: 10.1093/genetics/iyac191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/>
              <a:t>Zhang, D., Dailey, O. R., Simon, D. J., Roca-</a:t>
            </a:r>
            <a:r>
              <a:rPr lang="en-US" sz="1200" b="1" err="1"/>
              <a:t>Datzer</a:t>
            </a:r>
            <a:r>
              <a:rPr lang="en-US" sz="1200" b="1"/>
              <a:t>, K., Jami-</a:t>
            </a:r>
            <a:r>
              <a:rPr lang="en-US" sz="1200" b="1" err="1"/>
              <a:t>Alahmadi</a:t>
            </a:r>
            <a:r>
              <a:rPr lang="en-US" sz="1200" b="1"/>
              <a:t>, Y., Hennen, M. S., </a:t>
            </a:r>
            <a:r>
              <a:rPr lang="en-US" sz="1200" b="1" err="1"/>
              <a:t>Wohlschlegel</a:t>
            </a:r>
            <a:r>
              <a:rPr lang="en-US" sz="1200" b="1"/>
              <a:t>, J. A., Koehler, C. M., &amp; </a:t>
            </a:r>
            <a:r>
              <a:rPr lang="en-US" sz="1200" b="1" err="1"/>
              <a:t>Dabir</a:t>
            </a:r>
            <a:r>
              <a:rPr lang="en-US" sz="1200" b="1"/>
              <a:t>, D. V. (2021). Aim32 is a dual-localized 2Fe-2S mitochondrial protein that functions in redox quality control. </a:t>
            </a:r>
            <a:r>
              <a:rPr lang="en-US" sz="1200" b="1" i="1"/>
              <a:t>Journal of Biological Chemistry</a:t>
            </a:r>
            <a:r>
              <a:rPr lang="en-US" sz="1200" b="1"/>
              <a:t>, </a:t>
            </a:r>
            <a:r>
              <a:rPr lang="en-US" sz="1200" b="1" i="1"/>
              <a:t>297</a:t>
            </a:r>
            <a:r>
              <a:rPr lang="en-US" sz="1200" b="1"/>
              <a:t>(4). </a:t>
            </a:r>
            <a:r>
              <a:rPr lang="en-US" sz="1200" b="1" err="1"/>
              <a:t>doi</a:t>
            </a:r>
            <a:r>
              <a:rPr lang="en-US" sz="1200" b="1"/>
              <a:t>: 10.1016/j.jbc.2021.101135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err="1"/>
              <a:t>Goodsell</a:t>
            </a:r>
            <a:r>
              <a:rPr lang="en-US" sz="1200" b="1"/>
              <a:t>, D. (2012). Vitamin D receptor bound to DNA, with vitamin D shown in magenta. [Online Image]. PDB-101. https://pdb101.rcsb.org/</a:t>
            </a:r>
            <a:r>
              <a:rPr lang="en-US" sz="1200" b="1" err="1"/>
              <a:t>motm</a:t>
            </a:r>
            <a:r>
              <a:rPr lang="en-US" sz="1200" b="1"/>
              <a:t>/155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err="1"/>
              <a:t>Goodsell</a:t>
            </a:r>
            <a:r>
              <a:rPr lang="en-US" sz="1200" b="1"/>
              <a:t>, D. (2019). Cyclin A (green) and cyclin-dependent kinase 2 (blue) with ATP (magenta). [Online Image]. PDB-101. https://pdb101.rcsb.org/</a:t>
            </a:r>
            <a:r>
              <a:rPr lang="en-US" sz="1200" b="1" err="1"/>
              <a:t>motm</a:t>
            </a:r>
            <a:r>
              <a:rPr lang="en-US" sz="1200" b="1"/>
              <a:t>/236</a:t>
            </a:r>
          </a:p>
          <a:p>
            <a:pPr marL="114300" lvl="0" indent="-114300">
              <a:buFont typeface="Arial" panose="020B0604020202020204" pitchFamily="34" charset="0"/>
              <a:buChar char="•"/>
            </a:pPr>
            <a:endParaRPr lang="en-US" sz="12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D7140-8991-9289-F761-C47DFD4358C6}"/>
              </a:ext>
            </a:extLst>
          </p:cNvPr>
          <p:cNvSpPr txBox="1"/>
          <p:nvPr/>
        </p:nvSpPr>
        <p:spPr>
          <a:xfrm>
            <a:off x="33505788" y="23039591"/>
            <a:ext cx="93615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8" lvl="0" indent="-2190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GRNsight is free and open to all users at http://</a:t>
            </a:r>
            <a:r>
              <a:rPr lang="en-US" sz="2200" err="1">
                <a:solidFill>
                  <a:schemeClr val="dk1"/>
                </a:solidFill>
              </a:rPr>
              <a:t>dondi.github.io</a:t>
            </a:r>
            <a:r>
              <a:rPr lang="en-US" sz="2200">
                <a:solidFill>
                  <a:schemeClr val="dk1"/>
                </a:solidFill>
              </a:rPr>
              <a:t>/GRNsight/, and there is no login requirement. </a:t>
            </a:r>
          </a:p>
          <a:p>
            <a:pPr marL="223838" lvl="0" indent="-2190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GRNsight code is available under the open source BSD license at our GitHub repository at https://github.com/dondi/GRNsight.</a:t>
            </a:r>
          </a:p>
          <a:p>
            <a:pPr marL="223838" lvl="0" indent="-2190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Some new GRNsight features are only available in </a:t>
            </a:r>
          </a:p>
          <a:p>
            <a:pPr marL="4763" lvl="0">
              <a:buClr>
                <a:srgbClr val="333333"/>
              </a:buClr>
              <a:buSzPct val="100000"/>
            </a:pPr>
            <a:r>
              <a:rPr lang="en-US" sz="2200">
                <a:solidFill>
                  <a:schemeClr val="dk1"/>
                </a:solidFill>
              </a:rPr>
              <a:t>   GRNsight v7.0.13 beta.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DFA7B-95A7-FC42-1DDB-E8405FFB5961}"/>
              </a:ext>
            </a:extLst>
          </p:cNvPr>
          <p:cNvSpPr txBox="1"/>
          <p:nvPr/>
        </p:nvSpPr>
        <p:spPr>
          <a:xfrm>
            <a:off x="33574253" y="18030254"/>
            <a:ext cx="936156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Automate the process of toggling between a particular PPI network and the GRN that regulates the genes encoding the proteins in the PPI network, as shown above.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Update the backend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GRN and PPI databases with 2024 data from SGD.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Prioritize bug resolution to enhance stability and reliability of the platform.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Focus on user interface enhancements to improve usability and user experience. 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Improve documentation to provide clear and comprehensive guidance for users.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9D0C4-B279-CA3F-DAB1-D83DF179F1D0}"/>
              </a:ext>
            </a:extLst>
          </p:cNvPr>
          <p:cNvSpPr txBox="1"/>
          <p:nvPr/>
        </p:nvSpPr>
        <p:spPr>
          <a:xfrm>
            <a:off x="36476395" y="17458327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16693F"/>
                </a:solidFill>
              </a:rPr>
              <a:t>Future Directions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A4327-2AF8-3DF0-79F9-A0D44EEC193A}"/>
              </a:ext>
            </a:extLst>
          </p:cNvPr>
          <p:cNvSpPr txBox="1"/>
          <p:nvPr/>
        </p:nvSpPr>
        <p:spPr>
          <a:xfrm>
            <a:off x="22926051" y="7531540"/>
            <a:ext cx="9543851" cy="199439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of an 18-protein, 81-edge network representing proteins that interact with Aim32p.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Aim32p is a dual-localized 2Fe-2S mitochondrial protein that functions in redox quality control.</a:t>
            </a:r>
          </a:p>
          <a:p>
            <a:pPr marL="342900" indent="-342900">
              <a:buAutoNum type="arabicPeriod"/>
            </a:pPr>
            <a:endParaRPr lang="en-US" sz="2200" b="1" dirty="0"/>
          </a:p>
          <a:p>
            <a:pPr marL="342900" indent="-342900">
              <a:buAutoNum type="arabicPeriod"/>
            </a:pPr>
            <a:r>
              <a:rPr lang="en-US" sz="2200" b="1" dirty="0"/>
              <a:t>Distinguishing between Directed vs. Undirected Edges </a:t>
            </a: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Incorporating visualization techniques such as arrowheads for directed edges and absence of arrowheads for undirected edges, facilitates the accurate representation and interpretation of regulatory and physical interactions within these networks.</a:t>
            </a:r>
            <a:endParaRPr lang="en-US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Directed Graph represent connections in GRN (gene-regulatory-network)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Demonstrating different types of network types: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In the unweighted GRN SIF file, interactions represent regulatory relationships between genes or transcription factors. Each line indicates a regulatory interaction, with the format ‘</a:t>
            </a:r>
            <a:r>
              <a:rPr lang="en-US" sz="2200" b="1" dirty="0"/>
              <a:t>Regulator pd Target</a:t>
            </a:r>
            <a:r>
              <a:rPr lang="en-US" sz="2200" dirty="0"/>
              <a:t>’.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Undirected Graph represent interactions of PPI (protein-protein physical interactions)</a:t>
            </a:r>
          </a:p>
          <a:p>
            <a:pPr marL="457200" lvl="1"/>
            <a:endParaRPr lang="en-US" sz="2200" dirty="0"/>
          </a:p>
          <a:p>
            <a:r>
              <a:rPr lang="en-US" sz="2200" b="1" dirty="0"/>
              <a:t>2.   PPI Demo Graph Reference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dropdown menu serves as an interactive feature in </a:t>
            </a:r>
            <a:r>
              <a:rPr lang="en-US" sz="2200" dirty="0" err="1"/>
              <a:t>GRNsight</a:t>
            </a:r>
            <a:r>
              <a:rPr lang="en-US" sz="2200" dirty="0"/>
              <a:t>, allowing users to select from a range of available demo networks.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lvl="1"/>
            <a:endParaRPr lang="en-US" sz="2200" dirty="0"/>
          </a:p>
          <a:p>
            <a:pPr marL="457200" lvl="1"/>
            <a:endParaRPr lang="en-US" sz="2200" dirty="0"/>
          </a:p>
          <a:p>
            <a:pPr marL="457200" lvl="1"/>
            <a:endParaRPr lang="en-US" sz="2200" dirty="0"/>
          </a:p>
          <a:p>
            <a:pPr marL="457200" lvl="1"/>
            <a:endParaRPr lang="en-US" sz="2200" dirty="0"/>
          </a:p>
          <a:p>
            <a:pPr marL="457200" lvl="1"/>
            <a:endParaRPr lang="en-US" sz="2200" dirty="0"/>
          </a:p>
          <a:p>
            <a:pPr marL="457200" lvl="1"/>
            <a:endParaRPr lang="en-US" sz="2200" dirty="0"/>
          </a:p>
          <a:p>
            <a:pPr lvl="1"/>
            <a:r>
              <a:rPr lang="en-US" sz="2200" b="1" dirty="0"/>
              <a:t>3.   SIF File (PPI and GRN)</a:t>
            </a:r>
            <a:endParaRPr lang="en-US" sz="2200" dirty="0"/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Demonstrating different types of network types:</a:t>
            </a:r>
          </a:p>
          <a:p>
            <a:pPr marL="1200150" lvl="2" indent="-285750">
              <a:buFont typeface="Calibri"/>
              <a:buChar char="-"/>
            </a:pPr>
            <a:r>
              <a:rPr lang="en-US" sz="2200" dirty="0"/>
              <a:t>In the unweighted GRN SIF file, interactions represent regulatory relationships between genes or transcription factors. Each line indicates a regulatory interaction, with the format ‘</a:t>
            </a:r>
            <a:r>
              <a:rPr lang="en-US" sz="2200" b="1" dirty="0"/>
              <a:t>Regulator pd Target</a:t>
            </a:r>
            <a:r>
              <a:rPr lang="en-US" sz="2200" dirty="0"/>
              <a:t>’.</a:t>
            </a:r>
          </a:p>
          <a:p>
            <a:pPr marL="1200150" lvl="2" indent="-285750">
              <a:buFont typeface="Calibri"/>
              <a:buChar char="-"/>
            </a:pPr>
            <a:r>
              <a:rPr lang="en-US" sz="2200" dirty="0"/>
              <a:t>In the PPI SIF file, interactions represent physical associations between proteins. Each line denotes a physical interaction between proteins, with the format ‘</a:t>
            </a:r>
            <a:r>
              <a:rPr lang="en-US" sz="2200" b="1" dirty="0"/>
              <a:t>Protein pp Protein’</a:t>
            </a:r>
          </a:p>
          <a:p>
            <a:pPr marL="1200150" lvl="2" indent="-285750">
              <a:buFont typeface="Calibri"/>
              <a:buChar char="-"/>
            </a:pPr>
            <a:r>
              <a:rPr lang="en-US" sz="2200" dirty="0"/>
              <a:t>Can be viewed and exported with Excel, </a:t>
            </a:r>
            <a:r>
              <a:rPr lang="en-US" sz="2200" dirty="0" err="1"/>
              <a:t>VSCode</a:t>
            </a:r>
            <a:r>
              <a:rPr lang="en-US" sz="2200" dirty="0"/>
              <a:t>, Word,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B56C9-3506-8FA4-2A4D-CD1AEF4160F2}"/>
              </a:ext>
            </a:extLst>
          </p:cNvPr>
          <p:cNvSpPr txBox="1"/>
          <p:nvPr/>
        </p:nvSpPr>
        <p:spPr>
          <a:xfrm>
            <a:off x="33532806" y="7072189"/>
            <a:ext cx="9361561" cy="105875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Network Mode Imports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SIF files are detected based on either "pp" or "pd" indicator, refer to last image.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GraphML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files are always associated with GRN. (refer to image in the last section)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Excel files are identified based on the naming convention in cell A1, with "cols regulator/ rows target" for GRN and "cols protein1/ rows protein2" for PPI.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pPr marL="336550" indent="-336550"/>
            <a:r>
              <a:rPr lang="en-US" sz="2200" b="1" dirty="0"/>
              <a:t>1. Enabling Controls of D-pad, Zoom Slider, and Cursor Grab When Restrict Graph to Viewport </a:t>
            </a:r>
            <a:endParaRPr lang="en-US" sz="2200" dirty="0"/>
          </a:p>
          <a:p>
            <a:pPr marL="342900" lvl="1" indent="-342900">
              <a:buFont typeface="Arial"/>
              <a:buChar char="•"/>
            </a:pPr>
            <a:r>
              <a:rPr lang="en-US" sz="2200" dirty="0"/>
              <a:t>Previously when the graph was restricted to the viewport the D-pad, Zoom Slider, and Cursor Grab controls were disabled. The user is now allowed access to those controls to navigate around the viewport and move the graph.</a:t>
            </a:r>
          </a:p>
          <a:p>
            <a:pPr marL="342900" lvl="1" indent="-342900">
              <a:buFont typeface="Arial"/>
              <a:buChar char="•"/>
            </a:pPr>
            <a:r>
              <a:rPr lang="en-US" sz="2200" dirty="0"/>
              <a:t>The goal is to allow users to utilize the D-pad, Zoom Slider, and Cursor Grab controls while ensuring that the nodes remain inside the bounds of the viewport. The nodes will be clamped inside a bounding box, which will be outlined in gray, that will designate the maximum space the nodes can occupy. </a:t>
            </a:r>
          </a:p>
          <a:p>
            <a:pPr marL="342900" lvl="1" indent="-342900">
              <a:buFont typeface="Arial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6645BE-1705-37A8-CE74-225A36F5BE98}"/>
              </a:ext>
            </a:extLst>
          </p:cNvPr>
          <p:cNvSpPr txBox="1"/>
          <p:nvPr/>
        </p:nvSpPr>
        <p:spPr>
          <a:xfrm>
            <a:off x="33793514" y="12756255"/>
            <a:ext cx="9241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16693F"/>
                </a:solidFill>
              </a:rPr>
              <a:t>Ongoing Development </a:t>
            </a:r>
            <a:endParaRPr lang="en-US" sz="3200" dirty="0"/>
          </a:p>
        </p:txBody>
      </p: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F2986D23-AE45-1F22-34EE-43A7EB65CE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75349" y="20946439"/>
            <a:ext cx="6521995" cy="245208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D5042278-5B80-770B-D688-32547F52BF65}"/>
              </a:ext>
            </a:extLst>
          </p:cNvPr>
          <p:cNvSpPr txBox="1">
            <a:spLocks/>
          </p:cNvSpPr>
          <p:nvPr/>
        </p:nvSpPr>
        <p:spPr>
          <a:xfrm>
            <a:off x="28445842" y="27612486"/>
            <a:ext cx="2073472" cy="5348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sz="3600" b="1">
                <a:solidFill>
                  <a:srgbClr val="16693F"/>
                </a:solidFill>
              </a:rPr>
              <a:t>PPI SIF</a:t>
            </a:r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48EDFCB-5385-23B9-7B30-4F5D62166830}"/>
              </a:ext>
            </a:extLst>
          </p:cNvPr>
          <p:cNvSpPr txBox="1">
            <a:spLocks/>
          </p:cNvSpPr>
          <p:nvPr/>
        </p:nvSpPr>
        <p:spPr>
          <a:xfrm>
            <a:off x="24856373" y="27629651"/>
            <a:ext cx="2073472" cy="5348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sz="3600" b="1">
                <a:solidFill>
                  <a:srgbClr val="16693F"/>
                </a:solidFill>
              </a:rPr>
              <a:t>GRN SIF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55C884-4C76-0E0C-1045-340BF2F40AAA}"/>
              </a:ext>
            </a:extLst>
          </p:cNvPr>
          <p:cNvSpPr txBox="1"/>
          <p:nvPr/>
        </p:nvSpPr>
        <p:spPr>
          <a:xfrm>
            <a:off x="34072497" y="6355400"/>
            <a:ext cx="9241352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rgbClr val="16693F"/>
                </a:solidFill>
              </a:rPr>
              <a:t>Network Mode Detection</a:t>
            </a:r>
            <a:endParaRPr lang="en-US" sz="3200"/>
          </a:p>
          <a:p>
            <a:pPr algn="ctr"/>
            <a:endParaRPr lang="en-US"/>
          </a:p>
        </p:txBody>
      </p:sp>
      <p:pic>
        <p:nvPicPr>
          <p:cNvPr id="41" name="Picture 40" descr="A screenshot of a calendar&#10;&#10;Description automatically generated">
            <a:extLst>
              <a:ext uri="{FF2B5EF4-FFF2-40B4-BE49-F238E27FC236}">
                <a16:creationId xmlns:a16="http://schemas.microsoft.com/office/drawing/2014/main" id="{A6707C75-A35C-C303-9A45-21FB273F8F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547776" y="9888656"/>
            <a:ext cx="9579984" cy="25711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339656C-4AB8-BCDF-7DEA-363D2188D378}"/>
              </a:ext>
            </a:extLst>
          </p:cNvPr>
          <p:cNvSpPr txBox="1"/>
          <p:nvPr/>
        </p:nvSpPr>
        <p:spPr>
          <a:xfrm>
            <a:off x="1281079" y="21928715"/>
            <a:ext cx="720982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  <a:rtl val="0"/>
              </a:rPr>
              <a:t>A gene regulatory network consists of genes, transcription factors, and the regulatory connections between them which govern the level of expression of mRNA and protein from genes. </a:t>
            </a:r>
          </a:p>
          <a:p>
            <a:pPr marL="577850" marR="0" lvl="1" indent="-354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  <a:rtl val="0"/>
              </a:rPr>
              <a:t>Nodes represent both the regulatory transcription factor protein and the gene that encodes it. </a:t>
            </a:r>
          </a:p>
          <a:p>
            <a:pPr marL="577850" marR="0" lvl="1" indent="-354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  <a:rtl val="0"/>
              </a:rPr>
              <a:t>An arrow represents a regulatory transcription factor either activating (arrowhead, red color) or repressing (blunt end, blue color) the gene for another regulatory transcription factor.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PPI is when two proteins bind to each other.</a:t>
            </a:r>
          </a:p>
          <a:p>
            <a:pPr marL="577850" lvl="1" indent="-354013">
              <a:buFont typeface="Arial" panose="020B0604020202020204" pitchFamily="34" charset="0"/>
              <a:buChar char="•"/>
            </a:pPr>
            <a:r>
              <a:rPr lang="en-US" sz="2400" dirty="0"/>
              <a:t>Each node represents a protein, and each edge represents their binding interaction.</a:t>
            </a:r>
          </a:p>
          <a:p>
            <a:pPr marL="641350" lvl="1" indent="-406400">
              <a:buFont typeface="Arial" panose="020B0604020202020204" pitchFamily="34" charset="0"/>
              <a:buChar char="•"/>
            </a:pPr>
            <a:r>
              <a:rPr lang="en-US" sz="2400" dirty="0"/>
              <a:t>Unlike GRNs, PPI graphs have undirected edges of uniform thickness and black color and do not display expression data on the nodes.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DF9B179-17C9-4FFF-88B3-4B5B18AA100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58009"/>
          <a:stretch/>
        </p:blipFill>
        <p:spPr>
          <a:xfrm>
            <a:off x="27884946" y="28361640"/>
            <a:ext cx="3326289" cy="33655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2AA2C1-9A3B-BC63-F7E2-5754520CF29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57233"/>
          <a:stretch/>
        </p:blipFill>
        <p:spPr>
          <a:xfrm>
            <a:off x="24271779" y="28361640"/>
            <a:ext cx="3253056" cy="335216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63CDBF1-CB54-9495-BD5C-194948600BE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48091" y="26188420"/>
            <a:ext cx="2061507" cy="2061507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FB2E89E4-9C25-7411-0565-3C20B8FF5189}"/>
              </a:ext>
            </a:extLst>
          </p:cNvPr>
          <p:cNvSpPr txBox="1">
            <a:spLocks/>
          </p:cNvSpPr>
          <p:nvPr/>
        </p:nvSpPr>
        <p:spPr>
          <a:xfrm>
            <a:off x="18075518" y="19734642"/>
            <a:ext cx="3957097" cy="446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algn="l"/>
            <a:r>
              <a:rPr lang="en-US" sz="1800" b="1">
                <a:solidFill>
                  <a:srgbClr val="16693F"/>
                </a:solidFill>
              </a:rPr>
              <a:t>*Some new features are only available in GRNsight v7.0.13 beta.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FA018C-64EB-0076-62F8-1EDAA49935B1}"/>
              </a:ext>
            </a:extLst>
          </p:cNvPr>
          <p:cNvSpPr txBox="1"/>
          <p:nvPr/>
        </p:nvSpPr>
        <p:spPr>
          <a:xfrm>
            <a:off x="10747988" y="26522529"/>
            <a:ext cx="43890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ctr"/>
            <a:r>
              <a:rPr lang="en-US" sz="2400" b="1" dirty="0">
                <a:solidFill>
                  <a:srgbClr val="1669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Transcription Factor Bound to DNA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  <a:rtl val="0"/>
              </a:rPr>
              <a:t>Image from: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  <a:rtl val="0"/>
              </a:rPr>
              <a:t>https://pdb101.rcsb.org/motm/155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935425A-4B64-7445-DE29-98D838A374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24297" y="28981302"/>
            <a:ext cx="2314983" cy="192697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22C95C1-D313-2987-555C-C2105A1A615D}"/>
              </a:ext>
            </a:extLst>
          </p:cNvPr>
          <p:cNvSpPr txBox="1"/>
          <p:nvPr/>
        </p:nvSpPr>
        <p:spPr>
          <a:xfrm>
            <a:off x="10899077" y="29252291"/>
            <a:ext cx="4013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ctr"/>
            <a:r>
              <a:rPr lang="en-US" sz="2400" b="1">
                <a:solidFill>
                  <a:srgbClr val="1669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Protein-Protein Interaction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  <a:rtl val="0"/>
              </a:rPr>
              <a:t>Image from: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  <a:rtl val="0"/>
              </a:rPr>
              <a:t>https://pdb101.rcsb.org/motm/236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03E26A1-56AD-7C75-F99F-B64A8F5500C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27090" y="22103371"/>
            <a:ext cx="3656049" cy="10744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EA0B196-566F-2D66-3771-2C8D67CFBF5C}"/>
              </a:ext>
            </a:extLst>
          </p:cNvPr>
          <p:cNvSpPr txBox="1"/>
          <p:nvPr/>
        </p:nvSpPr>
        <p:spPr>
          <a:xfrm>
            <a:off x="8805755" y="23608101"/>
            <a:ext cx="6142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1669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 Factors Control Gene Expression </a:t>
            </a:r>
          </a:p>
          <a:p>
            <a:pPr algn="ctr"/>
            <a:r>
              <a:rPr lang="en-US" sz="2000" b="1">
                <a:solidFill>
                  <a:srgbClr val="1669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Binding to Regulatory DNA Sequences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Activators increase gene expression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Repressors decrease gene expression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Transcription factors are themselves proteins that are encoded by genes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00C536D-A331-AD60-DB6A-02BE5229EDA0}"/>
              </a:ext>
            </a:extLst>
          </p:cNvPr>
          <p:cNvGrpSpPr/>
          <p:nvPr/>
        </p:nvGrpSpPr>
        <p:grpSpPr>
          <a:xfrm>
            <a:off x="23467512" y="8308649"/>
            <a:ext cx="8447355" cy="4879441"/>
            <a:chOff x="18595241" y="22230640"/>
            <a:chExt cx="12376458" cy="72715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0792474-2E41-3C6C-597A-D172BD52F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31481" t="20371" r="2670" b="7385"/>
            <a:stretch/>
          </p:blipFill>
          <p:spPr>
            <a:xfrm>
              <a:off x="18595241" y="22345700"/>
              <a:ext cx="12042121" cy="7156505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D903BB-61C2-1563-09CB-8894AD43FA3A}"/>
                </a:ext>
              </a:extLst>
            </p:cNvPr>
            <p:cNvSpPr/>
            <p:nvPr/>
          </p:nvSpPr>
          <p:spPr>
            <a:xfrm>
              <a:off x="30669730" y="22230640"/>
              <a:ext cx="301969" cy="7271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D3906F6B-5895-7F6F-4A9F-248DC6A636E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40379" t="13178" r="25406" b="81227"/>
          <a:stretch/>
        </p:blipFill>
        <p:spPr>
          <a:xfrm>
            <a:off x="23714577" y="7510146"/>
            <a:ext cx="7850712" cy="69537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D024FB7-253F-5608-D66D-62D4F2CAB291}"/>
              </a:ext>
            </a:extLst>
          </p:cNvPr>
          <p:cNvSpPr txBox="1"/>
          <p:nvPr/>
        </p:nvSpPr>
        <p:spPr>
          <a:xfrm>
            <a:off x="14851929" y="21928715"/>
            <a:ext cx="687498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8" indent="-223838">
              <a:buFont typeface="Arial"/>
              <a:buChar char="•"/>
            </a:pPr>
            <a:r>
              <a:rPr lang="en-US" sz="2400" b="1" dirty="0"/>
              <a:t>Loading a PPI Network: 3 Different Ways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the new PPI Demo file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Navigate to the Network sidebar or the Demo tab of the navigation bar and choose Demo #5, or load from database specific proteins or graph to generate a network.</a:t>
            </a:r>
          </a:p>
          <a:p>
            <a:pPr marL="693738" lvl="1" indent="-4587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Upload a PPI (with the column A1 altered)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upload an Excel file with PPI data, but the cell A1 must be altered to say “cols protein1/ rows protein2”.</a:t>
            </a:r>
          </a:p>
          <a:p>
            <a:pPr marL="914400" lvl="2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3738" lvl="1" indent="-4587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Upload a SIF (simple interaction format)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Upload a SIF with the format ‘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Protein1 pd Protein2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’. </a:t>
            </a:r>
            <a:endParaRPr lang="en-US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3738" lvl="1" indent="-458788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GraphML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 available for PPI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currently do not support upload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GraphML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3738" lvl="1" indent="-458788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D6AB7-0327-E7AF-3E6C-4D2D9A460A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325745" y="26123337"/>
            <a:ext cx="6183746" cy="12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742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Microsoft Office PowerPoint</Application>
  <PresentationFormat>Custom</PresentationFormat>
  <Paragraphs>187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Dahlquist, Kam</cp:lastModifiedBy>
  <cp:revision>5</cp:revision>
  <cp:lastPrinted>2024-03-13T21:00:48Z</cp:lastPrinted>
  <dcterms:modified xsi:type="dcterms:W3CDTF">2024-03-13T21:29:01Z</dcterms:modified>
</cp:coreProperties>
</file>