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B1A4"/>
    <a:srgbClr val="CADCCD"/>
    <a:srgbClr val="6CCE7F"/>
    <a:srgbClr val="AFD5C3"/>
    <a:srgbClr val="D3EAC8"/>
    <a:srgbClr val="B9DEA6"/>
    <a:srgbClr val="A5C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3149" y="597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3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tiff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tiff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tiff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dahlquist.github.io/GRNmap/" TargetMode="External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3.jpg"/><Relationship Id="rId15" Type="http://schemas.openxmlformats.org/officeDocument/2006/relationships/image" Target="../media/image12.tiff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jp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1A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730112" y="706082"/>
            <a:ext cx="42325492" cy="496809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lvl="0" algn="ctr">
              <a:buClr>
                <a:srgbClr val="014D00"/>
              </a:buClr>
              <a:buSzPct val="25000"/>
            </a:pPr>
            <a:r>
              <a:rPr lang="en-US" sz="8000" b="1" dirty="0">
                <a:solidFill>
                  <a:srgbClr val="006600"/>
                </a:solidFill>
              </a:rPr>
              <a:t>Visualization Improvements to GRNsight: a Web Application for</a:t>
            </a:r>
          </a:p>
          <a:p>
            <a:pPr lvl="0" algn="ctr">
              <a:buClr>
                <a:srgbClr val="014D00"/>
              </a:buClr>
              <a:buSzPct val="25000"/>
            </a:pPr>
            <a:r>
              <a:rPr lang="en-US" sz="8000" b="1" dirty="0">
                <a:solidFill>
                  <a:srgbClr val="006600"/>
                </a:solidFill>
              </a:rPr>
              <a:t>Visualizing Gene Regulatory Networks</a:t>
            </a: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endParaRPr lang="en-US" sz="4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Eileen J. Choe</a:t>
            </a:r>
            <a:r>
              <a:rPr lang="en-US" sz="4000" b="1" dirty="0">
                <a:solidFill>
                  <a:schemeClr val="dk1"/>
                </a:solidFill>
              </a:rPr>
              <a:t>**</a:t>
            </a:r>
            <a:r>
              <a:rPr lang="en-US" sz="4000" dirty="0">
                <a:solidFill>
                  <a:schemeClr val="dk1"/>
                </a:solidFill>
              </a:rPr>
              <a:t>, </a:t>
            </a:r>
            <a:r>
              <a:rPr lang="en-US" sz="4000" b="1" dirty="0">
                <a:solidFill>
                  <a:schemeClr val="dk1"/>
                </a:solidFill>
              </a:rPr>
              <a:t>Jen Y. Shin**</a:t>
            </a:r>
            <a:r>
              <a:rPr lang="en-US" sz="4000" dirty="0">
                <a:solidFill>
                  <a:schemeClr val="dk1"/>
                </a:solidFill>
              </a:rPr>
              <a:t>, John 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Kam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Biology, </a:t>
            </a:r>
            <a:r>
              <a:rPr lang="en-US" sz="3200" dirty="0">
                <a:solidFill>
                  <a:schemeClr val="dk1"/>
                </a:solidFill>
              </a:rPr>
              <a:t>**Department of Electrical Engineering and Computer Science,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2061" y="1314415"/>
            <a:ext cx="4366973" cy="21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726713" y="7312237"/>
            <a:ext cx="10290407" cy="63546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how the flow of information in a cell during gene expression goes from DNA to RNA to protein.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expression; repressors decrease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gene regulatory network (GRN) consists of genes, transcription factors, and the regulatory connections between them, which govern the level of expression of mRNA and proteins from those genes.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in a GRN graph represents </a:t>
            </a:r>
            <a:r>
              <a:rPr lang="en-US" sz="2200" dirty="0">
                <a:solidFill>
                  <a:schemeClr val="dk1"/>
                </a:solidFill>
              </a:rPr>
              <a:t>a regulatory transcription factor, with each edge representing a regulatory relationship, either an activation or repression relationship.</a:t>
            </a: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1" name="Shape 117"/>
          <p:cNvPicPr preferRelativeResize="0"/>
          <p:nvPr/>
        </p:nvPicPr>
        <p:blipFill rotWithShape="1">
          <a:blip r:embed="rId4">
            <a:alphaModFix/>
          </a:blip>
          <a:srcRect r="10182"/>
          <a:stretch/>
        </p:blipFill>
        <p:spPr>
          <a:xfrm>
            <a:off x="1670725" y="9368051"/>
            <a:ext cx="2295871" cy="1895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5">
            <a:alphaModFix/>
          </a:blip>
          <a:srcRect l="27345" t="34020" b="29849"/>
          <a:stretch/>
        </p:blipFill>
        <p:spPr>
          <a:xfrm>
            <a:off x="4611568" y="9403409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100"/>
          <p:cNvSpPr/>
          <p:nvPr/>
        </p:nvSpPr>
        <p:spPr>
          <a:xfrm>
            <a:off x="33101988" y="19359988"/>
            <a:ext cx="10046932" cy="118104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01987" y="26510951"/>
            <a:ext cx="10046932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04987" y="28838965"/>
            <a:ext cx="10043932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01986" y="20506298"/>
            <a:ext cx="10046933" cy="1854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Calculate and present graph statistics, such as </a:t>
            </a:r>
            <a:r>
              <a:rPr lang="en-US" sz="2200" dirty="0" err="1">
                <a:solidFill>
                  <a:schemeClr val="dk1"/>
                </a:solidFill>
              </a:rPr>
              <a:t>betweenness</a:t>
            </a:r>
            <a:r>
              <a:rPr lang="en-US" sz="2200" dirty="0">
                <a:solidFill>
                  <a:schemeClr val="dk1"/>
                </a:solidFill>
              </a:rPr>
              <a:t> centrality.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new graph layout options.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Implement node </a:t>
            </a:r>
            <a:r>
              <a:rPr lang="en-US" sz="2200" dirty="0">
                <a:solidFill>
                  <a:schemeClr val="dk1"/>
                </a:solidFill>
              </a:rPr>
              <a:t>coloring to represent gene expression data.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Change </a:t>
            </a:r>
            <a:r>
              <a:rPr lang="en-US" sz="2200" dirty="0">
                <a:solidFill>
                  <a:schemeClr val="dk1"/>
                </a:solidFill>
              </a:rPr>
              <a:t>the color palette for easier visualization by color blind users.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111"/>
          <p:cNvSpPr/>
          <p:nvPr/>
        </p:nvSpPr>
        <p:spPr>
          <a:xfrm>
            <a:off x="33102000" y="27437448"/>
            <a:ext cx="10046919" cy="1193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(K.D.D., B.G.F.),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Kadner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-Pitts Research Grant (K.D.D.),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Loyola Marymount University Rains Research Assistant Program (M.S.)</a:t>
            </a:r>
          </a:p>
        </p:txBody>
      </p:sp>
      <p:sp>
        <p:nvSpPr>
          <p:cNvPr id="76" name="Shape 112"/>
          <p:cNvSpPr/>
          <p:nvPr/>
        </p:nvSpPr>
        <p:spPr>
          <a:xfrm>
            <a:off x="33111677" y="29774162"/>
            <a:ext cx="10037242" cy="25203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Cytoscape</a:t>
            </a:r>
            <a:r>
              <a:rPr lang="en-US" sz="1150" dirty="0"/>
              <a:t>: http://cytoscape.org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Dahlquist</a:t>
            </a:r>
            <a:r>
              <a:rPr lang="en-US" sz="1150" dirty="0"/>
              <a:t>, K.D., </a:t>
            </a:r>
            <a:r>
              <a:rPr lang="en-US" sz="1150" dirty="0" err="1"/>
              <a:t>Dionisio</a:t>
            </a:r>
            <a:r>
              <a:rPr lang="en-US" sz="1150" dirty="0"/>
              <a:t>, J.D.N., Fitzpatrick, B.G., Anguiano, N.A., </a:t>
            </a:r>
            <a:r>
              <a:rPr lang="en-US" sz="1150" dirty="0" err="1"/>
              <a:t>Varshneya</a:t>
            </a:r>
            <a:r>
              <a:rPr lang="en-US" sz="1150" dirty="0"/>
              <a:t>, A., Southwick, B.J., </a:t>
            </a:r>
            <a:r>
              <a:rPr lang="en-US" sz="1150" dirty="0" err="1"/>
              <a:t>Samdarshi</a:t>
            </a:r>
            <a:r>
              <a:rPr lang="en-US" sz="1150" dirty="0"/>
              <a:t>, M. (2016) </a:t>
            </a:r>
            <a:r>
              <a:rPr lang="en-US" sz="1150" dirty="0" err="1"/>
              <a:t>GRNsight</a:t>
            </a:r>
            <a:r>
              <a:rPr lang="en-US" sz="1150" dirty="0"/>
              <a:t>: a web application and service for visualizing models of small- to medium-scale gene regulatory networks. </a:t>
            </a:r>
            <a:r>
              <a:rPr lang="en-US" sz="1150" i="1" dirty="0" err="1"/>
              <a:t>PeerJ</a:t>
            </a:r>
            <a:r>
              <a:rPr lang="en-US" sz="1150" i="1" dirty="0"/>
              <a:t> Computer Science</a:t>
            </a:r>
            <a:r>
              <a:rPr lang="en-US" sz="1150" dirty="0"/>
              <a:t> 2:e85. DOI: 10.7717/peerj-cs.85).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Dahlquist</a:t>
            </a:r>
            <a:r>
              <a:rPr lang="en-US" sz="1150" dirty="0"/>
              <a:t>, K.D., Fitzpatrick, B.G., Camacho, E.T., </a:t>
            </a:r>
            <a:r>
              <a:rPr lang="en-US" sz="1150" dirty="0" err="1"/>
              <a:t>Entzminger</a:t>
            </a:r>
            <a:r>
              <a:rPr lang="en-US" sz="1150" dirty="0"/>
              <a:t>, S.D., and </a:t>
            </a:r>
            <a:r>
              <a:rPr lang="en-US" sz="1150" dirty="0" err="1"/>
              <a:t>Wanner</a:t>
            </a:r>
            <a:r>
              <a:rPr lang="en-US" sz="1150" dirty="0"/>
              <a:t>, N.C. (2015) Parameter Estimation for Gene Regulatory Networks from Microarray Data: Cold Shock Response in Saccharomyces cerevisiae. </a:t>
            </a:r>
            <a:r>
              <a:rPr lang="en-US" sz="1150" i="1" dirty="0"/>
              <a:t>Bulletin of Mathematical Biology</a:t>
            </a:r>
            <a:r>
              <a:rPr lang="en-US" sz="1150" dirty="0"/>
              <a:t>, </a:t>
            </a:r>
            <a:r>
              <a:rPr lang="en-US" sz="1150" i="1" dirty="0"/>
              <a:t>77</a:t>
            </a:r>
            <a:r>
              <a:rPr lang="en-US" sz="1150" dirty="0"/>
              <a:t>(8), 1457-1492, DOI: 10.1007/s11538-015-0092-6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D3.js: http://d3js.org/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Freeman, S., (2002). </a:t>
            </a:r>
            <a:r>
              <a:rPr lang="en-US" sz="1150" i="1" dirty="0"/>
              <a:t>Biological science</a:t>
            </a:r>
            <a:r>
              <a:rPr lang="en-US" sz="1150" dirty="0"/>
              <a:t>, 1</a:t>
            </a:r>
            <a:r>
              <a:rPr lang="en-US" sz="1150" baseline="30000" dirty="0"/>
              <a:t>st</a:t>
            </a:r>
            <a:r>
              <a:rPr lang="en-US" sz="1150" dirty="0"/>
              <a:t> edition. Upper Saddle River, NJ:: Prentice Hall.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Gephi</a:t>
            </a:r>
            <a:r>
              <a:rPr lang="en-US" sz="1150" dirty="0"/>
              <a:t>: https://gephi.org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GRNmap</a:t>
            </a:r>
            <a:r>
              <a:rPr lang="en-US" sz="1150" dirty="0"/>
              <a:t>: </a:t>
            </a:r>
            <a:r>
              <a:rPr lang="en-US" sz="1150" dirty="0">
                <a:hlinkClick r:id="rId6"/>
              </a:rPr>
              <a:t>http://kdahlquist.github.io/GRNmap/</a:t>
            </a:r>
            <a:endParaRPr lang="en-US" sz="1150" dirty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Teixeira, M. C., Monteiro, P. T., </a:t>
            </a:r>
            <a:r>
              <a:rPr lang="en-US" sz="1150" dirty="0" err="1"/>
              <a:t>Guerreiro</a:t>
            </a:r>
            <a:r>
              <a:rPr lang="en-US" sz="1150" dirty="0"/>
              <a:t>, J. F., </a:t>
            </a:r>
            <a:r>
              <a:rPr lang="en-US" sz="1150" dirty="0" err="1"/>
              <a:t>Gonçalves</a:t>
            </a:r>
            <a:r>
              <a:rPr lang="en-US" sz="1150" dirty="0"/>
              <a:t>, J. P., Mira, N. P., dos Santos, S. C., ... &amp; Madeira, S. C. (2014). The YEASTRACT database: an upgraded information system for the analysis of gene and genomic transcription regulation in Saccharomyces cerevisiae. </a:t>
            </a:r>
            <a:r>
              <a:rPr lang="en-US" sz="1150" i="1" dirty="0"/>
              <a:t>Nucleic Acids Research</a:t>
            </a:r>
            <a:r>
              <a:rPr lang="en-US" sz="1150" dirty="0"/>
              <a:t>, </a:t>
            </a:r>
            <a:r>
              <a:rPr lang="en-US" sz="1150" i="1" dirty="0"/>
              <a:t>42</a:t>
            </a:r>
            <a:r>
              <a:rPr lang="en-US" sz="1150" dirty="0"/>
              <a:t>(D1), D161-D166, DOI: 10.1093/</a:t>
            </a:r>
            <a:r>
              <a:rPr lang="en-US" sz="1150" dirty="0" err="1"/>
              <a:t>nar</a:t>
            </a:r>
            <a:r>
              <a:rPr lang="en-US" sz="1150" dirty="0"/>
              <a:t>/gkt1015</a:t>
            </a:r>
          </a:p>
        </p:txBody>
      </p:sp>
      <p:sp>
        <p:nvSpPr>
          <p:cNvPr id="137" name="Shape 99"/>
          <p:cNvSpPr/>
          <p:nvPr/>
        </p:nvSpPr>
        <p:spPr>
          <a:xfrm>
            <a:off x="726714" y="6144071"/>
            <a:ext cx="10291174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0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600" b="0" i="0" u="none" strike="noStrike" cap="none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Networks (GRNs) Can </a:t>
            </a:r>
            <a:r>
              <a:rPr lang="en-US" sz="3600" b="0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 </a:t>
            </a:r>
            <a:r>
              <a:rPr lang="en-US" sz="3600" b="0" i="0" u="none" strike="noStrike" cap="none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Illustrated by </a:t>
            </a:r>
            <a:r>
              <a:rPr lang="en-US" sz="3600" b="0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Directed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777969" y="6130716"/>
            <a:ext cx="20691739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Automatically Lays </a:t>
            </a:r>
            <a:r>
              <a:rPr lang="en-US" sz="3600" dirty="0">
                <a:solidFill>
                  <a:srgbClr val="017C00"/>
                </a:solidFill>
              </a:rPr>
              <a:t>O</a:t>
            </a: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 Unweighted and Weighted Network Graphs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196" y="1110946"/>
            <a:ext cx="4383412" cy="25947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17829" y="9709009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17829" y="10074832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mRNA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893116" y="10569800"/>
            <a:ext cx="80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Protein</a:t>
            </a:r>
          </a:p>
        </p:txBody>
      </p:sp>
      <p:sp>
        <p:nvSpPr>
          <p:cNvPr id="124" name="Shape 108"/>
          <p:cNvSpPr/>
          <p:nvPr/>
        </p:nvSpPr>
        <p:spPr>
          <a:xfrm>
            <a:off x="22532098" y="19355284"/>
            <a:ext cx="9918560" cy="118575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r>
              <a:rPr lang="en-US" sz="3600" dirty="0">
                <a:solidFill>
                  <a:srgbClr val="017C00"/>
                </a:solidFill>
              </a:rPr>
              <a:t>Improved Developer Tools</a:t>
            </a:r>
          </a:p>
        </p:txBody>
      </p:sp>
      <p:sp>
        <p:nvSpPr>
          <p:cNvPr id="166" name="Shape 90"/>
          <p:cNvSpPr/>
          <p:nvPr/>
        </p:nvSpPr>
        <p:spPr>
          <a:xfrm>
            <a:off x="751777" y="15152726"/>
            <a:ext cx="10265343" cy="41564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/>
              <a:t>Existing visualization software such as </a:t>
            </a:r>
            <a:r>
              <a:rPr lang="en-US" sz="2200" dirty="0" err="1"/>
              <a:t>Cytoscape</a:t>
            </a:r>
            <a:r>
              <a:rPr lang="en-US" sz="2200" dirty="0"/>
              <a:t> and </a:t>
            </a:r>
            <a:r>
              <a:rPr lang="en-US" sz="2200" dirty="0" err="1"/>
              <a:t>Gephi</a:t>
            </a:r>
            <a:r>
              <a:rPr lang="en-US" sz="2200" dirty="0"/>
              <a:t> must be installed and is optimized for large-scale graphs.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/>
              <a:t>GRNsight is targeted at both experienced biology investigators and novice undergraduate users.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0" name="Shape 99"/>
          <p:cNvSpPr/>
          <p:nvPr/>
        </p:nvSpPr>
        <p:spPr>
          <a:xfrm>
            <a:off x="726713" y="13898995"/>
            <a:ext cx="10290407" cy="125373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dirty="0">
                <a:solidFill>
                  <a:srgbClr val="017C00"/>
                </a:solidFill>
              </a:rPr>
              <a:t> Fulfills a Specific Software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rgbClr val="017C00"/>
                </a:solidFill>
              </a:rPr>
              <a:t>Niche for Visualizing GRNs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105"/>
          <p:cNvSpPr/>
          <p:nvPr/>
        </p:nvSpPr>
        <p:spPr>
          <a:xfrm>
            <a:off x="33115206" y="22571797"/>
            <a:ext cx="10033713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4364559-C88A-6C4A-8194-266D0702055C}"/>
              </a:ext>
            </a:extLst>
          </p:cNvPr>
          <p:cNvSpPr/>
          <p:nvPr/>
        </p:nvSpPr>
        <p:spPr>
          <a:xfrm>
            <a:off x="22534643" y="20541039"/>
            <a:ext cx="9916015" cy="11753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5C12145-3970-BC4A-B55B-E7BFB40B8915}"/>
              </a:ext>
            </a:extLst>
          </p:cNvPr>
          <p:cNvSpPr txBox="1"/>
          <p:nvPr/>
        </p:nvSpPr>
        <p:spPr>
          <a:xfrm>
            <a:off x="22590463" y="28327319"/>
            <a:ext cx="61666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Additional Developer Tools</a:t>
            </a:r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/>
              <a:t>An automatic client-side test generator was created that generates a document that can be followed by a user to manually test specific combinations of user interface functions.</a:t>
            </a:r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/>
              <a:t>The service Travis CI has been incorporated to perform Continuous Integration, which is the automatic testing and </a:t>
            </a:r>
            <a:r>
              <a:rPr lang="en-US" sz="2200" dirty="0" err="1"/>
              <a:t>linting</a:t>
            </a:r>
            <a:r>
              <a:rPr lang="en-US" sz="2200" dirty="0"/>
              <a:t> of the codebase every time new code is added to the </a:t>
            </a:r>
            <a:r>
              <a:rPr lang="en-US" sz="2200" dirty="0" err="1"/>
              <a:t>Github</a:t>
            </a:r>
            <a:r>
              <a:rPr lang="en-US" sz="2200" dirty="0"/>
              <a:t> Repository.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848F2A5-9FF1-DC44-B665-8185D1CF64A2}"/>
              </a:ext>
            </a:extLst>
          </p:cNvPr>
          <p:cNvSpPr txBox="1"/>
          <p:nvPr/>
        </p:nvSpPr>
        <p:spPr>
          <a:xfrm>
            <a:off x="22573949" y="20605406"/>
            <a:ext cx="67931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D3 visualization library was updated to version 4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/>
              <a:t>D3 is the central visualization code library that GRNsight uses to </a:t>
            </a:r>
            <a:r>
              <a:rPr lang="en-US" sz="2200" dirty="0" smtClean="0"/>
              <a:t>produce our graph.</a:t>
            </a:r>
            <a:endParaRPr lang="en-US" sz="2200" dirty="0"/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previously used d3 version 3.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/>
              <a:t>Transitioning to version 4 allowed for a more concise and logical code base, allowing developers to read code easier and code to compile faster.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7F04720-C2D2-2447-9DC1-D48B396E08AE}"/>
              </a:ext>
            </a:extLst>
          </p:cNvPr>
          <p:cNvSpPr txBox="1"/>
          <p:nvPr/>
        </p:nvSpPr>
        <p:spPr>
          <a:xfrm>
            <a:off x="22590464" y="24119957"/>
            <a:ext cx="6166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ESLint</a:t>
            </a:r>
            <a:r>
              <a:rPr lang="en-US" sz="2200" b="1" dirty="0"/>
              <a:t> added to code </a:t>
            </a:r>
            <a:r>
              <a:rPr lang="en-US" sz="2200" b="1" dirty="0" smtClean="0"/>
              <a:t>base, updated to ES6</a:t>
            </a:r>
            <a:endParaRPr lang="en-US" sz="2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408FFEF-6B90-BF41-82FB-0FE495BAB12B}"/>
              </a:ext>
            </a:extLst>
          </p:cNvPr>
          <p:cNvSpPr/>
          <p:nvPr/>
        </p:nvSpPr>
        <p:spPr>
          <a:xfrm>
            <a:off x="33114323" y="23499658"/>
            <a:ext cx="10035478" cy="2756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7C61DA7F-FB4D-2849-A514-78F91E9561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34029" y="23522852"/>
            <a:ext cx="2588537" cy="2715653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38386737" y="24604782"/>
            <a:ext cx="252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6236 total visitors and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4521 files uploaded as of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14 March 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B4B874F-B1EC-064B-A52E-737CE3015E63}"/>
              </a:ext>
            </a:extLst>
          </p:cNvPr>
          <p:cNvSpPr txBox="1"/>
          <p:nvPr/>
        </p:nvSpPr>
        <p:spPr>
          <a:xfrm>
            <a:off x="33111677" y="23533486"/>
            <a:ext cx="5275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</a:rPr>
              <a:t>GRNsight</a:t>
            </a:r>
            <a:r>
              <a:rPr lang="en-US" sz="1600" dirty="0">
                <a:solidFill>
                  <a:schemeClr val="dk1"/>
                </a:solidFill>
              </a:rPr>
              <a:t> is free and open to all users and there is no login requirement. </a:t>
            </a:r>
          </a:p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Web site content is available under the Creative Commons Attribution Non-Commercial Share Alike license.</a:t>
            </a:r>
          </a:p>
          <a:p>
            <a:pPr marL="236538" lvl="0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</a:rPr>
              <a:t>GRNsight</a:t>
            </a:r>
            <a:r>
              <a:rPr lang="en-US" sz="1600" dirty="0">
                <a:solidFill>
                  <a:schemeClr val="dk1"/>
                </a:solidFill>
              </a:rPr>
              <a:t> code is available under the open source BSD license.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F523A4D-2AC0-D943-8928-D02A0302BDEE}"/>
              </a:ext>
            </a:extLst>
          </p:cNvPr>
          <p:cNvSpPr/>
          <p:nvPr/>
        </p:nvSpPr>
        <p:spPr>
          <a:xfrm>
            <a:off x="11769486" y="7063620"/>
            <a:ext cx="20681171" cy="1191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181DCF29-5B7C-9D47-AEF4-74D5B7630E12}"/>
              </a:ext>
            </a:extLst>
          </p:cNvPr>
          <p:cNvSpPr/>
          <p:nvPr/>
        </p:nvSpPr>
        <p:spPr>
          <a:xfrm>
            <a:off x="11940108" y="8550632"/>
            <a:ext cx="456043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dk1"/>
              </a:buClr>
              <a:buSzPct val="100000"/>
            </a:pPr>
            <a:r>
              <a:rPr lang="en-US" sz="2200" b="1" dirty="0"/>
              <a:t>2. Force Graph Parameter Sliders </a:t>
            </a:r>
            <a:endParaRPr lang="en-US" sz="2200" b="1" dirty="0">
              <a:solidFill>
                <a:schemeClr val="dk1"/>
              </a:solidFill>
            </a:endParaRPr>
          </a:p>
          <a:p>
            <a:pPr marL="233363" lvl="0" indent="-227013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Users can manipulate the physics based simulation of the graph usin</a:t>
            </a:r>
            <a:r>
              <a:rPr lang="en-US" sz="2000" dirty="0" smtClean="0">
                <a:solidFill>
                  <a:schemeClr val="dk1"/>
                </a:solidFill>
              </a:rPr>
              <a:t>g the Link Distance and Charge sliders.</a:t>
            </a: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xmlns="" id="{096E5615-09FD-1045-8144-8478D617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581" r="420" b="705"/>
          <a:stretch/>
        </p:blipFill>
        <p:spPr bwMode="auto">
          <a:xfrm>
            <a:off x="19556092" y="8183137"/>
            <a:ext cx="10214115" cy="593496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5">
            <a:extLst>
              <a:ext uri="{FF2B5EF4-FFF2-40B4-BE49-F238E27FC236}">
                <a16:creationId xmlns:a16="http://schemas.microsoft.com/office/drawing/2014/main" xmlns="" id="{FEBB1F70-8D26-B04D-B4D3-077CE39B1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1568" y="11188510"/>
            <a:ext cx="2915655" cy="21567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7">
            <a:extLst>
              <a:ext uri="{FF2B5EF4-FFF2-40B4-BE49-F238E27FC236}">
                <a16:creationId xmlns:a16="http://schemas.microsoft.com/office/drawing/2014/main" xmlns="" id="{8BF45D75-BB18-0F4D-B432-2C233836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1878" y="7426481"/>
            <a:ext cx="7208329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DDCD5877-14C4-9D41-A2FF-24548E36C01E}"/>
              </a:ext>
            </a:extLst>
          </p:cNvPr>
          <p:cNvSpPr/>
          <p:nvPr/>
        </p:nvSpPr>
        <p:spPr>
          <a:xfrm>
            <a:off x="11886117" y="7484963"/>
            <a:ext cx="451238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1. File Formats</a:t>
            </a:r>
          </a:p>
          <a:p>
            <a:pPr marL="196850" lvl="0" indent="-169863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Can </a:t>
            </a:r>
            <a:r>
              <a:rPr lang="en-US" sz="2000" dirty="0" smtClean="0">
                <a:solidFill>
                  <a:schemeClr val="dk1"/>
                </a:solidFill>
              </a:rPr>
              <a:t>import and export Excel workbook, SIF, and </a:t>
            </a:r>
            <a:r>
              <a:rPr lang="en-US" sz="2000" dirty="0" err="1" smtClean="0">
                <a:solidFill>
                  <a:schemeClr val="dk1"/>
                </a:solidFill>
              </a:rPr>
              <a:t>GraphML</a:t>
            </a:r>
            <a:r>
              <a:rPr lang="en-US" sz="2000" dirty="0" smtClean="0">
                <a:solidFill>
                  <a:schemeClr val="dk1"/>
                </a:solidFill>
              </a:rPr>
              <a:t> files.</a:t>
            </a: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102" name="Picture 3">
            <a:extLst>
              <a:ext uri="{FF2B5EF4-FFF2-40B4-BE49-F238E27FC236}">
                <a16:creationId xmlns:a16="http://schemas.microsoft.com/office/drawing/2014/main" xmlns="" id="{DF4753CC-378C-B143-AA69-F1C9B37E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074" y="7416605"/>
            <a:ext cx="88011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9">
            <a:extLst>
              <a:ext uri="{FF2B5EF4-FFF2-40B4-BE49-F238E27FC236}">
                <a16:creationId xmlns:a16="http://schemas.microsoft.com/office/drawing/2014/main" xmlns="" id="{34A9454B-46D4-1140-B213-0634A83AF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330" y="16500554"/>
            <a:ext cx="2916936" cy="72674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2C1D182B-5072-F940-B8B1-C66E8490D837}"/>
              </a:ext>
            </a:extLst>
          </p:cNvPr>
          <p:cNvSpPr/>
          <p:nvPr/>
        </p:nvSpPr>
        <p:spPr>
          <a:xfrm>
            <a:off x="11940108" y="10426840"/>
            <a:ext cx="445839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3. Viewport</a:t>
            </a:r>
          </a:p>
          <a:p>
            <a:pPr marL="233363" lvl="0" indent="-227013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Graph bounding box can be  separated from viewport.</a:t>
            </a:r>
          </a:p>
          <a:p>
            <a:pPr marL="233363" indent="-227013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Multiple viewport sizes available.</a:t>
            </a:r>
          </a:p>
          <a:p>
            <a:pPr marL="233363" lvl="0" indent="-227013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Zoom and scrolling enabled.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A34E4EBB-4849-8847-86BB-CB2FF8FDB1F0}"/>
              </a:ext>
            </a:extLst>
          </p:cNvPr>
          <p:cNvSpPr/>
          <p:nvPr/>
        </p:nvSpPr>
        <p:spPr>
          <a:xfrm>
            <a:off x="19556092" y="14368894"/>
            <a:ext cx="303437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6. Edge Weight Normalization</a:t>
            </a:r>
            <a:endParaRPr lang="en-US" sz="2200" b="1" dirty="0">
              <a:solidFill>
                <a:schemeClr val="dk1"/>
              </a:solidFill>
            </a:endParaRPr>
          </a:p>
          <a:p>
            <a:pPr marL="233363" lvl="0" indent="-227013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Edge </a:t>
            </a:r>
            <a:r>
              <a:rPr lang="en-US" sz="2000" dirty="0">
                <a:solidFill>
                  <a:schemeClr val="dk1"/>
                </a:solidFill>
              </a:rPr>
              <a:t>thicknesses for different graphs can be rendered on the same scale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80205176-966E-484E-AEB3-1AAE134A9E2D}"/>
              </a:ext>
            </a:extLst>
          </p:cNvPr>
          <p:cNvSpPr/>
          <p:nvPr/>
        </p:nvSpPr>
        <p:spPr>
          <a:xfrm>
            <a:off x="22783800" y="14406689"/>
            <a:ext cx="39324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lvl="0" indent="-233363">
              <a:buClr>
                <a:schemeClr val="dk1"/>
              </a:buClr>
              <a:buSzPct val="100000"/>
            </a:pPr>
            <a:r>
              <a:rPr lang="en-US" sz="2200" b="1" dirty="0"/>
              <a:t>7. Gray Edge Threshold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200" dirty="0"/>
              <a:t>By default, edges are colored gray if the magnitude of its value is &lt;= 5% of the maximum edge weight value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774896-8701-114E-8EE1-FE8C3627BF09}"/>
              </a:ext>
            </a:extLst>
          </p:cNvPr>
          <p:cNvSpPr txBox="1"/>
          <p:nvPr/>
        </p:nvSpPr>
        <p:spPr>
          <a:xfrm>
            <a:off x="11889088" y="12800415"/>
            <a:ext cx="4421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5. </a:t>
            </a:r>
            <a:r>
              <a:rPr lang="en-US" sz="2200" b="1" dirty="0" smtClean="0"/>
              <a:t>Zoom and Scroll Menu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D60EAA43-CACE-6F40-A613-874A7D6D65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431105" y="8179071"/>
            <a:ext cx="2916936" cy="28874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31DF510-39ED-B14A-B9CB-5BF43023717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0613" t="20275" r="10992" b="24782"/>
          <a:stretch/>
        </p:blipFill>
        <p:spPr>
          <a:xfrm>
            <a:off x="28551695" y="24119957"/>
            <a:ext cx="3661586" cy="1650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1418D0-5BB4-3442-803F-C0A69985D4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519501" y="20634570"/>
            <a:ext cx="2540000" cy="2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2EE16D-19B3-FB43-A092-F3D682393507}"/>
              </a:ext>
            </a:extLst>
          </p:cNvPr>
          <p:cNvSpPr txBox="1"/>
          <p:nvPr/>
        </p:nvSpPr>
        <p:spPr>
          <a:xfrm>
            <a:off x="33126313" y="25201912"/>
            <a:ext cx="50959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Usage is being tracked through Google Analytics.</a:t>
            </a:r>
            <a:endParaRPr lang="en-US" sz="1600" dirty="0">
              <a:solidFill>
                <a:schemeClr val="tx1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GRNsight</a:t>
            </a:r>
            <a:r>
              <a:rPr lang="en-US" sz="1600" dirty="0">
                <a:solidFill>
                  <a:schemeClr val="tx1"/>
                </a:solidFill>
              </a:rPr>
              <a:t> has been tested with and confirmed to be working in Chrome version 58 or higher and Firefox version 53 or higher on Windows 7 and Mac OS X.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C0AFE10-B5A2-FB48-8E1B-00484E28D7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761392" y="28101147"/>
            <a:ext cx="3451888" cy="1806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EF4A2D-B014-5E43-BA72-CC1C764F2BF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704560" y="29904881"/>
            <a:ext cx="1975016" cy="19750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A0552E0-6EC4-0F43-992B-BE16607DB125}"/>
              </a:ext>
            </a:extLst>
          </p:cNvPr>
          <p:cNvSpPr txBox="1"/>
          <p:nvPr/>
        </p:nvSpPr>
        <p:spPr>
          <a:xfrm>
            <a:off x="22590463" y="23025886"/>
            <a:ext cx="9654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The “Gravity” and and “Charge Distance” features previously present in </a:t>
            </a:r>
            <a:r>
              <a:rPr lang="en-US" sz="2200" dirty="0" err="1"/>
              <a:t>GRNsight</a:t>
            </a:r>
            <a:r>
              <a:rPr lang="en-US" sz="2200" dirty="0"/>
              <a:t> were consolidated into “Link Distance” and ”</a:t>
            </a:r>
            <a:r>
              <a:rPr lang="en-US" sz="2200" dirty="0" smtClean="0"/>
              <a:t>Charge.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1C7263-0FEF-8A40-BB54-2B07D056717B}"/>
              </a:ext>
            </a:extLst>
          </p:cNvPr>
          <p:cNvSpPr txBox="1"/>
          <p:nvPr/>
        </p:nvSpPr>
        <p:spPr>
          <a:xfrm>
            <a:off x="22590464" y="24554836"/>
            <a:ext cx="61666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/>
              <a:t>The addition of </a:t>
            </a:r>
            <a:r>
              <a:rPr lang="en-US" sz="2200" dirty="0" err="1"/>
              <a:t>ESLint</a:t>
            </a:r>
            <a:r>
              <a:rPr lang="en-US" sz="2200" dirty="0"/>
              <a:t> ensures that all </a:t>
            </a:r>
            <a:r>
              <a:rPr lang="en-US" sz="2200" dirty="0" err="1"/>
              <a:t>GRNsight</a:t>
            </a:r>
            <a:r>
              <a:rPr lang="en-US" sz="2200" dirty="0"/>
              <a:t> code is consistent with style guidelines.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 smtClean="0"/>
              <a:t>Updated to ES6 to allow import and export.</a:t>
            </a:r>
            <a:endParaRPr lang="en-US" sz="2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39095A28-4119-0941-9762-98F59CDEE3E3}"/>
              </a:ext>
            </a:extLst>
          </p:cNvPr>
          <p:cNvSpPr txBox="1"/>
          <p:nvPr/>
        </p:nvSpPr>
        <p:spPr>
          <a:xfrm>
            <a:off x="11929683" y="12074778"/>
            <a:ext cx="4380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00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4. </a:t>
            </a:r>
            <a:r>
              <a:rPr lang="en-US" sz="2200" b="1" dirty="0" smtClean="0">
                <a:solidFill>
                  <a:schemeClr val="dk1"/>
                </a:solidFill>
              </a:rPr>
              <a:t>Show </a:t>
            </a:r>
            <a:r>
              <a:rPr lang="en-US" sz="2200" b="1" dirty="0">
                <a:solidFill>
                  <a:schemeClr val="dk1"/>
                </a:solidFill>
              </a:rPr>
              <a:t>or hide the weight </a:t>
            </a:r>
            <a:r>
              <a:rPr lang="en-US" sz="2200" b="1" dirty="0" smtClean="0">
                <a:solidFill>
                  <a:schemeClr val="dk1"/>
                </a:solidFill>
              </a:rPr>
              <a:t>values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9BB5FEC-E991-1D4B-AB3A-E1292F5D560C}"/>
              </a:ext>
            </a:extLst>
          </p:cNvPr>
          <p:cNvSpPr/>
          <p:nvPr/>
        </p:nvSpPr>
        <p:spPr>
          <a:xfrm>
            <a:off x="16431568" y="7416605"/>
            <a:ext cx="13338639" cy="6286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E04A8CD6-FCC8-D840-8C99-13AC5188296A}"/>
              </a:ext>
            </a:extLst>
          </p:cNvPr>
          <p:cNvSpPr txBox="1"/>
          <p:nvPr/>
        </p:nvSpPr>
        <p:spPr>
          <a:xfrm>
            <a:off x="26716230" y="14276562"/>
            <a:ext cx="1835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>
                <a:solidFill>
                  <a:schemeClr val="dk1"/>
                </a:solidFill>
              </a:rPr>
              <a:t>Legend</a:t>
            </a: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rgbClr val="000000"/>
              </a:buClr>
              <a:buSzPct val="25000"/>
            </a:pPr>
            <a:endParaRPr lang="en-US" sz="2200" b="1" dirty="0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A09EF9A-5FA3-CB4D-8882-9B92EC61BEDD}"/>
              </a:ext>
            </a:extLst>
          </p:cNvPr>
          <p:cNvSpPr txBox="1"/>
          <p:nvPr/>
        </p:nvSpPr>
        <p:spPr>
          <a:xfrm>
            <a:off x="16489722" y="7429106"/>
            <a:ext cx="326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67699D-BFDE-0647-A79F-1CEB51E9611A}"/>
              </a:ext>
            </a:extLst>
          </p:cNvPr>
          <p:cNvSpPr txBox="1"/>
          <p:nvPr/>
        </p:nvSpPr>
        <p:spPr>
          <a:xfrm>
            <a:off x="18795378" y="8226178"/>
            <a:ext cx="354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929EFF1-FD38-5149-A982-45570CA7DE45}"/>
              </a:ext>
            </a:extLst>
          </p:cNvPr>
          <p:cNvSpPr txBox="1"/>
          <p:nvPr/>
        </p:nvSpPr>
        <p:spPr>
          <a:xfrm>
            <a:off x="18795378" y="11481327"/>
            <a:ext cx="4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C793588-C2B8-B640-8C63-FC9A271BF07D}"/>
              </a:ext>
            </a:extLst>
          </p:cNvPr>
          <p:cNvSpPr txBox="1"/>
          <p:nvPr/>
        </p:nvSpPr>
        <p:spPr>
          <a:xfrm>
            <a:off x="19642831" y="8305776"/>
            <a:ext cx="58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453A33D-0E5B-054C-BF96-86D4D1FB01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430596" y="13459713"/>
            <a:ext cx="2920268" cy="15019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91B4142-1901-274B-81B4-D7CD2B2D3685}"/>
              </a:ext>
            </a:extLst>
          </p:cNvPr>
          <p:cNvSpPr txBox="1"/>
          <p:nvPr/>
        </p:nvSpPr>
        <p:spPr>
          <a:xfrm>
            <a:off x="18891360" y="13491470"/>
            <a:ext cx="513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E038E6C-5D3F-464E-B2DB-61F08CD63EC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432788" y="15079345"/>
            <a:ext cx="2913214" cy="13013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FA23091-1697-8B4B-842B-2526334B29A8}"/>
              </a:ext>
            </a:extLst>
          </p:cNvPr>
          <p:cNvSpPr txBox="1"/>
          <p:nvPr/>
        </p:nvSpPr>
        <p:spPr>
          <a:xfrm>
            <a:off x="19613855" y="12372003"/>
            <a:ext cx="354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3DAC9E2-A02F-A345-B323-42773DF71A8E}"/>
              </a:ext>
            </a:extLst>
          </p:cNvPr>
          <p:cNvSpPr txBox="1"/>
          <p:nvPr/>
        </p:nvSpPr>
        <p:spPr>
          <a:xfrm>
            <a:off x="18886968" y="16618404"/>
            <a:ext cx="38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D764C7-5985-0F48-B6CD-F6A2FF285A20}"/>
              </a:ext>
            </a:extLst>
          </p:cNvPr>
          <p:cNvSpPr txBox="1"/>
          <p:nvPr/>
        </p:nvSpPr>
        <p:spPr>
          <a:xfrm>
            <a:off x="18906972" y="15366238"/>
            <a:ext cx="450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6</a:t>
            </a:r>
          </a:p>
        </p:txBody>
      </p:sp>
      <p:graphicFrame>
        <p:nvGraphicFramePr>
          <p:cNvPr id="149" name="Table 148">
            <a:extLst>
              <a:ext uri="{FF2B5EF4-FFF2-40B4-BE49-F238E27FC236}">
                <a16:creationId xmlns:a16="http://schemas.microsoft.com/office/drawing/2014/main" xmlns="" id="{6DAB30AC-4258-074D-8264-EFA5E3D31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85807"/>
              </p:ext>
            </p:extLst>
          </p:nvPr>
        </p:nvGraphicFramePr>
        <p:xfrm>
          <a:off x="978631" y="16560341"/>
          <a:ext cx="9753712" cy="2629706"/>
        </p:xfrm>
        <a:graphic>
          <a:graphicData uri="http://schemas.openxmlformats.org/drawingml/2006/table">
            <a:tbl>
              <a:tblPr firstRow="1" bandRow="1"/>
              <a:tblGrid>
                <a:gridCol w="4216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36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Cytoscape</a:t>
                      </a:r>
                      <a:r>
                        <a:rPr lang="en-US" sz="2000" b="1" baseline="0" dirty="0"/>
                        <a:t> and </a:t>
                      </a:r>
                      <a:r>
                        <a:rPr lang="en-US" sz="2000" b="1" baseline="0" dirty="0" err="1"/>
                        <a:t>Gephi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GRNsight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Optimized for large-scale</a:t>
                      </a:r>
                      <a:r>
                        <a:rPr lang="en-US" sz="2000" b="1" baseline="0" dirty="0"/>
                        <a:t> graphs.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charset="2"/>
                        <a:buChar char="ü"/>
                      </a:pPr>
                      <a:r>
                        <a:rPr lang="en-US" sz="2000" b="1" dirty="0"/>
                        <a:t>Optimized for small- to medium- scale graphs.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Must be installed.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charset="2"/>
                        <a:buChar char="ü"/>
                      </a:pPr>
                      <a:r>
                        <a:rPr lang="en-US" sz="2000" b="1" dirty="0"/>
                        <a:t>Exists as a web application.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38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Several</a:t>
                      </a:r>
                      <a:r>
                        <a:rPr lang="en-US" sz="2000" b="1" baseline="0" dirty="0"/>
                        <a:t> complex features in addition to visualization.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charset="2"/>
                        <a:buChar char="ü"/>
                      </a:pPr>
                      <a:r>
                        <a:rPr lang="en-US" sz="2000" b="1" dirty="0"/>
                        <a:t>Easy to use, and</a:t>
                      </a:r>
                      <a:r>
                        <a:rPr lang="en-US" sz="2000" b="1" baseline="0" dirty="0"/>
                        <a:t> easily interpretable visualizations.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738905" y="24549691"/>
            <a:ext cx="10303615" cy="7773063"/>
            <a:chOff x="713505" y="24752891"/>
            <a:chExt cx="10303615" cy="7773063"/>
          </a:xfrm>
        </p:grpSpPr>
        <p:sp>
          <p:nvSpPr>
            <p:cNvPr id="141" name="Shape 87"/>
            <p:cNvSpPr/>
            <p:nvPr/>
          </p:nvSpPr>
          <p:spPr>
            <a:xfrm>
              <a:off x="726713" y="25475848"/>
              <a:ext cx="10290407" cy="705010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lang="en-US" sz="2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C88589A-3483-A045-B05E-BFF9B81471CD}"/>
                </a:ext>
              </a:extLst>
            </p:cNvPr>
            <p:cNvSpPr txBox="1"/>
            <p:nvPr/>
          </p:nvSpPr>
          <p:spPr>
            <a:xfrm>
              <a:off x="751777" y="25607812"/>
              <a:ext cx="1026534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rgbClr val="000000"/>
                </a:buClr>
                <a:buSzPct val="25000"/>
              </a:pPr>
              <a:r>
                <a:rPr lang="en-US" sz="2200" b="1" dirty="0">
                  <a:solidFill>
                    <a:schemeClr val="dk1"/>
                  </a:solidFill>
                </a:rPr>
                <a:t>Mocha and Chai JavaScript testing framework</a:t>
              </a:r>
            </a:p>
            <a:p>
              <a:pPr marL="236538" lvl="0" indent="-236538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200" dirty="0"/>
                <a:t>The unit testing framework consists of 216 tests covering over 500 test files.</a:t>
              </a:r>
            </a:p>
            <a:p>
              <a:pPr marL="236538" lvl="0" indent="-236538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200" dirty="0"/>
                <a:t>Testing is split into two different test groups, with </a:t>
              </a:r>
              <a:r>
                <a:rPr lang="en-US" sz="2200" i="1" dirty="0"/>
                <a:t>semantic</a:t>
              </a:r>
              <a:r>
                <a:rPr lang="en-US" sz="2200" dirty="0"/>
                <a:t> tests being file format independent, and individualized </a:t>
              </a:r>
              <a:r>
                <a:rPr lang="en-US" sz="2200" i="1" dirty="0"/>
                <a:t>syntactic</a:t>
              </a:r>
              <a:r>
                <a:rPr lang="en-US" sz="2200" dirty="0"/>
                <a:t> tests being based on the different file formats.</a:t>
              </a:r>
            </a:p>
            <a:p>
              <a:pPr marL="236538" lvl="0" indent="-236538">
                <a:buClr>
                  <a:srgbClr val="000000"/>
                </a:buClr>
                <a:buSzPct val="100000"/>
                <a:buFont typeface="Arial"/>
                <a:buChar char="•"/>
              </a:pPr>
              <a:endParaRPr lang="en-US" sz="2200" dirty="0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xmlns="" id="{1ECBE91A-A596-B340-BF8C-E60370E016CC}"/>
                </a:ext>
              </a:extLst>
            </p:cNvPr>
            <p:cNvSpPr/>
            <p:nvPr/>
          </p:nvSpPr>
          <p:spPr>
            <a:xfrm>
              <a:off x="1081826" y="28233991"/>
              <a:ext cx="1620693" cy="59305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Import SIF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xmlns="" id="{2FFE67C7-0123-3E40-90E7-A81E2113D753}"/>
                </a:ext>
              </a:extLst>
            </p:cNvPr>
            <p:cNvSpPr/>
            <p:nvPr/>
          </p:nvSpPr>
          <p:spPr>
            <a:xfrm>
              <a:off x="6266902" y="28248523"/>
              <a:ext cx="1620693" cy="5930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Semantic Checker</a:t>
              </a: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xmlns="" id="{6C3CBC13-13A7-FC4A-AF21-E8553C679429}"/>
                </a:ext>
              </a:extLst>
            </p:cNvPr>
            <p:cNvSpPr/>
            <p:nvPr/>
          </p:nvSpPr>
          <p:spPr>
            <a:xfrm>
              <a:off x="3276786" y="28240058"/>
              <a:ext cx="1620693" cy="59305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SIF Syntax Checker</a:t>
              </a: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xmlns="" id="{C8B95B0C-43A1-5948-A9FF-FA033A227740}"/>
                </a:ext>
              </a:extLst>
            </p:cNvPr>
            <p:cNvSpPr/>
            <p:nvPr/>
          </p:nvSpPr>
          <p:spPr>
            <a:xfrm>
              <a:off x="3275857" y="27448876"/>
              <a:ext cx="1620693" cy="593056"/>
            </a:xfrm>
            <a:prstGeom prst="roundRect">
              <a:avLst/>
            </a:pr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Excel Syntax Checker</a:t>
              </a: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xmlns="" id="{59519CD5-671F-1447-BC70-C313724F600F}"/>
                </a:ext>
              </a:extLst>
            </p:cNvPr>
            <p:cNvSpPr/>
            <p:nvPr/>
          </p:nvSpPr>
          <p:spPr>
            <a:xfrm>
              <a:off x="3275857" y="29017826"/>
              <a:ext cx="1620693" cy="59305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>
                  <a:solidFill>
                    <a:schemeClr val="tx1"/>
                  </a:solidFill>
                </a:rPr>
                <a:t>GraphML</a:t>
              </a:r>
              <a:r>
                <a:rPr lang="en-US" sz="1500" dirty="0">
                  <a:solidFill>
                    <a:schemeClr val="tx1"/>
                  </a:solidFill>
                </a:rPr>
                <a:t> Syntax Checker</a:t>
              </a: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xmlns="" id="{3CD81A24-C0A9-E844-AF38-30F900D1C9CE}"/>
                </a:ext>
              </a:extLst>
            </p:cNvPr>
            <p:cNvSpPr/>
            <p:nvPr/>
          </p:nvSpPr>
          <p:spPr>
            <a:xfrm>
              <a:off x="8482846" y="28231822"/>
              <a:ext cx="1620693" cy="5930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</a:rPr>
                <a:t>GRNsight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xmlns="" id="{1DAD2772-26AA-9D4A-8D73-5D21B4669AA8}"/>
                </a:ext>
              </a:extLst>
            </p:cNvPr>
            <p:cNvCxnSpPr/>
            <p:nvPr/>
          </p:nvCxnSpPr>
          <p:spPr>
            <a:xfrm>
              <a:off x="2702519" y="28530519"/>
              <a:ext cx="573338" cy="6067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xmlns="" id="{9197510E-7EF3-F549-97C1-655A17959170}"/>
                </a:ext>
              </a:extLst>
            </p:cNvPr>
            <p:cNvCxnSpPr/>
            <p:nvPr/>
          </p:nvCxnSpPr>
          <p:spPr>
            <a:xfrm flipV="1">
              <a:off x="4896550" y="28531117"/>
              <a:ext cx="1371281" cy="783237"/>
            </a:xfrm>
            <a:prstGeom prst="bentConnector3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>
              <a:extLst>
                <a:ext uri="{FF2B5EF4-FFF2-40B4-BE49-F238E27FC236}">
                  <a16:creationId xmlns:a16="http://schemas.microsoft.com/office/drawing/2014/main" xmlns="" id="{EC156E8E-3869-274A-8961-36FE3E27C192}"/>
                </a:ext>
              </a:extLst>
            </p:cNvPr>
            <p:cNvCxnSpPr/>
            <p:nvPr/>
          </p:nvCxnSpPr>
          <p:spPr>
            <a:xfrm>
              <a:off x="4896550" y="27745404"/>
              <a:ext cx="1371281" cy="785713"/>
            </a:xfrm>
            <a:prstGeom prst="bentConnector3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xmlns="" id="{C199AAFF-B6BD-B949-A476-6E2B09157E6F}"/>
                </a:ext>
              </a:extLst>
            </p:cNvPr>
            <p:cNvCxnSpPr/>
            <p:nvPr/>
          </p:nvCxnSpPr>
          <p:spPr>
            <a:xfrm flipV="1">
              <a:off x="4897479" y="28531117"/>
              <a:ext cx="1370352" cy="5469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xmlns="" id="{938C36DC-8F0D-EB4B-94A3-7C3BBB278E20}"/>
                </a:ext>
              </a:extLst>
            </p:cNvPr>
            <p:cNvCxnSpPr/>
            <p:nvPr/>
          </p:nvCxnSpPr>
          <p:spPr>
            <a:xfrm flipV="1">
              <a:off x="7888524" y="28528350"/>
              <a:ext cx="594322" cy="8236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xmlns="" id="{C05E286C-283C-BF4A-9C62-BF7DC1DCAE25}"/>
                </a:ext>
              </a:extLst>
            </p:cNvPr>
            <p:cNvSpPr/>
            <p:nvPr/>
          </p:nvSpPr>
          <p:spPr>
            <a:xfrm>
              <a:off x="1081826" y="27440411"/>
              <a:ext cx="1620693" cy="593056"/>
            </a:xfrm>
            <a:prstGeom prst="roundRect">
              <a:avLst/>
            </a:pr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Import Excel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xmlns="" id="{9261A888-3506-D947-AEBD-B3C6B361FC65}"/>
                </a:ext>
              </a:extLst>
            </p:cNvPr>
            <p:cNvCxnSpPr/>
            <p:nvPr/>
          </p:nvCxnSpPr>
          <p:spPr>
            <a:xfrm>
              <a:off x="2702519" y="27736939"/>
              <a:ext cx="573338" cy="6067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xmlns="" id="{2D750B0F-01F1-404A-8880-802B95EF4922}"/>
                </a:ext>
              </a:extLst>
            </p:cNvPr>
            <p:cNvSpPr/>
            <p:nvPr/>
          </p:nvSpPr>
          <p:spPr>
            <a:xfrm>
              <a:off x="1081826" y="29017826"/>
              <a:ext cx="1620693" cy="59305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Import </a:t>
              </a:r>
              <a:r>
                <a:rPr lang="en-US" sz="1800" dirty="0" err="1">
                  <a:solidFill>
                    <a:schemeClr val="tx1"/>
                  </a:solidFill>
                </a:rPr>
                <a:t>GraphML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xmlns="" id="{1A62FECA-9803-F940-8700-E89DBA1B17E2}"/>
                </a:ext>
              </a:extLst>
            </p:cNvPr>
            <p:cNvCxnSpPr/>
            <p:nvPr/>
          </p:nvCxnSpPr>
          <p:spPr>
            <a:xfrm>
              <a:off x="2702519" y="29314354"/>
              <a:ext cx="573338" cy="6067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xmlns="" id="{866F88F6-A06C-6A42-B6C9-D17E6B6CB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088529" y="29907923"/>
              <a:ext cx="4727562" cy="2462056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F37E7572-11B3-0B47-8B0A-CC93B591B505}"/>
                </a:ext>
              </a:extLst>
            </p:cNvPr>
            <p:cNvSpPr txBox="1"/>
            <p:nvPr/>
          </p:nvSpPr>
          <p:spPr>
            <a:xfrm>
              <a:off x="833051" y="29653465"/>
              <a:ext cx="50544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200" b="1" dirty="0"/>
                <a:t>Warnings are returned in cases of non-fatal improper spreadsheets</a:t>
              </a:r>
              <a:endParaRPr lang="en-US" sz="22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CC037F2C-E6F2-B846-841F-97FE534AF0CB}"/>
                </a:ext>
              </a:extLst>
            </p:cNvPr>
            <p:cNvSpPr txBox="1"/>
            <p:nvPr/>
          </p:nvSpPr>
          <p:spPr>
            <a:xfrm>
              <a:off x="713505" y="30413852"/>
              <a:ext cx="486447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7488" indent="-217488">
                <a:buFont typeface="Arial"/>
                <a:buChar char="•"/>
              </a:pPr>
              <a:r>
                <a:rPr lang="en-US" sz="2200" dirty="0"/>
                <a:t>In cases where non-fatal errors exist in the format or data of an uploaded spreadsheet, the graph is displayed, and a warning box appears with a detailed message.</a:t>
              </a:r>
            </a:p>
          </p:txBody>
        </p:sp>
        <p:sp>
          <p:nvSpPr>
            <p:cNvPr id="156" name="Shape 96">
              <a:extLst>
                <a:ext uri="{FF2B5EF4-FFF2-40B4-BE49-F238E27FC236}">
                  <a16:creationId xmlns:a16="http://schemas.microsoft.com/office/drawing/2014/main" xmlns="" id="{FBB985A5-2A51-DC41-97AC-8616958E7267}"/>
                </a:ext>
              </a:extLst>
            </p:cNvPr>
            <p:cNvSpPr/>
            <p:nvPr/>
          </p:nvSpPr>
          <p:spPr>
            <a:xfrm>
              <a:off x="732436" y="24752891"/>
              <a:ext cx="10278959" cy="712273"/>
            </a:xfrm>
            <a:prstGeom prst="rect">
              <a:avLst/>
            </a:prstGeom>
            <a:solidFill>
              <a:schemeClr val="lt1">
                <a:alpha val="69019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Clr>
                  <a:srgbClr val="017C00"/>
                </a:buClr>
                <a:buSzPct val="25000"/>
              </a:pPr>
              <a:r>
                <a:rPr lang="en-US" sz="3600" dirty="0">
                  <a:solidFill>
                    <a:srgbClr val="017C00"/>
                  </a:solidFill>
                </a:rPr>
                <a:t>Unit Testing Framework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2640" y="19499620"/>
            <a:ext cx="10290407" cy="4839781"/>
            <a:chOff x="686440" y="19550420"/>
            <a:chExt cx="10290407" cy="4839781"/>
          </a:xfrm>
        </p:grpSpPr>
        <p:sp>
          <p:nvSpPr>
            <p:cNvPr id="160" name="Shape 87">
              <a:extLst>
                <a:ext uri="{FF2B5EF4-FFF2-40B4-BE49-F238E27FC236}">
                  <a16:creationId xmlns:a16="http://schemas.microsoft.com/office/drawing/2014/main" xmlns="" id="{3B74A9BC-65C3-5346-B205-C7E9146E97A3}"/>
                </a:ext>
              </a:extLst>
            </p:cNvPr>
            <p:cNvSpPr/>
            <p:nvPr/>
          </p:nvSpPr>
          <p:spPr>
            <a:xfrm>
              <a:off x="686440" y="20389694"/>
              <a:ext cx="10290407" cy="40005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2200" dirty="0"/>
                <a:t>The server provides a web API that accepts files in multiple file formats and converts them into a unified JSON representation.</a:t>
              </a:r>
            </a:p>
            <a:p>
              <a:pPr marL="342900" indent="-34290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2200" dirty="0"/>
                <a:t>The web client provides a graphical user interface for visualizing the JSON graphs returned by the server.</a:t>
              </a:r>
              <a:endParaRPr lang="en-US" sz="220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2" name="Shape 96"/>
            <p:cNvSpPr/>
            <p:nvPr/>
          </p:nvSpPr>
          <p:spPr>
            <a:xfrm>
              <a:off x="692360" y="19550420"/>
              <a:ext cx="10278959" cy="864708"/>
            </a:xfrm>
            <a:prstGeom prst="rect">
              <a:avLst/>
            </a:prstGeom>
            <a:solidFill>
              <a:schemeClr val="lt1">
                <a:alpha val="69019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buClr>
                  <a:srgbClr val="017C00"/>
                </a:buClr>
                <a:buSzPct val="25000"/>
              </a:pPr>
              <a:r>
                <a:rPr lang="en-US" sz="3600" dirty="0">
                  <a:solidFill>
                    <a:srgbClr val="017C00"/>
                  </a:solidFill>
                </a:rPr>
                <a:t>GRNsight Architecture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A05344B4-C4CE-CE4A-B892-F1B60A388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526323" y="21873992"/>
              <a:ext cx="6610640" cy="2387176"/>
            </a:xfrm>
            <a:prstGeom prst="rect">
              <a:avLst/>
            </a:prstGeom>
          </p:spPr>
        </p:pic>
      </p:grpSp>
      <p:grpSp>
        <p:nvGrpSpPr>
          <p:cNvPr id="146" name="Group 145"/>
          <p:cNvGrpSpPr/>
          <p:nvPr/>
        </p:nvGrpSpPr>
        <p:grpSpPr>
          <a:xfrm>
            <a:off x="27980156" y="14402372"/>
            <a:ext cx="1790051" cy="2547189"/>
            <a:chOff x="29969848" y="8243538"/>
            <a:chExt cx="1790051" cy="2547189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xmlns="" id="{AAB1FD91-5BEF-5048-A702-C8E8A09B3D27}"/>
                </a:ext>
              </a:extLst>
            </p:cNvPr>
            <p:cNvSpPr/>
            <p:nvPr/>
          </p:nvSpPr>
          <p:spPr>
            <a:xfrm>
              <a:off x="29982910" y="8243538"/>
              <a:ext cx="1776989" cy="25471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xmlns="" id="{70AE673B-C6F8-C643-8B26-9553BD6EEB9B}"/>
                </a:ext>
              </a:extLst>
            </p:cNvPr>
            <p:cNvCxnSpPr/>
            <p:nvPr/>
          </p:nvCxnSpPr>
          <p:spPr>
            <a:xfrm flipV="1">
              <a:off x="31282828" y="10435147"/>
              <a:ext cx="411424" cy="0"/>
            </a:xfrm>
            <a:prstGeom prst="straightConnector1">
              <a:avLst/>
            </a:prstGeom>
            <a:ln>
              <a:solidFill>
                <a:srgbClr val="9C9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xmlns="" id="{72C4E42A-DFE6-5F4A-A2B5-8563A3E58207}"/>
                </a:ext>
              </a:extLst>
            </p:cNvPr>
            <p:cNvCxnSpPr/>
            <p:nvPr/>
          </p:nvCxnSpPr>
          <p:spPr>
            <a:xfrm>
              <a:off x="30916005" y="9524455"/>
              <a:ext cx="733647" cy="0"/>
            </a:xfrm>
            <a:prstGeom prst="straightConnector1">
              <a:avLst/>
            </a:prstGeom>
            <a:ln w="57150">
              <a:solidFill>
                <a:srgbClr val="C517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xmlns="" id="{0DC1B9C7-1C69-E94A-9200-F43EEC8B260F}"/>
                </a:ext>
              </a:extLst>
            </p:cNvPr>
            <p:cNvGrpSpPr/>
            <p:nvPr/>
          </p:nvGrpSpPr>
          <p:grpSpPr>
            <a:xfrm>
              <a:off x="30976040" y="9884092"/>
              <a:ext cx="673612" cy="174894"/>
              <a:chOff x="294155" y="3370522"/>
              <a:chExt cx="733647" cy="260499"/>
            </a:xfrm>
          </p:grpSpPr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xmlns="" id="{19ACF159-0CAA-2B4C-AEB1-353C33D9EA9D}"/>
                  </a:ext>
                </a:extLst>
              </p:cNvPr>
              <p:cNvCxnSpPr/>
              <p:nvPr/>
            </p:nvCxnSpPr>
            <p:spPr>
              <a:xfrm>
                <a:off x="294155" y="3500771"/>
                <a:ext cx="733647" cy="0"/>
              </a:xfrm>
              <a:prstGeom prst="straightConnector1">
                <a:avLst/>
              </a:prstGeom>
              <a:ln w="57150">
                <a:solidFill>
                  <a:srgbClr val="05CDD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xmlns="" id="{80977A33-4F70-1F43-8588-267862767FB6}"/>
                  </a:ext>
                </a:extLst>
              </p:cNvPr>
              <p:cNvCxnSpPr/>
              <p:nvPr/>
            </p:nvCxnSpPr>
            <p:spPr>
              <a:xfrm>
                <a:off x="1015403" y="3370522"/>
                <a:ext cx="0" cy="260499"/>
              </a:xfrm>
              <a:prstGeom prst="straightConnector1">
                <a:avLst/>
              </a:prstGeom>
              <a:ln w="57150" cap="rnd">
                <a:solidFill>
                  <a:srgbClr val="05CDD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xmlns="" id="{74ED33C1-535E-134B-93A2-70DAAACCD30E}"/>
                </a:ext>
              </a:extLst>
            </p:cNvPr>
            <p:cNvSpPr txBox="1"/>
            <p:nvPr/>
          </p:nvSpPr>
          <p:spPr>
            <a:xfrm>
              <a:off x="29974722" y="9344798"/>
              <a:ext cx="941283" cy="30777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r>
                <a:rPr lang="en-US" sz="1400" dirty="0"/>
                <a:t>activation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xmlns="" id="{704FF190-1C46-1B46-B66A-E0F53122764C}"/>
                </a:ext>
              </a:extLst>
            </p:cNvPr>
            <p:cNvSpPr txBox="1"/>
            <p:nvPr/>
          </p:nvSpPr>
          <p:spPr>
            <a:xfrm>
              <a:off x="29973465" y="9791538"/>
              <a:ext cx="1019831" cy="30777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r>
                <a:rPr lang="en-US" sz="1400" dirty="0"/>
                <a:t>repression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xmlns="" id="{E3F8086E-384D-F947-A2B2-AAE463D6DAA8}"/>
                </a:ext>
              </a:extLst>
            </p:cNvPr>
            <p:cNvSpPr txBox="1"/>
            <p:nvPr/>
          </p:nvSpPr>
          <p:spPr>
            <a:xfrm>
              <a:off x="29969848" y="10262023"/>
              <a:ext cx="1369286" cy="30777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r>
                <a:rPr lang="en-US" sz="1400" dirty="0"/>
                <a:t>weak influence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xmlns="" id="{C91A2976-44FC-CD4C-9EC9-4DB4C0192569}"/>
                </a:ext>
              </a:extLst>
            </p:cNvPr>
            <p:cNvSpPr txBox="1"/>
            <p:nvPr/>
          </p:nvSpPr>
          <p:spPr>
            <a:xfrm>
              <a:off x="30441901" y="8358108"/>
              <a:ext cx="816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Key:</a:t>
              </a:r>
            </a:p>
          </p:txBody>
        </p: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xmlns="" id="{141F541F-4C86-C44A-8D77-DBCAD32D9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35" b="11076"/>
            <a:stretch/>
          </p:blipFill>
          <p:spPr>
            <a:xfrm>
              <a:off x="30850202" y="8799316"/>
              <a:ext cx="788065" cy="372682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xmlns="" id="{423865EB-8BA7-E940-AC26-73132C3722D1}"/>
                </a:ext>
              </a:extLst>
            </p:cNvPr>
            <p:cNvSpPr txBox="1"/>
            <p:nvPr/>
          </p:nvSpPr>
          <p:spPr>
            <a:xfrm>
              <a:off x="30017569" y="8864221"/>
              <a:ext cx="582211" cy="30777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r>
                <a:rPr lang="en-US" sz="1400" dirty="0"/>
                <a:t>gene</a:t>
              </a:r>
            </a:p>
          </p:txBody>
        </p:sp>
      </p:grpSp>
      <p:sp>
        <p:nvSpPr>
          <p:cNvPr id="179" name="Shape 108"/>
          <p:cNvSpPr/>
          <p:nvPr/>
        </p:nvSpPr>
        <p:spPr>
          <a:xfrm>
            <a:off x="11769486" y="19359988"/>
            <a:ext cx="10123424" cy="118527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r>
              <a:rPr lang="en-US" sz="3600" dirty="0" smtClean="0">
                <a:solidFill>
                  <a:srgbClr val="017C00"/>
                </a:solidFill>
              </a:rPr>
              <a:t>Grid Layout</a:t>
            </a:r>
            <a:endParaRPr lang="en-US" sz="3600" dirty="0">
              <a:solidFill>
                <a:srgbClr val="017C00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74364559-C88A-6C4A-8194-266D0702055C}"/>
              </a:ext>
            </a:extLst>
          </p:cNvPr>
          <p:cNvSpPr/>
          <p:nvPr/>
        </p:nvSpPr>
        <p:spPr>
          <a:xfrm>
            <a:off x="11772031" y="20545743"/>
            <a:ext cx="10120827" cy="1174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81" name="Shape 108"/>
          <p:cNvSpPr/>
          <p:nvPr/>
        </p:nvSpPr>
        <p:spPr>
          <a:xfrm>
            <a:off x="33099521" y="6126958"/>
            <a:ext cx="10023045" cy="118527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17C00"/>
              </a:buClr>
              <a:buSzPct val="25000"/>
            </a:pPr>
            <a:endParaRPr lang="en-US" sz="3600" dirty="0">
              <a:solidFill>
                <a:srgbClr val="017C0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74364559-C88A-6C4A-8194-266D0702055C}"/>
              </a:ext>
            </a:extLst>
          </p:cNvPr>
          <p:cNvSpPr/>
          <p:nvPr/>
        </p:nvSpPr>
        <p:spPr>
          <a:xfrm>
            <a:off x="33101985" y="7312713"/>
            <a:ext cx="10020473" cy="11748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DDCD5877-14C4-9D41-A2FF-24548E36C01E}"/>
              </a:ext>
            </a:extLst>
          </p:cNvPr>
          <p:cNvSpPr/>
          <p:nvPr/>
        </p:nvSpPr>
        <p:spPr>
          <a:xfrm>
            <a:off x="12174222" y="20699807"/>
            <a:ext cx="940561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 smtClean="0"/>
              <a:t>Grid layout </a:t>
            </a:r>
            <a:r>
              <a:rPr lang="en-US" sz="2200" dirty="0" smtClean="0"/>
              <a:t>feature allows the users to: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Toggle </a:t>
            </a:r>
            <a:r>
              <a:rPr lang="en-US" sz="2200" dirty="0"/>
              <a:t>between force graph and grid </a:t>
            </a:r>
            <a:r>
              <a:rPr lang="en-US" sz="2200" dirty="0" smtClean="0"/>
              <a:t>layout using a button on the top of the left menu bar.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Organize the nodes in a grid </a:t>
            </a:r>
            <a:r>
              <a:rPr lang="en-US" sz="2200" dirty="0" smtClean="0"/>
              <a:t>pattern.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Sort the nodes in alphabetical </a:t>
            </a:r>
            <a:r>
              <a:rPr lang="en-US" sz="2200" dirty="0" smtClean="0"/>
              <a:t>order.</a:t>
            </a:r>
            <a:endParaRPr lang="en-US" sz="22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2413313" y="22708990"/>
            <a:ext cx="8804062" cy="4492341"/>
            <a:chOff x="12480493" y="23769920"/>
            <a:chExt cx="8804062" cy="4492341"/>
          </a:xfrm>
        </p:grpSpPr>
        <p:grpSp>
          <p:nvGrpSpPr>
            <p:cNvPr id="33" name="Group 32"/>
            <p:cNvGrpSpPr/>
            <p:nvPr/>
          </p:nvGrpSpPr>
          <p:grpSpPr>
            <a:xfrm>
              <a:off x="12519194" y="23769920"/>
              <a:ext cx="8765361" cy="3045791"/>
              <a:chOff x="12154680" y="25182830"/>
              <a:chExt cx="8765361" cy="3045791"/>
            </a:xfrm>
          </p:grpSpPr>
          <p:sp>
            <p:nvSpPr>
              <p:cNvPr id="189" name="Rectangle 188"/>
              <p:cNvSpPr/>
              <p:nvPr/>
            </p:nvSpPr>
            <p:spPr>
              <a:xfrm rot="5400000">
                <a:off x="18553043" y="24416654"/>
                <a:ext cx="429562" cy="1971564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 smtClean="0"/>
                  <a:t>Grid Layout</a:t>
                </a:r>
                <a:endParaRPr lang="en-US" sz="2400" dirty="0"/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2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84060" y="25678964"/>
                <a:ext cx="4335981" cy="2549657"/>
              </a:xfrm>
              <a:prstGeom prst="rect">
                <a:avLst/>
              </a:prstGeom>
            </p:spPr>
          </p:pic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2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54680" y="25678964"/>
                <a:ext cx="4335042" cy="2549656"/>
              </a:xfrm>
              <a:prstGeom prst="rect">
                <a:avLst/>
              </a:prstGeom>
            </p:spPr>
          </p:pic>
          <p:sp>
            <p:nvSpPr>
              <p:cNvPr id="193" name="Rectangle 192"/>
              <p:cNvSpPr/>
              <p:nvPr/>
            </p:nvSpPr>
            <p:spPr>
              <a:xfrm rot="5400000">
                <a:off x="14068867" y="24411829"/>
                <a:ext cx="429562" cy="1971564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 smtClean="0"/>
                  <a:t>Force Graph</a:t>
                </a:r>
                <a:endParaRPr lang="en-US" sz="2400" dirty="0"/>
              </a:p>
            </p:txBody>
          </p:sp>
        </p:grpSp>
        <p:sp>
          <p:nvSpPr>
            <p:cNvPr id="194" name="TextBox 193"/>
            <p:cNvSpPr txBox="1"/>
            <p:nvPr/>
          </p:nvSpPr>
          <p:spPr>
            <a:xfrm>
              <a:off x="12480493" y="26815711"/>
              <a:ext cx="43353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Initial state when graph is first loaded.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Nodes float and move with applied force.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6943704" y="26815711"/>
              <a:ext cx="43353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Nodes do not float like in force graph.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/>
                <a:t>Users can move the nodes around like in force graph.</a:t>
              </a:r>
              <a:endParaRPr lang="en-US" sz="2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82962" y="27376376"/>
            <a:ext cx="8743579" cy="4623955"/>
            <a:chOff x="12422002" y="27620216"/>
            <a:chExt cx="8743579" cy="4623955"/>
          </a:xfrm>
        </p:grpSpPr>
        <p:grpSp>
          <p:nvGrpSpPr>
            <p:cNvPr id="196" name="Group 195"/>
            <p:cNvGrpSpPr/>
            <p:nvPr/>
          </p:nvGrpSpPr>
          <p:grpSpPr>
            <a:xfrm>
              <a:off x="12422002" y="27620216"/>
              <a:ext cx="8743579" cy="3076915"/>
              <a:chOff x="194680" y="1411265"/>
              <a:chExt cx="8743579" cy="3076915"/>
            </a:xfrm>
          </p:grpSpPr>
          <p:sp>
            <p:nvSpPr>
              <p:cNvPr id="198" name="Rectangle 197"/>
              <p:cNvSpPr/>
              <p:nvPr/>
            </p:nvSpPr>
            <p:spPr>
              <a:xfrm rot="5400000">
                <a:off x="2150647" y="569234"/>
                <a:ext cx="429562" cy="2114180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 smtClean="0"/>
                  <a:t>test-data1</a:t>
                </a:r>
                <a:endParaRPr lang="en-US" sz="2400" dirty="0"/>
              </a:p>
            </p:txBody>
          </p:sp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2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680" y="1931591"/>
                <a:ext cx="4341496" cy="2556589"/>
              </a:xfrm>
              <a:prstGeom prst="rect">
                <a:avLst/>
              </a:prstGeom>
            </p:spPr>
          </p:pic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2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9793" y="1931591"/>
                <a:ext cx="4358466" cy="2556589"/>
              </a:xfrm>
              <a:prstGeom prst="rect">
                <a:avLst/>
              </a:prstGeom>
            </p:spPr>
          </p:pic>
          <p:sp>
            <p:nvSpPr>
              <p:cNvPr id="209" name="Rectangle 208"/>
              <p:cNvSpPr/>
              <p:nvPr/>
            </p:nvSpPr>
            <p:spPr>
              <a:xfrm rot="5400000">
                <a:off x="6544245" y="568956"/>
                <a:ext cx="429562" cy="2114180"/>
              </a:xfrm>
              <a:prstGeom prst="rect">
                <a:avLst/>
              </a:prstGeom>
              <a:solidFill>
                <a:srgbClr val="A5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 smtClean="0"/>
                  <a:t>test-data2</a:t>
                </a:r>
                <a:endParaRPr lang="en-US" sz="2400" dirty="0"/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12422002" y="30797621"/>
              <a:ext cx="87289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sz="2200" dirty="0"/>
                <a:t>The nodes are laid out in a grid pattern with columns and rows.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200" dirty="0"/>
                <a:t>The nodes are equally spaced out with margins around them.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200" dirty="0"/>
                <a:t>Allows users to compare and analyze data in a easier and faster way.</a:t>
              </a:r>
              <a:endParaRPr lang="en-US" sz="2200" dirty="0"/>
            </a:p>
          </p:txBody>
        </p:sp>
      </p:grpSp>
      <p:pic>
        <p:nvPicPr>
          <p:cNvPr id="211" name="Picture 210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501" y="25964868"/>
            <a:ext cx="2333777" cy="2333777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97F04720-C2D2-2447-9DC1-D48B396E08AE}"/>
              </a:ext>
            </a:extLst>
          </p:cNvPr>
          <p:cNvSpPr txBox="1"/>
          <p:nvPr/>
        </p:nvSpPr>
        <p:spPr>
          <a:xfrm>
            <a:off x="22594740" y="26476304"/>
            <a:ext cx="6166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/>
              <a:t>Webpack</a:t>
            </a:r>
            <a:r>
              <a:rPr lang="en-US" sz="2200" b="1" dirty="0" smtClean="0"/>
              <a:t> added to </a:t>
            </a:r>
            <a:r>
              <a:rPr lang="en-US" sz="2200" b="1" dirty="0" err="1" smtClean="0"/>
              <a:t>package.json</a:t>
            </a:r>
            <a:endParaRPr lang="en-US" sz="22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E21C7263-0FEF-8A40-BB54-2B07D056717B}"/>
              </a:ext>
            </a:extLst>
          </p:cNvPr>
          <p:cNvSpPr txBox="1"/>
          <p:nvPr/>
        </p:nvSpPr>
        <p:spPr>
          <a:xfrm>
            <a:off x="22693859" y="26918813"/>
            <a:ext cx="6560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200" dirty="0" err="1" smtClean="0"/>
              <a:t>Webpack</a:t>
            </a:r>
            <a:r>
              <a:rPr lang="en-US" sz="2200" dirty="0" smtClean="0"/>
              <a:t> was included in order to allow usage of import and export.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5019</TotalTime>
  <Words>1224</Words>
  <Application>Microsoft Office PowerPoint</Application>
  <PresentationFormat>Custom</PresentationFormat>
  <Paragraphs>162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Jen</cp:lastModifiedBy>
  <cp:revision>302</cp:revision>
  <cp:lastPrinted>2017-01-27T17:32:38Z</cp:lastPrinted>
  <dcterms:modified xsi:type="dcterms:W3CDTF">2018-04-05T03:37:50Z</dcterms:modified>
</cp:coreProperties>
</file>