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B1A4"/>
    <a:srgbClr val="CADCCD"/>
    <a:srgbClr val="6CCE7F"/>
    <a:srgbClr val="AFD5C3"/>
    <a:srgbClr val="D3EAC8"/>
    <a:srgbClr val="B9DEA6"/>
    <a:srgbClr val="A5C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912" autoAdjust="0"/>
  </p:normalViewPr>
  <p:slideViewPr>
    <p:cSldViewPr snapToGrid="0" snapToObjects="1">
      <p:cViewPr>
        <p:scale>
          <a:sx n="30" d="100"/>
          <a:sy n="30" d="100"/>
        </p:scale>
        <p:origin x="-130" y="437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tiff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tiff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tiff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1A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74364559-C88A-6C4A-8194-266D0702055C}"/>
              </a:ext>
            </a:extLst>
          </p:cNvPr>
          <p:cNvSpPr/>
          <p:nvPr/>
        </p:nvSpPr>
        <p:spPr>
          <a:xfrm>
            <a:off x="22448968" y="20598300"/>
            <a:ext cx="10020473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325492" cy="49680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Visualization Improvements to GRNsight: a Web Application for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Visualizing 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Eileen J. Choe</a:t>
            </a:r>
            <a:r>
              <a:rPr lang="en-US" sz="4000" b="1" dirty="0">
                <a:solidFill>
                  <a:schemeClr val="dk1"/>
                </a:solidFill>
              </a:rPr>
              <a:t>**</a:t>
            </a:r>
            <a:r>
              <a:rPr lang="en-US" sz="4000" dirty="0">
                <a:solidFill>
                  <a:schemeClr val="dk1"/>
                </a:solidFill>
              </a:rPr>
              <a:t>, </a:t>
            </a:r>
            <a:r>
              <a:rPr lang="en-US" sz="4000" b="1" dirty="0">
                <a:solidFill>
                  <a:schemeClr val="dk1"/>
                </a:solidFill>
              </a:rPr>
              <a:t>Jen Y. Shin**</a:t>
            </a:r>
            <a:r>
              <a:rPr lang="en-US" sz="4000" dirty="0">
                <a:solidFill>
                  <a:schemeClr val="dk1"/>
                </a:solidFill>
              </a:rPr>
              <a:t>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0407" cy="635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how the flow of information in a cell during gene expression goes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expression; 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represents </a:t>
            </a:r>
            <a:r>
              <a:rPr lang="en-US" sz="2200" dirty="0">
                <a:solidFill>
                  <a:schemeClr val="dk1"/>
                </a:solidFill>
              </a:rPr>
              <a:t>a regulatory transcription factor, with each edge representing a regulatory relationship, either an activation or repression relationship.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70725" y="9368051"/>
            <a:ext cx="2295871" cy="189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611568" y="9403409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9359988"/>
            <a:ext cx="10046932" cy="118104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7" y="26510951"/>
            <a:ext cx="10046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10043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6" y="20506298"/>
            <a:ext cx="10046933" cy="1854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 smtClean="0">
                <a:solidFill>
                  <a:schemeClr val="dk1"/>
                </a:solidFill>
              </a:rPr>
              <a:t>betweenness</a:t>
            </a:r>
            <a:r>
              <a:rPr lang="en-US" sz="2200" dirty="0" smtClean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options, including hierarchical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layout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  <a:rtl val="0"/>
              </a:rPr>
              <a:t>Reorganize the navigation bar above the graph.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2000" y="27437448"/>
            <a:ext cx="10046919" cy="1193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(K.D.D., B.G.F.),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Kadner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-Pitts Research Grant (K.D.D.),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Loyola Marymount University Rains Research Assistant Program (M.S.)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10037242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(GRNs) Can Be Illustrated by Directed Graphs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77969" y="6130716"/>
            <a:ext cx="20691739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Automatically Lays </a:t>
            </a:r>
            <a:r>
              <a:rPr lang="en-US" sz="3600" b="1" dirty="0">
                <a:solidFill>
                  <a:srgbClr val="017C00"/>
                </a:solidFill>
              </a:rPr>
              <a:t>O</a:t>
            </a: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Unweighted and Weighted Network Graphs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829" y="9709009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7829" y="1007483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93116" y="10569800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124" name="Shape 108"/>
          <p:cNvSpPr/>
          <p:nvPr/>
        </p:nvSpPr>
        <p:spPr>
          <a:xfrm>
            <a:off x="33101986" y="6086590"/>
            <a:ext cx="10028592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Improved Developer Tools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152726"/>
            <a:ext cx="10265343" cy="4156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Existing visualization software such as </a:t>
            </a:r>
            <a:r>
              <a:rPr lang="en-US" sz="2200" dirty="0" err="1"/>
              <a:t>Cytoscape</a:t>
            </a:r>
            <a:r>
              <a:rPr lang="en-US" sz="2200" dirty="0"/>
              <a:t> and </a:t>
            </a:r>
            <a:r>
              <a:rPr lang="en-US" sz="2200" dirty="0" err="1"/>
              <a:t>Gephi</a:t>
            </a:r>
            <a:r>
              <a:rPr lang="en-US" sz="2200" dirty="0"/>
              <a:t> must be installed and is optimized for large-scale graphs.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GRNsight is targeted at both experienced biology investigators and novice undergraduate users.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3898995"/>
            <a:ext cx="10290407" cy="12537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1" dirty="0">
                <a:solidFill>
                  <a:srgbClr val="017C00"/>
                </a:solidFill>
              </a:rPr>
              <a:t> Fulfills a Specific Software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017C00"/>
                </a:solidFill>
              </a:rPr>
              <a:t>Niche for Visualizing GRNs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15206" y="22571797"/>
            <a:ext cx="10033713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364559-C88A-6C4A-8194-266D0702055C}"/>
              </a:ext>
            </a:extLst>
          </p:cNvPr>
          <p:cNvSpPr/>
          <p:nvPr/>
        </p:nvSpPr>
        <p:spPr>
          <a:xfrm>
            <a:off x="33101987" y="7272345"/>
            <a:ext cx="10028592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C12145-3970-BC4A-B55B-E7BFB40B8915}"/>
              </a:ext>
            </a:extLst>
          </p:cNvPr>
          <p:cNvSpPr txBox="1"/>
          <p:nvPr/>
        </p:nvSpPr>
        <p:spPr>
          <a:xfrm>
            <a:off x="33270383" y="15058625"/>
            <a:ext cx="6166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test specific combinations of user interface functions.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service Travis CI has been incorporated to perform Continuous Integration, which is the automatic testing and </a:t>
            </a:r>
            <a:r>
              <a:rPr lang="en-US" sz="2200" dirty="0" err="1"/>
              <a:t>linting</a:t>
            </a:r>
            <a:r>
              <a:rPr lang="en-US" sz="2200" dirty="0"/>
              <a:t> of the codebase every time new code is added to the </a:t>
            </a:r>
            <a:r>
              <a:rPr lang="en-US" sz="2200" dirty="0" err="1"/>
              <a:t>Github</a:t>
            </a:r>
            <a:r>
              <a:rPr lang="en-US" sz="2200" dirty="0"/>
              <a:t> Repository.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48F2A5-9FF1-DC44-B665-8185D1CF64A2}"/>
              </a:ext>
            </a:extLst>
          </p:cNvPr>
          <p:cNvSpPr txBox="1"/>
          <p:nvPr/>
        </p:nvSpPr>
        <p:spPr>
          <a:xfrm>
            <a:off x="33253869" y="7336712"/>
            <a:ext cx="6793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GRNsight uses to produce our graph.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F04720-C2D2-2447-9DC1-D48B396E08AE}"/>
              </a:ext>
            </a:extLst>
          </p:cNvPr>
          <p:cNvSpPr txBox="1"/>
          <p:nvPr/>
        </p:nvSpPr>
        <p:spPr>
          <a:xfrm>
            <a:off x="33270384" y="10851263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base, updated to ES6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08FFEF-6B90-BF41-82FB-0FE495BAB12B}"/>
              </a:ext>
            </a:extLst>
          </p:cNvPr>
          <p:cNvSpPr/>
          <p:nvPr/>
        </p:nvSpPr>
        <p:spPr>
          <a:xfrm>
            <a:off x="33114323" y="23499658"/>
            <a:ext cx="10035478" cy="2756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34029" y="23522852"/>
            <a:ext cx="2588537" cy="271565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8386737" y="24604782"/>
            <a:ext cx="25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6236 total visitors and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4521 files uploaded as of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14 March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4B874F-B1EC-064B-A52E-737CE3015E63}"/>
              </a:ext>
            </a:extLst>
          </p:cNvPr>
          <p:cNvSpPr txBox="1"/>
          <p:nvPr/>
        </p:nvSpPr>
        <p:spPr>
          <a:xfrm>
            <a:off x="33111677" y="23533486"/>
            <a:ext cx="5275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is free and open to all users and there is no login requirement. 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Web site content is available under the Creative Commons Attribution Non-Commercial Share Alike license.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code is available under the open source BSD license.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F523A4D-2AC0-D943-8928-D02A0302BDEE}"/>
              </a:ext>
            </a:extLst>
          </p:cNvPr>
          <p:cNvSpPr/>
          <p:nvPr/>
        </p:nvSpPr>
        <p:spPr>
          <a:xfrm>
            <a:off x="11806738" y="7065943"/>
            <a:ext cx="20681171" cy="1191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</a:t>
            </a:r>
          </a:p>
        </p:txBody>
      </p:sp>
      <p:pic>
        <p:nvPicPr>
          <p:cNvPr id="99" name="Picture 7">
            <a:extLst>
              <a:ext uri="{FF2B5EF4-FFF2-40B4-BE49-F238E27FC236}">
                <a16:creationId xmlns:a16="http://schemas.microsoft.com/office/drawing/2014/main" xmlns="" id="{8BF45D75-BB18-0F4D-B432-2C233836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651" y="20751961"/>
            <a:ext cx="720832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DDCD5877-14C4-9D41-A2FF-24548E36C01E}"/>
              </a:ext>
            </a:extLst>
          </p:cNvPr>
          <p:cNvSpPr/>
          <p:nvPr/>
        </p:nvSpPr>
        <p:spPr>
          <a:xfrm>
            <a:off x="11886117" y="7484963"/>
            <a:ext cx="5502723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1. File Formats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Can </a:t>
            </a:r>
            <a:r>
              <a:rPr lang="en-US" sz="2200" dirty="0">
                <a:solidFill>
                  <a:schemeClr val="dk1"/>
                </a:solidFill>
              </a:rPr>
              <a:t>import and export Excel workbook, SIF, and </a:t>
            </a:r>
            <a:r>
              <a:rPr lang="en-US" sz="2200" dirty="0" err="1">
                <a:solidFill>
                  <a:schemeClr val="dk1"/>
                </a:solidFill>
              </a:rPr>
              <a:t>GraphML</a:t>
            </a:r>
            <a:r>
              <a:rPr lang="en-US" sz="2200" dirty="0">
                <a:solidFill>
                  <a:schemeClr val="dk1"/>
                </a:solidFill>
              </a:rPr>
              <a:t> files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196850" lvl="0" indent="-169863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marL="26987" lvl="0">
              <a:buClr>
                <a:schemeClr val="dk1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2. Grid Layout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Grid Layout button allows the users to toggle between grid layout and force graph.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6987" lvl="0">
              <a:buClr>
                <a:schemeClr val="dk1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3. Node Coloring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This menu allows users to modify parameters of the node coloring visualization.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Dataset options are automatically generated from expression sheets detected in an Excel input workbook.</a:t>
            </a:r>
          </a:p>
          <a:p>
            <a:pPr marL="369887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ct val="100000"/>
            </a:pPr>
            <a:r>
              <a:rPr lang="en-US" sz="2200" b="1" dirty="0" smtClean="0"/>
              <a:t>4. </a:t>
            </a:r>
            <a:r>
              <a:rPr lang="en-US" sz="2200" b="1" dirty="0"/>
              <a:t>Force Graph Parameter </a:t>
            </a:r>
            <a:r>
              <a:rPr lang="en-US" sz="2200" b="1" dirty="0" smtClean="0"/>
              <a:t>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can manipulate the physics based simulation of the graph using the Link Distance and Charge sliders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6350" lvl="0">
              <a:buClr>
                <a:schemeClr val="dk1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5. Viewport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Graph bounding box can be  separated from viewport.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Multiple viewport sizes available.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Zoom and scrolling enabled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6. </a:t>
            </a:r>
            <a:r>
              <a:rPr lang="en-US" sz="2200" b="1" dirty="0">
                <a:solidFill>
                  <a:schemeClr val="dk1"/>
                </a:solidFill>
              </a:rPr>
              <a:t>Show or hide the weight </a:t>
            </a:r>
            <a:r>
              <a:rPr lang="en-US" sz="2200" b="1" dirty="0" smtClean="0">
                <a:solidFill>
                  <a:schemeClr val="dk1"/>
                </a:solidFill>
              </a:rPr>
              <a:t>values</a:t>
            </a:r>
          </a:p>
          <a:p>
            <a:pPr marL="635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7. Zoom and Scroll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80205176-966E-484E-AEB3-1AAE134A9E2D}"/>
              </a:ext>
            </a:extLst>
          </p:cNvPr>
          <p:cNvSpPr/>
          <p:nvPr/>
        </p:nvSpPr>
        <p:spPr>
          <a:xfrm>
            <a:off x="25075364" y="14594398"/>
            <a:ext cx="62539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8. Edge Weight Normalization</a:t>
            </a:r>
          </a:p>
          <a:p>
            <a:pPr marL="349250" lvl="0" indent="-3429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Edge thicknesses for different graphs can be rendered on the same scale.</a:t>
            </a:r>
          </a:p>
          <a:p>
            <a:pPr marL="233363" lvl="0" indent="-233363">
              <a:buClr>
                <a:schemeClr val="dk1"/>
              </a:buClr>
              <a:buSzPct val="100000"/>
            </a:pPr>
            <a:endParaRPr lang="en-US" sz="2200" b="1" dirty="0" smtClean="0"/>
          </a:p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 smtClean="0"/>
              <a:t>9</a:t>
            </a:r>
            <a:r>
              <a:rPr lang="en-US" sz="2200" b="1" dirty="0" smtClean="0"/>
              <a:t>. Gray </a:t>
            </a:r>
            <a:r>
              <a:rPr lang="en-US" sz="2200" b="1" dirty="0"/>
              <a:t>Edge Threshold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By default, edges are colored gray if the magnitude of its value is &lt;= 5% of the maximum edge weight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1DF510-39ED-B14A-B9CB-5BF43023717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13" t="20275" r="10992" b="24782"/>
          <a:stretch/>
        </p:blipFill>
        <p:spPr>
          <a:xfrm>
            <a:off x="39231615" y="10851263"/>
            <a:ext cx="3661586" cy="165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1418D0-5BB4-3442-803F-C0A69985D4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9421" y="7365876"/>
            <a:ext cx="254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2EE16D-19B3-FB43-A092-F3D682393507}"/>
              </a:ext>
            </a:extLst>
          </p:cNvPr>
          <p:cNvSpPr txBox="1"/>
          <p:nvPr/>
        </p:nvSpPr>
        <p:spPr>
          <a:xfrm>
            <a:off x="33126313" y="25201912"/>
            <a:ext cx="50959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Usage is being tracked through Google Analytics.</a:t>
            </a:r>
            <a:endParaRPr lang="en-US" sz="1600" dirty="0">
              <a:solidFill>
                <a:schemeClr val="tx1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GRNsight</a:t>
            </a:r>
            <a:r>
              <a:rPr lang="en-US" sz="1600" dirty="0">
                <a:solidFill>
                  <a:schemeClr val="tx1"/>
                </a:solidFill>
              </a:rPr>
              <a:t> has been tested with and confirmed to be working in Chrome version 58 or higher and Firefox version 53 or higher on Windows 7 and Mac OS 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0AFE10-B5A2-FB48-8E1B-00484E28D7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41312" y="14832453"/>
            <a:ext cx="3451888" cy="180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EF4A2D-B014-5E43-BA72-CC1C764F2B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4480" y="16636187"/>
            <a:ext cx="1975016" cy="1975016"/>
          </a:xfrm>
          <a:prstGeom prst="rect">
            <a:avLst/>
          </a:prstGeom>
        </p:spPr>
      </p:pic>
      <p:sp>
        <p:nvSpPr>
          <p:cNvPr id="140" name="Shape 103">
            <a:extLst>
              <a:ext uri="{FF2B5EF4-FFF2-40B4-BE49-F238E27FC236}">
                <a16:creationId xmlns:a16="http://schemas.microsoft.com/office/drawing/2014/main" xmlns="" id="{932A2EF9-A4CA-7448-A03F-9DA2C3FB75D3}"/>
              </a:ext>
            </a:extLst>
          </p:cNvPr>
          <p:cNvSpPr/>
          <p:nvPr/>
        </p:nvSpPr>
        <p:spPr>
          <a:xfrm>
            <a:off x="22526465" y="20609226"/>
            <a:ext cx="7277863" cy="3890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collected from gene microarray experiments capture gene expression levels at specified time points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feature overlays a heat map on nodes corresponding to gene expression levels over time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color of each vertical “slice” corresponds to the expression value of that gene at the particular time point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0552E0-6EC4-0F43-992B-BE16607DB125}"/>
              </a:ext>
            </a:extLst>
          </p:cNvPr>
          <p:cNvSpPr txBox="1"/>
          <p:nvPr/>
        </p:nvSpPr>
        <p:spPr>
          <a:xfrm>
            <a:off x="33270383" y="9757192"/>
            <a:ext cx="9654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”Charge.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1C7263-0FEF-8A40-BB54-2B07D056717B}"/>
              </a:ext>
            </a:extLst>
          </p:cNvPr>
          <p:cNvSpPr txBox="1"/>
          <p:nvPr/>
        </p:nvSpPr>
        <p:spPr>
          <a:xfrm>
            <a:off x="33270384" y="11286142"/>
            <a:ext cx="6166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Updated to ES6 to allow import and export.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E04A8CD6-FCC8-D840-8C99-13AC5188296A}"/>
              </a:ext>
            </a:extLst>
          </p:cNvPr>
          <p:cNvSpPr txBox="1"/>
          <p:nvPr/>
        </p:nvSpPr>
        <p:spPr>
          <a:xfrm>
            <a:off x="30411592" y="21396150"/>
            <a:ext cx="183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Legend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147" name="Picture 146" descr="ColdShockArrays">
            <a:extLst>
              <a:ext uri="{FF2B5EF4-FFF2-40B4-BE49-F238E27FC236}">
                <a16:creationId xmlns:a16="http://schemas.microsoft.com/office/drawing/2014/main" xmlns="" id="{97B03814-6878-D642-A8C3-3999E8B8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1066" r="22501" b="10187"/>
          <a:stretch>
            <a:fillRect/>
          </a:stretch>
        </p:blipFill>
        <p:spPr bwMode="auto">
          <a:xfrm>
            <a:off x="29616527" y="20719025"/>
            <a:ext cx="2646013" cy="24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 Box 4">
            <a:extLst>
              <a:ext uri="{FF2B5EF4-FFF2-40B4-BE49-F238E27FC236}">
                <a16:creationId xmlns:a16="http://schemas.microsoft.com/office/drawing/2014/main" xmlns="" id="{7824867E-AF9A-BD4F-8D35-5233E814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1863" y="20610323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30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0" name="Text Box 4">
            <a:extLst>
              <a:ext uri="{FF2B5EF4-FFF2-40B4-BE49-F238E27FC236}">
                <a16:creationId xmlns:a16="http://schemas.microsoft.com/office/drawing/2014/main" xmlns="" id="{218B27E1-2AEC-124E-A833-1994419B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2792" y="20616246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60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xmlns="" id="{3D1EB185-4820-A448-B3EE-CEB2E684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7625" y="22942021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90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2" name="Text Box 4">
            <a:extLst>
              <a:ext uri="{FF2B5EF4-FFF2-40B4-BE49-F238E27FC236}">
                <a16:creationId xmlns:a16="http://schemas.microsoft.com/office/drawing/2014/main" xmlns="" id="{516183DF-94D5-9443-820C-F92A34F7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499" y="22937402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120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graphicFrame>
        <p:nvGraphicFramePr>
          <p:cNvPr id="185" name="Content Placeholder 3">
            <a:extLst>
              <a:ext uri="{FF2B5EF4-FFF2-40B4-BE49-F238E27FC236}">
                <a16:creationId xmlns:a16="http://schemas.microsoft.com/office/drawing/2014/main" xmlns="" id="{DF4AA26B-549A-EE43-A135-A0562CC71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393780"/>
              </p:ext>
            </p:extLst>
          </p:nvPr>
        </p:nvGraphicFramePr>
        <p:xfrm>
          <a:off x="29425956" y="24148749"/>
          <a:ext cx="3018314" cy="149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821">
                  <a:extLst>
                    <a:ext uri="{9D8B030D-6E8A-4147-A177-3AD203B41FA5}">
                      <a16:colId xmlns:a16="http://schemas.microsoft.com/office/drawing/2014/main" xmlns="" val="1937965588"/>
                    </a:ext>
                  </a:extLst>
                </a:gridCol>
                <a:gridCol w="1103094">
                  <a:extLst>
                    <a:ext uri="{9D8B030D-6E8A-4147-A177-3AD203B41FA5}">
                      <a16:colId xmlns:a16="http://schemas.microsoft.com/office/drawing/2014/main" xmlns="" val="187959268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xmlns="" val="3362661256"/>
                    </a:ext>
                  </a:extLst>
                </a:gridCol>
              </a:tblGrid>
              <a:tr h="459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5856229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Repression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197032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in mRNA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mRNA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690464"/>
                  </a:ext>
                </a:extLst>
              </a:tr>
            </a:tbl>
          </a:graphicData>
        </a:graphic>
      </p:graphicFrame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xmlns="" id="{6DAB30AC-4258-074D-8264-EFA5E3D3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32581"/>
              </p:ext>
            </p:extLst>
          </p:nvPr>
        </p:nvGraphicFramePr>
        <p:xfrm>
          <a:off x="1004031" y="16560341"/>
          <a:ext cx="9753712" cy="2629706"/>
        </p:xfrm>
        <a:graphic>
          <a:graphicData uri="http://schemas.openxmlformats.org/drawingml/2006/table">
            <a:tbl>
              <a:tblPr firstRow="1" bandRow="1"/>
              <a:tblGrid>
                <a:gridCol w="4216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6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Cytoscape</a:t>
                      </a:r>
                      <a:r>
                        <a:rPr lang="en-US" sz="2000" b="1" baseline="0" dirty="0"/>
                        <a:t> and </a:t>
                      </a:r>
                      <a:r>
                        <a:rPr lang="en-US" sz="2000" b="1" baseline="0" dirty="0" err="1"/>
                        <a:t>Gephi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GRNsight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Optimized for large-scale</a:t>
                      </a:r>
                      <a:r>
                        <a:rPr lang="en-US" sz="2000" b="1" baseline="0" dirty="0"/>
                        <a:t> graphs.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Optimized for small- to medium- scale graphs.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Must be installed.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Exists as a web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Several</a:t>
                      </a:r>
                      <a:r>
                        <a:rPr lang="en-US" sz="2000" b="1" baseline="0" dirty="0"/>
                        <a:t> complex features in addition to visualization.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Easy to use, and</a:t>
                      </a:r>
                      <a:r>
                        <a:rPr lang="en-US" sz="2000" b="1" baseline="0" dirty="0"/>
                        <a:t> easily interpretable visualizations.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6" name="Shape 103">
            <a:extLst>
              <a:ext uri="{FF2B5EF4-FFF2-40B4-BE49-F238E27FC236}">
                <a16:creationId xmlns:a16="http://schemas.microsoft.com/office/drawing/2014/main" xmlns="" id="{7A07A7DB-69D1-9B4B-A1F9-9489D955A4FA}"/>
              </a:ext>
            </a:extLst>
          </p:cNvPr>
          <p:cNvSpPr/>
          <p:nvPr/>
        </p:nvSpPr>
        <p:spPr>
          <a:xfrm>
            <a:off x="27783912" y="29846652"/>
            <a:ext cx="4685796" cy="2471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of ASH1 is explained by incoming edges, but not MSN2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There may be another factor missing in the network causing MSN2’s increase in expression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8905" y="24549691"/>
            <a:ext cx="10303615" cy="7773063"/>
            <a:chOff x="713505" y="24752891"/>
            <a:chExt cx="10303615" cy="7773063"/>
          </a:xfrm>
        </p:grpSpPr>
        <p:sp>
          <p:nvSpPr>
            <p:cNvPr id="141" name="Shape 87"/>
            <p:cNvSpPr/>
            <p:nvPr/>
          </p:nvSpPr>
          <p:spPr>
            <a:xfrm>
              <a:off x="726713" y="25475848"/>
              <a:ext cx="10290407" cy="70501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US" sz="2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C88589A-3483-A045-B05E-BFF9B81471CD}"/>
                </a:ext>
              </a:extLst>
            </p:cNvPr>
            <p:cNvSpPr txBox="1"/>
            <p:nvPr/>
          </p:nvSpPr>
          <p:spPr>
            <a:xfrm>
              <a:off x="751777" y="25607812"/>
              <a:ext cx="102653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ct val="25000"/>
              </a:pPr>
              <a:r>
                <a:rPr lang="en-US" sz="2200" b="1" dirty="0">
                  <a:solidFill>
                    <a:schemeClr val="dk1"/>
                  </a:solidFill>
                </a:rPr>
                <a:t>Mocha and Chai JavaScript testing framework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The unit testing framework consists of 216 tests covering over 500 test files.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Testing is split into two different test groups, with </a:t>
              </a:r>
              <a:r>
                <a:rPr lang="en-US" sz="2200" i="1" dirty="0"/>
                <a:t>semantic</a:t>
              </a:r>
              <a:r>
                <a:rPr lang="en-US" sz="2200" dirty="0"/>
                <a:t> tests being file format independent, and individualized </a:t>
              </a:r>
              <a:r>
                <a:rPr lang="en-US" sz="2200" i="1" dirty="0"/>
                <a:t>syntactic</a:t>
              </a:r>
              <a:r>
                <a:rPr lang="en-US" sz="2200" dirty="0"/>
                <a:t> tests being based on the different file formats.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US" sz="2200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xmlns="" id="{1ECBE91A-A596-B340-BF8C-E60370E016CC}"/>
                </a:ext>
              </a:extLst>
            </p:cNvPr>
            <p:cNvSpPr/>
            <p:nvPr/>
          </p:nvSpPr>
          <p:spPr>
            <a:xfrm>
              <a:off x="1081826" y="28233991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SIF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xmlns="" id="{2FFE67C7-0123-3E40-90E7-A81E2113D753}"/>
                </a:ext>
              </a:extLst>
            </p:cNvPr>
            <p:cNvSpPr/>
            <p:nvPr/>
          </p:nvSpPr>
          <p:spPr>
            <a:xfrm>
              <a:off x="6266902" y="28248523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 Checker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xmlns="" id="{6C3CBC13-13A7-FC4A-AF21-E8553C679429}"/>
                </a:ext>
              </a:extLst>
            </p:cNvPr>
            <p:cNvSpPr/>
            <p:nvPr/>
          </p:nvSpPr>
          <p:spPr>
            <a:xfrm>
              <a:off x="3276786" y="28240058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SIF Syntax Checker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xmlns="" id="{C8B95B0C-43A1-5948-A9FF-FA033A227740}"/>
                </a:ext>
              </a:extLst>
            </p:cNvPr>
            <p:cNvSpPr/>
            <p:nvPr/>
          </p:nvSpPr>
          <p:spPr>
            <a:xfrm>
              <a:off x="3275857" y="27448876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Excel Syntax Checker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xmlns="" id="{59519CD5-671F-1447-BC70-C313724F600F}"/>
                </a:ext>
              </a:extLst>
            </p:cNvPr>
            <p:cNvSpPr/>
            <p:nvPr/>
          </p:nvSpPr>
          <p:spPr>
            <a:xfrm>
              <a:off x="3275857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GraphML</a:t>
              </a:r>
              <a:r>
                <a:rPr lang="en-US" sz="1500" dirty="0">
                  <a:solidFill>
                    <a:schemeClr val="tx1"/>
                  </a:solidFill>
                </a:rPr>
                <a:t> Syntax Checker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xmlns="" id="{3CD81A24-C0A9-E844-AF38-30F900D1C9CE}"/>
                </a:ext>
              </a:extLst>
            </p:cNvPr>
            <p:cNvSpPr/>
            <p:nvPr/>
          </p:nvSpPr>
          <p:spPr>
            <a:xfrm>
              <a:off x="8482846" y="28231822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GRNsight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xmlns="" id="{1DAD2772-26AA-9D4A-8D73-5D21B4669AA8}"/>
                </a:ext>
              </a:extLst>
            </p:cNvPr>
            <p:cNvCxnSpPr/>
            <p:nvPr/>
          </p:nvCxnSpPr>
          <p:spPr>
            <a:xfrm>
              <a:off x="2702519" y="2853051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xmlns="" id="{9197510E-7EF3-F549-97C1-655A17959170}"/>
                </a:ext>
              </a:extLst>
            </p:cNvPr>
            <p:cNvCxnSpPr/>
            <p:nvPr/>
          </p:nvCxnSpPr>
          <p:spPr>
            <a:xfrm flipV="1">
              <a:off x="4896550" y="28531117"/>
              <a:ext cx="1371281" cy="783237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xmlns="" id="{EC156E8E-3869-274A-8961-36FE3E27C192}"/>
                </a:ext>
              </a:extLst>
            </p:cNvPr>
            <p:cNvCxnSpPr/>
            <p:nvPr/>
          </p:nvCxnSpPr>
          <p:spPr>
            <a:xfrm>
              <a:off x="4896550" y="27745404"/>
              <a:ext cx="1371281" cy="785713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xmlns="" id="{C199AAFF-B6BD-B949-A476-6E2B09157E6F}"/>
                </a:ext>
              </a:extLst>
            </p:cNvPr>
            <p:cNvCxnSpPr/>
            <p:nvPr/>
          </p:nvCxnSpPr>
          <p:spPr>
            <a:xfrm flipV="1">
              <a:off x="4897479" y="28531117"/>
              <a:ext cx="1370352" cy="5469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xmlns="" id="{938C36DC-8F0D-EB4B-94A3-7C3BBB278E20}"/>
                </a:ext>
              </a:extLst>
            </p:cNvPr>
            <p:cNvCxnSpPr/>
            <p:nvPr/>
          </p:nvCxnSpPr>
          <p:spPr>
            <a:xfrm flipV="1">
              <a:off x="7888524" y="28528350"/>
              <a:ext cx="594322" cy="8236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xmlns="" id="{C05E286C-283C-BF4A-9C62-BF7DC1DCAE25}"/>
                </a:ext>
              </a:extLst>
            </p:cNvPr>
            <p:cNvSpPr/>
            <p:nvPr/>
          </p:nvSpPr>
          <p:spPr>
            <a:xfrm>
              <a:off x="1081826" y="27440411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Excel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xmlns="" id="{9261A888-3506-D947-AEBD-B3C6B361FC65}"/>
                </a:ext>
              </a:extLst>
            </p:cNvPr>
            <p:cNvCxnSpPr/>
            <p:nvPr/>
          </p:nvCxnSpPr>
          <p:spPr>
            <a:xfrm>
              <a:off x="2702519" y="2773693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xmlns="" id="{2D750B0F-01F1-404A-8880-802B95EF4922}"/>
                </a:ext>
              </a:extLst>
            </p:cNvPr>
            <p:cNvSpPr/>
            <p:nvPr/>
          </p:nvSpPr>
          <p:spPr>
            <a:xfrm>
              <a:off x="1081826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</a:t>
              </a:r>
              <a:r>
                <a:rPr lang="en-US" sz="1800" dirty="0" err="1">
                  <a:solidFill>
                    <a:schemeClr val="tx1"/>
                  </a:solidFill>
                </a:rPr>
                <a:t>GraphML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xmlns="" id="{1A62FECA-9803-F940-8700-E89DBA1B17E2}"/>
                </a:ext>
              </a:extLst>
            </p:cNvPr>
            <p:cNvCxnSpPr/>
            <p:nvPr/>
          </p:nvCxnSpPr>
          <p:spPr>
            <a:xfrm>
              <a:off x="2702519" y="29314354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xmlns="" id="{866F88F6-A06C-6A42-B6C9-D17E6B6C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8529" y="29907923"/>
              <a:ext cx="4727562" cy="246205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F37E7572-11B3-0B47-8B0A-CC93B591B505}"/>
                </a:ext>
              </a:extLst>
            </p:cNvPr>
            <p:cNvSpPr txBox="1"/>
            <p:nvPr/>
          </p:nvSpPr>
          <p:spPr>
            <a:xfrm>
              <a:off x="833051" y="29653465"/>
              <a:ext cx="50544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b="1" dirty="0"/>
                <a:t>Warnings are returned in cases of non-fatal improper spreadsheets</a:t>
              </a:r>
              <a:endParaRPr lang="en-US" sz="2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CC037F2C-E6F2-B846-841F-97FE534AF0CB}"/>
                </a:ext>
              </a:extLst>
            </p:cNvPr>
            <p:cNvSpPr txBox="1"/>
            <p:nvPr/>
          </p:nvSpPr>
          <p:spPr>
            <a:xfrm>
              <a:off x="713505" y="30413852"/>
              <a:ext cx="486447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488" indent="-217488">
                <a:buFont typeface="Arial"/>
                <a:buChar char="•"/>
              </a:pPr>
              <a:r>
                <a:rPr lang="en-US" sz="2200" dirty="0"/>
                <a:t>In cases where non-fatal errors exist in the format or data of an uploaded spreadsheet, the graph is displayed, and a warning box appears with a detailed message.</a:t>
              </a:r>
            </a:p>
          </p:txBody>
        </p:sp>
        <p:sp>
          <p:nvSpPr>
            <p:cNvPr id="156" name="Shape 96">
              <a:extLst>
                <a:ext uri="{FF2B5EF4-FFF2-40B4-BE49-F238E27FC236}">
                  <a16:creationId xmlns:a16="http://schemas.microsoft.com/office/drawing/2014/main" xmlns="" id="{FBB985A5-2A51-DC41-97AC-8616958E7267}"/>
                </a:ext>
              </a:extLst>
            </p:cNvPr>
            <p:cNvSpPr/>
            <p:nvPr/>
          </p:nvSpPr>
          <p:spPr>
            <a:xfrm>
              <a:off x="732436" y="24752891"/>
              <a:ext cx="10278959" cy="712273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Unit Testing Framework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640" y="19499620"/>
            <a:ext cx="10290407" cy="4839781"/>
            <a:chOff x="686440" y="19550420"/>
            <a:chExt cx="10290407" cy="4839781"/>
          </a:xfrm>
        </p:grpSpPr>
        <p:sp>
          <p:nvSpPr>
            <p:cNvPr id="160" name="Shape 87">
              <a:extLst>
                <a:ext uri="{FF2B5EF4-FFF2-40B4-BE49-F238E27FC236}">
                  <a16:creationId xmlns:a16="http://schemas.microsoft.com/office/drawing/2014/main" xmlns="" id="{3B74A9BC-65C3-5346-B205-C7E9146E97A3}"/>
                </a:ext>
              </a:extLst>
            </p:cNvPr>
            <p:cNvSpPr/>
            <p:nvPr/>
          </p:nvSpPr>
          <p:spPr>
            <a:xfrm>
              <a:off x="686440" y="20389694"/>
              <a:ext cx="10290407" cy="40005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server provides a web API that accepts files in multiple file formats and converts them into a unified JSON representation.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web client provides a graphical user interface for visualizing the JSON graphs returned by the server.</a:t>
              </a:r>
              <a:endParaRPr lang="en-US" sz="220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96"/>
            <p:cNvSpPr/>
            <p:nvPr/>
          </p:nvSpPr>
          <p:spPr>
            <a:xfrm>
              <a:off x="692360" y="19550420"/>
              <a:ext cx="10278959" cy="864708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GRNsight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A05344B4-C4CE-CE4A-B892-F1B60A38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26323" y="21873992"/>
              <a:ext cx="6610640" cy="2387176"/>
            </a:xfrm>
            <a:prstGeom prst="rect">
              <a:avLst/>
            </a:prstGeom>
          </p:spPr>
        </p:pic>
      </p:grpSp>
      <p:sp>
        <p:nvSpPr>
          <p:cNvPr id="179" name="Shape 108"/>
          <p:cNvSpPr/>
          <p:nvPr/>
        </p:nvSpPr>
        <p:spPr>
          <a:xfrm>
            <a:off x="11769486" y="19359988"/>
            <a:ext cx="10123424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Grid Layout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F025242F-8158-0049-B6D3-AC6468039F85}"/>
              </a:ext>
            </a:extLst>
          </p:cNvPr>
          <p:cNvSpPr txBox="1"/>
          <p:nvPr/>
        </p:nvSpPr>
        <p:spPr>
          <a:xfrm>
            <a:off x="22663599" y="3196572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Snippet of wt_log2_expression visualization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74364559-C88A-6C4A-8194-266D0702055C}"/>
              </a:ext>
            </a:extLst>
          </p:cNvPr>
          <p:cNvSpPr/>
          <p:nvPr/>
        </p:nvSpPr>
        <p:spPr>
          <a:xfrm>
            <a:off x="11772031" y="20545743"/>
            <a:ext cx="10120827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1" name="Shape 108"/>
          <p:cNvSpPr/>
          <p:nvPr/>
        </p:nvSpPr>
        <p:spPr>
          <a:xfrm>
            <a:off x="22446504" y="19412545"/>
            <a:ext cx="10023045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Node Coloring Visualization for Gene Expression Data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xmlns="" id="{02811138-7D37-B640-BAF0-1ECAD76B56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9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DDCD5877-14C4-9D41-A2FF-24548E36C01E}"/>
              </a:ext>
            </a:extLst>
          </p:cNvPr>
          <p:cNvSpPr/>
          <p:nvPr/>
        </p:nvSpPr>
        <p:spPr>
          <a:xfrm>
            <a:off x="12174222" y="20699807"/>
            <a:ext cx="94056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Grid layout </a:t>
            </a:r>
            <a:r>
              <a:rPr lang="en-US" sz="2200" dirty="0"/>
              <a:t>feature allows the users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Toggle between force graph and grid layout using a button on the top of the left menu bar.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Organize the nodes in a grid pattern.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nodes in alphabetical order.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2413313" y="22708990"/>
            <a:ext cx="8804062" cy="4492341"/>
            <a:chOff x="12480493" y="23769920"/>
            <a:chExt cx="8804062" cy="4492341"/>
          </a:xfrm>
        </p:grpSpPr>
        <p:grpSp>
          <p:nvGrpSpPr>
            <p:cNvPr id="33" name="Group 32"/>
            <p:cNvGrpSpPr/>
            <p:nvPr/>
          </p:nvGrpSpPr>
          <p:grpSpPr>
            <a:xfrm>
              <a:off x="12519194" y="23769920"/>
              <a:ext cx="8765361" cy="3045791"/>
              <a:chOff x="12154680" y="25182830"/>
              <a:chExt cx="8765361" cy="3045791"/>
            </a:xfrm>
          </p:grpSpPr>
          <p:sp>
            <p:nvSpPr>
              <p:cNvPr id="189" name="Rectangle 188"/>
              <p:cNvSpPr/>
              <p:nvPr/>
            </p:nvSpPr>
            <p:spPr>
              <a:xfrm rot="5400000">
                <a:off x="18553043" y="24416654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Grid Layout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4060" y="25678964"/>
                <a:ext cx="4335981" cy="254965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4680" y="25678964"/>
                <a:ext cx="4335042" cy="2549656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>
              <a:xfrm rot="5400000">
                <a:off x="14068867" y="24411829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Force Graph</a:t>
                </a: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2480493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Initial state when graph is first loaded.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float and move with applied force.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943704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do not float like in force graph.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Users can move the nodes around like in force graph.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48328EE-2D41-3443-9D33-D9CA09E6A8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18463" y="8111827"/>
            <a:ext cx="3047197" cy="92634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482962" y="27376376"/>
            <a:ext cx="8743579" cy="4623955"/>
            <a:chOff x="12422002" y="27620216"/>
            <a:chExt cx="8743579" cy="4623955"/>
          </a:xfrm>
        </p:grpSpPr>
        <p:grpSp>
          <p:nvGrpSpPr>
            <p:cNvPr id="196" name="Group 195"/>
            <p:cNvGrpSpPr/>
            <p:nvPr/>
          </p:nvGrpSpPr>
          <p:grpSpPr>
            <a:xfrm>
              <a:off x="12422002" y="27620216"/>
              <a:ext cx="8743579" cy="3076915"/>
              <a:chOff x="194680" y="1411265"/>
              <a:chExt cx="8743579" cy="3076915"/>
            </a:xfrm>
          </p:grpSpPr>
          <p:sp>
            <p:nvSpPr>
              <p:cNvPr id="198" name="Rectangle 197"/>
              <p:cNvSpPr/>
              <p:nvPr/>
            </p:nvSpPr>
            <p:spPr>
              <a:xfrm rot="5400000">
                <a:off x="2150647" y="569234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test-data1</a:t>
                </a:r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680" y="1931591"/>
                <a:ext cx="4341496" cy="2556589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793" y="1931591"/>
                <a:ext cx="4358466" cy="2556589"/>
              </a:xfrm>
              <a:prstGeom prst="rect">
                <a:avLst/>
              </a:prstGeom>
            </p:spPr>
          </p:pic>
          <p:sp>
            <p:nvSpPr>
              <p:cNvPr id="209" name="Rectangle 208"/>
              <p:cNvSpPr/>
              <p:nvPr/>
            </p:nvSpPr>
            <p:spPr>
              <a:xfrm rot="5400000">
                <a:off x="6544245" y="568956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test-data2</a:t>
                </a: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2422002" y="30797621"/>
              <a:ext cx="87289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laid out in a grid pattern with columns and rows.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equally spaced out with margins around them.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Allows users to compare and analyze data in a easier and faster way.</a:t>
              </a:r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xmlns="" id="{61DFCCC6-08C9-4340-99F4-AB5AADA40175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8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421" y="12696174"/>
            <a:ext cx="2333777" cy="233377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97F04720-C2D2-2447-9DC1-D48B396E08AE}"/>
              </a:ext>
            </a:extLst>
          </p:cNvPr>
          <p:cNvSpPr txBox="1"/>
          <p:nvPr/>
        </p:nvSpPr>
        <p:spPr>
          <a:xfrm>
            <a:off x="33274660" y="13207610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Webpack</a:t>
            </a:r>
            <a:r>
              <a:rPr lang="en-US" sz="2200" b="1" dirty="0"/>
              <a:t> added to </a:t>
            </a:r>
            <a:r>
              <a:rPr lang="en-US" sz="2200" b="1" dirty="0" err="1"/>
              <a:t>package.json</a:t>
            </a:r>
            <a:endParaRPr lang="en-US" sz="22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E21C7263-0FEF-8A40-BB54-2B07D056717B}"/>
              </a:ext>
            </a:extLst>
          </p:cNvPr>
          <p:cNvSpPr txBox="1"/>
          <p:nvPr/>
        </p:nvSpPr>
        <p:spPr>
          <a:xfrm>
            <a:off x="33373779" y="13650119"/>
            <a:ext cx="6560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 err="1"/>
              <a:t>Webpack</a:t>
            </a:r>
            <a:r>
              <a:rPr lang="en-US" sz="2200" dirty="0"/>
              <a:t> was included in order to allow usage of import and export.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C8EFE95D-2B79-B24E-8364-8CF0A68D19C6}"/>
              </a:ext>
            </a:extLst>
          </p:cNvPr>
          <p:cNvSpPr/>
          <p:nvPr/>
        </p:nvSpPr>
        <p:spPr>
          <a:xfrm>
            <a:off x="22549238" y="29052208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Visual inspection of gene expression is crucial to verifying the correctness of the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simulation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6B5B0536-3CCF-2F47-8B51-A01E8539701A}"/>
              </a:ext>
            </a:extLst>
          </p:cNvPr>
          <p:cNvSpPr/>
          <p:nvPr/>
        </p:nvSpPr>
        <p:spPr>
          <a:xfrm>
            <a:off x="22479457" y="26524853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Users can select multiple datasets to visually compare experimental and simulated expression data.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xmlns="" id="{41BFC8F9-DE7C-5C48-A2A4-A619A79A486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/>
          <a:stretch/>
        </p:blipFill>
        <p:spPr>
          <a:xfrm>
            <a:off x="23603619" y="27428622"/>
            <a:ext cx="5978769" cy="120782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254D14E3-E22E-F644-BFC7-753AE3C83BF1}"/>
              </a:ext>
            </a:extLst>
          </p:cNvPr>
          <p:cNvSpPr txBox="1"/>
          <p:nvPr/>
        </p:nvSpPr>
        <p:spPr>
          <a:xfrm>
            <a:off x="29792001" y="27601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wt_log2_expression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097308BF-657F-FC4F-9008-2B2E95EC6009}"/>
              </a:ext>
            </a:extLst>
          </p:cNvPr>
          <p:cNvSpPr txBox="1"/>
          <p:nvPr/>
        </p:nvSpPr>
        <p:spPr>
          <a:xfrm>
            <a:off x="29792001" y="27971197"/>
            <a:ext cx="22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wt_log2_optimized_expression</a:t>
            </a:r>
          </a:p>
        </p:txBody>
      </p:sp>
      <p:sp>
        <p:nvSpPr>
          <p:cNvPr id="206" name="Right Brace 205">
            <a:extLst>
              <a:ext uri="{FF2B5EF4-FFF2-40B4-BE49-F238E27FC236}">
                <a16:creationId xmlns:a16="http://schemas.microsoft.com/office/drawing/2014/main" xmlns="" id="{2EBA0604-8F6E-364D-B801-1F0BE547B907}"/>
              </a:ext>
            </a:extLst>
          </p:cNvPr>
          <p:cNvSpPr/>
          <p:nvPr/>
        </p:nvSpPr>
        <p:spPr>
          <a:xfrm>
            <a:off x="29406542" y="27681490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Brace 206">
            <a:extLst>
              <a:ext uri="{FF2B5EF4-FFF2-40B4-BE49-F238E27FC236}">
                <a16:creationId xmlns:a16="http://schemas.microsoft.com/office/drawing/2014/main" xmlns="" id="{1A70AB38-3E1E-6B44-8C34-330CEE358562}"/>
              </a:ext>
            </a:extLst>
          </p:cNvPr>
          <p:cNvSpPr/>
          <p:nvPr/>
        </p:nvSpPr>
        <p:spPr>
          <a:xfrm>
            <a:off x="29388957" y="28025760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xmlns="" id="{A7521CF1-B28B-C949-A531-48276C3F658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/>
          <a:stretch/>
        </p:blipFill>
        <p:spPr>
          <a:xfrm>
            <a:off x="25973043" y="23356685"/>
            <a:ext cx="3408215" cy="250193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C75C8D9-06DD-F148-8B64-D8B1B2040FE3}"/>
              </a:ext>
            </a:extLst>
          </p:cNvPr>
          <p:cNvSpPr txBox="1"/>
          <p:nvPr/>
        </p:nvSpPr>
        <p:spPr>
          <a:xfrm>
            <a:off x="27302087" y="25931469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v3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xmlns="" id="{1EEDD74B-B20F-3E4E-A29E-B654A4D0ADB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7602"/>
          <a:stretch/>
        </p:blipFill>
        <p:spPr>
          <a:xfrm>
            <a:off x="22513618" y="23198893"/>
            <a:ext cx="3402492" cy="268207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EB4D61E6-696E-BB4C-B79F-F82C4A01436F}"/>
              </a:ext>
            </a:extLst>
          </p:cNvPr>
          <p:cNvSpPr txBox="1"/>
          <p:nvPr/>
        </p:nvSpPr>
        <p:spPr>
          <a:xfrm>
            <a:off x="23645564" y="25962197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5D12ED3A-4E2C-E84B-8EB2-3E7D1AE50109}"/>
              </a:ext>
            </a:extLst>
          </p:cNvPr>
          <p:cNvSpPr txBox="1"/>
          <p:nvPr/>
        </p:nvSpPr>
        <p:spPr>
          <a:xfrm>
            <a:off x="29495908" y="23507161"/>
            <a:ext cx="283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GRNsight v3 Visualization Legend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0D6DE257-240C-7448-A24C-B539D338671A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625" t="2665" r="1"/>
          <a:stretch/>
        </p:blipFill>
        <p:spPr>
          <a:xfrm>
            <a:off x="21004966" y="8187990"/>
            <a:ext cx="10320859" cy="6050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xmlns="" id="{47DD6BB6-B908-A74B-B140-6DBAC1498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571508" y="14594398"/>
            <a:ext cx="3021011" cy="354481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8070863" y="7416605"/>
            <a:ext cx="13043405" cy="628650"/>
            <a:chOff x="16726895" y="7416605"/>
            <a:chExt cx="13043405" cy="6286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9BB5FEC-E991-1D4B-AB3A-E1292F5D560C}"/>
                </a:ext>
              </a:extLst>
            </p:cNvPr>
            <p:cNvSpPr/>
            <p:nvPr/>
          </p:nvSpPr>
          <p:spPr>
            <a:xfrm>
              <a:off x="16726895" y="7416605"/>
              <a:ext cx="13043312" cy="628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6785581" y="7436467"/>
              <a:ext cx="12984719" cy="604951"/>
              <a:chOff x="16785581" y="7436467"/>
              <a:chExt cx="12984719" cy="60495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91981756-A720-AA4C-862D-E3E16FFF0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090953" y="7436467"/>
                <a:ext cx="4679347" cy="572294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xmlns="" id="{BDB21345-FA94-9541-B9E0-6F68C2A78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785581" y="7453952"/>
                <a:ext cx="10280660" cy="587466"/>
              </a:xfrm>
              <a:prstGeom prst="rect">
                <a:avLst/>
              </a:prstGeom>
            </p:spPr>
          </p:pic>
        </p:grpSp>
      </p:grp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0A09EF9A-5FA3-CB4D-8882-9B92EC61BEDD}"/>
              </a:ext>
            </a:extLst>
          </p:cNvPr>
          <p:cNvSpPr txBox="1"/>
          <p:nvPr/>
        </p:nvSpPr>
        <p:spPr>
          <a:xfrm>
            <a:off x="17518870" y="7443668"/>
            <a:ext cx="32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B567699D-BFDE-0647-A79F-1CEB51E9611A}"/>
              </a:ext>
            </a:extLst>
          </p:cNvPr>
          <p:cNvSpPr txBox="1"/>
          <p:nvPr/>
        </p:nvSpPr>
        <p:spPr>
          <a:xfrm>
            <a:off x="17518870" y="8102082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0929EFF1-FD38-5149-A982-45570CA7DE45}"/>
              </a:ext>
            </a:extLst>
          </p:cNvPr>
          <p:cNvSpPr txBox="1"/>
          <p:nvPr/>
        </p:nvSpPr>
        <p:spPr>
          <a:xfrm>
            <a:off x="17518870" y="8701807"/>
            <a:ext cx="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791B4142-1901-274B-81B4-D7CD2B2D3685}"/>
              </a:ext>
            </a:extLst>
          </p:cNvPr>
          <p:cNvSpPr txBox="1"/>
          <p:nvPr/>
        </p:nvSpPr>
        <p:spPr>
          <a:xfrm>
            <a:off x="17518870" y="12255640"/>
            <a:ext cx="51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CFA23091-1697-8B4B-842B-2526334B29A8}"/>
              </a:ext>
            </a:extLst>
          </p:cNvPr>
          <p:cNvSpPr txBox="1"/>
          <p:nvPr/>
        </p:nvSpPr>
        <p:spPr>
          <a:xfrm>
            <a:off x="17578230" y="15560058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E0D764C7-5985-0F48-B6CD-F6A2FF285A20}"/>
              </a:ext>
            </a:extLst>
          </p:cNvPr>
          <p:cNvSpPr txBox="1"/>
          <p:nvPr/>
        </p:nvSpPr>
        <p:spPr>
          <a:xfrm>
            <a:off x="21125823" y="14594398"/>
            <a:ext cx="45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047079" y="12262444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125823" y="15975566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160221" y="17118369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9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1412</Words>
  <Application>Microsoft Office PowerPoint</Application>
  <PresentationFormat>Custom</PresentationFormat>
  <Paragraphs>195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Jen</cp:lastModifiedBy>
  <cp:revision>348</cp:revision>
  <cp:lastPrinted>2017-01-27T17:32:38Z</cp:lastPrinted>
  <dcterms:modified xsi:type="dcterms:W3CDTF">2018-04-09T19:03:18Z</dcterms:modified>
</cp:coreProperties>
</file>