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5466" y="-732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863FB-D47D-1E4C-8024-230FBE4CE702}" type="doc">
      <dgm:prSet loTypeId="urn:microsoft.com/office/officeart/2005/8/layout/cycle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F44CB-7B06-B240-B62E-72AEA4B90F3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Write test for new functionality</a:t>
          </a:r>
          <a:endParaRPr lang="en-US" sz="1600" b="1" dirty="0">
            <a:solidFill>
              <a:schemeClr val="bg1"/>
            </a:solidFill>
          </a:endParaRPr>
        </a:p>
      </dgm:t>
    </dgm:pt>
    <dgm:pt modelId="{8BC6ED0E-6BFC-F345-9409-3F904BA6B5C3}" type="parTrans" cxnId="{1E169250-418C-464D-9797-E1CF0070B177}">
      <dgm:prSet/>
      <dgm:spPr/>
      <dgm:t>
        <a:bodyPr/>
        <a:lstStyle/>
        <a:p>
          <a:endParaRPr lang="en-US"/>
        </a:p>
      </dgm:t>
    </dgm:pt>
    <dgm:pt modelId="{2FFB08D6-61DA-CD4C-95C4-F703DC0AC5B5}" type="sibTrans" cxnId="{1E169250-418C-464D-9797-E1CF0070B177}">
      <dgm:prSet/>
      <dgm:spPr/>
      <dgm:t>
        <a:bodyPr/>
        <a:lstStyle/>
        <a:p>
          <a:endParaRPr lang="en-US"/>
        </a:p>
      </dgm:t>
    </dgm:pt>
    <dgm:pt modelId="{5423F03B-3789-0B4D-AAFF-6AFF97D6FC8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 smtClean="0">
              <a:solidFill>
                <a:srgbClr val="FFFFFF"/>
              </a:solidFill>
            </a:rPr>
            <a:t>Write Code</a:t>
          </a:r>
          <a:endParaRPr lang="en-US" sz="1600" b="1" dirty="0">
            <a:solidFill>
              <a:srgbClr val="FFFFFF"/>
            </a:solidFill>
          </a:endParaRPr>
        </a:p>
      </dgm:t>
    </dgm:pt>
    <dgm:pt modelId="{80DBCBCD-4C68-5742-9DD9-76919B38C73A}" type="parTrans" cxnId="{982C75D6-C2CE-994D-9B1D-7F51FABEA22E}">
      <dgm:prSet/>
      <dgm:spPr/>
      <dgm:t>
        <a:bodyPr/>
        <a:lstStyle/>
        <a:p>
          <a:endParaRPr lang="en-US"/>
        </a:p>
      </dgm:t>
    </dgm:pt>
    <dgm:pt modelId="{6AB06297-1EC9-CD4B-A812-2C58362D4075}" type="sibTrans" cxnId="{982C75D6-C2CE-994D-9B1D-7F51FABEA22E}">
      <dgm:prSet/>
      <dgm:spPr/>
      <dgm:t>
        <a:bodyPr/>
        <a:lstStyle/>
        <a:p>
          <a:endParaRPr lang="en-US"/>
        </a:p>
      </dgm:t>
    </dgm:pt>
    <dgm:pt modelId="{62403A56-1F41-1D49-8BD4-0241DF5460E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b="1" dirty="0" smtClean="0">
              <a:solidFill>
                <a:srgbClr val="FFFFFF"/>
              </a:solidFill>
            </a:rPr>
            <a:t>Refactor Code</a:t>
          </a:r>
          <a:endParaRPr lang="en-US" sz="1600" b="1" dirty="0">
            <a:solidFill>
              <a:srgbClr val="FFFFFF"/>
            </a:solidFill>
          </a:endParaRPr>
        </a:p>
      </dgm:t>
    </dgm:pt>
    <dgm:pt modelId="{AFF8EEF3-B557-B849-955E-E0F0DCFBDE6E}" type="parTrans" cxnId="{6AA5B0AC-1B1C-1342-AA3A-9F3CEA723383}">
      <dgm:prSet/>
      <dgm:spPr/>
      <dgm:t>
        <a:bodyPr/>
        <a:lstStyle/>
        <a:p>
          <a:endParaRPr lang="en-US"/>
        </a:p>
      </dgm:t>
    </dgm:pt>
    <dgm:pt modelId="{F6D8773C-175E-4C44-AEB4-42188B651BCF}" type="sibTrans" cxnId="{6AA5B0AC-1B1C-1342-AA3A-9F3CEA723383}">
      <dgm:prSet/>
      <dgm:spPr/>
      <dgm:t>
        <a:bodyPr/>
        <a:lstStyle/>
        <a:p>
          <a:endParaRPr lang="en-US"/>
        </a:p>
      </dgm:t>
    </dgm:pt>
    <dgm:pt modelId="{95B6769F-DB05-B44E-95A1-76B1FEC04DB3}" type="pres">
      <dgm:prSet presAssocID="{1B4863FB-D47D-1E4C-8024-230FBE4CE7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1B304E-4CA5-9543-B6C2-F932B1F4F71C}" type="pres">
      <dgm:prSet presAssocID="{D9CF44CB-7B06-B240-B62E-72AEA4B90F3D}" presName="node" presStyleLbl="node1" presStyleIdx="0" presStyleCnt="3" custScaleX="138539" custScaleY="101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3EDD5-928E-224E-9C4F-B7CAE95EBA38}" type="pres">
      <dgm:prSet presAssocID="{D9CF44CB-7B06-B240-B62E-72AEA4B90F3D}" presName="spNode" presStyleCnt="0"/>
      <dgm:spPr/>
    </dgm:pt>
    <dgm:pt modelId="{D7AC7C14-3750-3542-A71F-B5DBE4767B8A}" type="pres">
      <dgm:prSet presAssocID="{2FFB08D6-61DA-CD4C-95C4-F703DC0AC5B5}" presName="sibTrans" presStyleLbl="sibTrans1D1" presStyleIdx="0" presStyleCnt="3"/>
      <dgm:spPr/>
      <dgm:t>
        <a:bodyPr/>
        <a:lstStyle/>
        <a:p>
          <a:endParaRPr lang="en-US"/>
        </a:p>
      </dgm:t>
    </dgm:pt>
    <dgm:pt modelId="{A46E98D2-4259-3C46-9086-4370C45DC96C}" type="pres">
      <dgm:prSet presAssocID="{5423F03B-3789-0B4D-AAFF-6AFF97D6FC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BBD4C-4381-D143-9B8A-B0283C8D9B60}" type="pres">
      <dgm:prSet presAssocID="{5423F03B-3789-0B4D-AAFF-6AFF97D6FC82}" presName="spNode" presStyleCnt="0"/>
      <dgm:spPr/>
    </dgm:pt>
    <dgm:pt modelId="{940675C5-915B-4947-AE5C-AD6BA8D06D75}" type="pres">
      <dgm:prSet presAssocID="{6AB06297-1EC9-CD4B-A812-2C58362D4075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2356B7A-CF62-1B4D-93A4-602CA4252922}" type="pres">
      <dgm:prSet presAssocID="{62403A56-1F41-1D49-8BD4-0241DF5460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A51F8-C90D-EC43-9BA6-862187973BA5}" type="pres">
      <dgm:prSet presAssocID="{62403A56-1F41-1D49-8BD4-0241DF5460E5}" presName="spNode" presStyleCnt="0"/>
      <dgm:spPr/>
    </dgm:pt>
    <dgm:pt modelId="{7DFB023A-B0AF-684D-9790-800196DEC3F0}" type="pres">
      <dgm:prSet presAssocID="{F6D8773C-175E-4C44-AEB4-42188B651BC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01E5C366-9ECE-2043-8ADD-BF2EB6A9D976}" type="presOf" srcId="{F6D8773C-175E-4C44-AEB4-42188B651BCF}" destId="{7DFB023A-B0AF-684D-9790-800196DEC3F0}" srcOrd="0" destOrd="0" presId="urn:microsoft.com/office/officeart/2005/8/layout/cycle5"/>
    <dgm:cxn modelId="{354B832E-36B8-4144-A260-776EAEF00F82}" type="presOf" srcId="{D9CF44CB-7B06-B240-B62E-72AEA4B90F3D}" destId="{8D1B304E-4CA5-9543-B6C2-F932B1F4F71C}" srcOrd="0" destOrd="0" presId="urn:microsoft.com/office/officeart/2005/8/layout/cycle5"/>
    <dgm:cxn modelId="{1E169250-418C-464D-9797-E1CF0070B177}" srcId="{1B4863FB-D47D-1E4C-8024-230FBE4CE702}" destId="{D9CF44CB-7B06-B240-B62E-72AEA4B90F3D}" srcOrd="0" destOrd="0" parTransId="{8BC6ED0E-6BFC-F345-9409-3F904BA6B5C3}" sibTransId="{2FFB08D6-61DA-CD4C-95C4-F703DC0AC5B5}"/>
    <dgm:cxn modelId="{6683C119-E0C9-2A4C-AA6D-DA91665DB928}" type="presOf" srcId="{2FFB08D6-61DA-CD4C-95C4-F703DC0AC5B5}" destId="{D7AC7C14-3750-3542-A71F-B5DBE4767B8A}" srcOrd="0" destOrd="0" presId="urn:microsoft.com/office/officeart/2005/8/layout/cycle5"/>
    <dgm:cxn modelId="{752C47F7-2877-AB45-B514-4407B9C67C0B}" type="presOf" srcId="{62403A56-1F41-1D49-8BD4-0241DF5460E5}" destId="{92356B7A-CF62-1B4D-93A4-602CA4252922}" srcOrd="0" destOrd="0" presId="urn:microsoft.com/office/officeart/2005/8/layout/cycle5"/>
    <dgm:cxn modelId="{72EA5319-3493-3544-83BA-4CDFF8FE447C}" type="presOf" srcId="{6AB06297-1EC9-CD4B-A812-2C58362D4075}" destId="{940675C5-915B-4947-AE5C-AD6BA8D06D75}" srcOrd="0" destOrd="0" presId="urn:microsoft.com/office/officeart/2005/8/layout/cycle5"/>
    <dgm:cxn modelId="{0D758575-1567-D84D-86EF-99A15BD041F6}" type="presOf" srcId="{1B4863FB-D47D-1E4C-8024-230FBE4CE702}" destId="{95B6769F-DB05-B44E-95A1-76B1FEC04DB3}" srcOrd="0" destOrd="0" presId="urn:microsoft.com/office/officeart/2005/8/layout/cycle5"/>
    <dgm:cxn modelId="{6AA5B0AC-1B1C-1342-AA3A-9F3CEA723383}" srcId="{1B4863FB-D47D-1E4C-8024-230FBE4CE702}" destId="{62403A56-1F41-1D49-8BD4-0241DF5460E5}" srcOrd="2" destOrd="0" parTransId="{AFF8EEF3-B557-B849-955E-E0F0DCFBDE6E}" sibTransId="{F6D8773C-175E-4C44-AEB4-42188B651BCF}"/>
    <dgm:cxn modelId="{0E42510B-C943-FE45-BDA2-739318B98E63}" type="presOf" srcId="{5423F03B-3789-0B4D-AAFF-6AFF97D6FC82}" destId="{A46E98D2-4259-3C46-9086-4370C45DC96C}" srcOrd="0" destOrd="0" presId="urn:microsoft.com/office/officeart/2005/8/layout/cycle5"/>
    <dgm:cxn modelId="{982C75D6-C2CE-994D-9B1D-7F51FABEA22E}" srcId="{1B4863FB-D47D-1E4C-8024-230FBE4CE702}" destId="{5423F03B-3789-0B4D-AAFF-6AFF97D6FC82}" srcOrd="1" destOrd="0" parTransId="{80DBCBCD-4C68-5742-9DD9-76919B38C73A}" sibTransId="{6AB06297-1EC9-CD4B-A812-2C58362D4075}"/>
    <dgm:cxn modelId="{4C1A9226-395F-7F47-B601-2B5194DB63EF}" type="presParOf" srcId="{95B6769F-DB05-B44E-95A1-76B1FEC04DB3}" destId="{8D1B304E-4CA5-9543-B6C2-F932B1F4F71C}" srcOrd="0" destOrd="0" presId="urn:microsoft.com/office/officeart/2005/8/layout/cycle5"/>
    <dgm:cxn modelId="{6DCB8202-6E0A-A449-AE03-7DF9BC5DE6E0}" type="presParOf" srcId="{95B6769F-DB05-B44E-95A1-76B1FEC04DB3}" destId="{CED3EDD5-928E-224E-9C4F-B7CAE95EBA38}" srcOrd="1" destOrd="0" presId="urn:microsoft.com/office/officeart/2005/8/layout/cycle5"/>
    <dgm:cxn modelId="{694DBB13-DBC7-7F40-89BF-6F7A4132431F}" type="presParOf" srcId="{95B6769F-DB05-B44E-95A1-76B1FEC04DB3}" destId="{D7AC7C14-3750-3542-A71F-B5DBE4767B8A}" srcOrd="2" destOrd="0" presId="urn:microsoft.com/office/officeart/2005/8/layout/cycle5"/>
    <dgm:cxn modelId="{ABCFDFB3-0431-C145-BBB7-7F3DC092735F}" type="presParOf" srcId="{95B6769F-DB05-B44E-95A1-76B1FEC04DB3}" destId="{A46E98D2-4259-3C46-9086-4370C45DC96C}" srcOrd="3" destOrd="0" presId="urn:microsoft.com/office/officeart/2005/8/layout/cycle5"/>
    <dgm:cxn modelId="{50EC8980-8F57-2340-AB02-EBA3410E66D0}" type="presParOf" srcId="{95B6769F-DB05-B44E-95A1-76B1FEC04DB3}" destId="{830BBD4C-4381-D143-9B8A-B0283C8D9B60}" srcOrd="4" destOrd="0" presId="urn:microsoft.com/office/officeart/2005/8/layout/cycle5"/>
    <dgm:cxn modelId="{1C040517-2AAA-4E4B-B50E-B696D392C1C3}" type="presParOf" srcId="{95B6769F-DB05-B44E-95A1-76B1FEC04DB3}" destId="{940675C5-915B-4947-AE5C-AD6BA8D06D75}" srcOrd="5" destOrd="0" presId="urn:microsoft.com/office/officeart/2005/8/layout/cycle5"/>
    <dgm:cxn modelId="{342153EF-54A0-7C43-B094-AC0193AA6180}" type="presParOf" srcId="{95B6769F-DB05-B44E-95A1-76B1FEC04DB3}" destId="{92356B7A-CF62-1B4D-93A4-602CA4252922}" srcOrd="6" destOrd="0" presId="urn:microsoft.com/office/officeart/2005/8/layout/cycle5"/>
    <dgm:cxn modelId="{60903233-BEE0-D84D-8AEF-872CBE9753BB}" type="presParOf" srcId="{95B6769F-DB05-B44E-95A1-76B1FEC04DB3}" destId="{8B8A51F8-C90D-EC43-9BA6-862187973BA5}" srcOrd="7" destOrd="0" presId="urn:microsoft.com/office/officeart/2005/8/layout/cycle5"/>
    <dgm:cxn modelId="{48E43277-3D68-EF4B-A4CD-E5788A099B43}" type="presParOf" srcId="{95B6769F-DB05-B44E-95A1-76B1FEC04DB3}" destId="{7DFB023A-B0AF-684D-9790-800196DEC3F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B304E-4CA5-9543-B6C2-F932B1F4F71C}">
      <dsp:nvSpPr>
        <dsp:cNvPr id="0" name=""/>
        <dsp:cNvSpPr/>
      </dsp:nvSpPr>
      <dsp:spPr>
        <a:xfrm>
          <a:off x="2462360" y="-2803"/>
          <a:ext cx="1539134" cy="733796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Write test for new functionality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498181" y="33018"/>
        <a:ext cx="1467492" cy="662154"/>
      </dsp:txXfrm>
    </dsp:sp>
    <dsp:sp modelId="{D7AC7C14-3750-3542-A71F-B5DBE4767B8A}">
      <dsp:nvSpPr>
        <dsp:cNvPr id="0" name=""/>
        <dsp:cNvSpPr/>
      </dsp:nvSpPr>
      <dsp:spPr>
        <a:xfrm>
          <a:off x="1933204" y="56117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1638456" y="275087"/>
              </a:moveTo>
              <a:arcTo wR="964103" hR="964103" stAng="18863030" swAng="18739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E98D2-4259-3C46-9086-4370C45DC96C}">
      <dsp:nvSpPr>
        <dsp:cNvPr id="0" name=""/>
        <dsp:cNvSpPr/>
      </dsp:nvSpPr>
      <dsp:spPr>
        <a:xfrm>
          <a:off x="3511378" y="1449182"/>
          <a:ext cx="1110975" cy="722133"/>
        </a:xfrm>
        <a:prstGeom prst="roundRect">
          <a:avLst/>
        </a:prstGeom>
        <a:solidFill>
          <a:schemeClr val="accent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</a:rPr>
            <a:t>Write Code</a:t>
          </a:r>
          <a:endParaRPr lang="en-US" sz="1600" b="1" kern="1200" dirty="0">
            <a:solidFill>
              <a:srgbClr val="FFFFFF"/>
            </a:solidFill>
          </a:endParaRPr>
        </a:p>
      </dsp:txBody>
      <dsp:txXfrm>
        <a:off x="3546630" y="1484434"/>
        <a:ext cx="1040471" cy="651629"/>
      </dsp:txXfrm>
    </dsp:sp>
    <dsp:sp modelId="{940675C5-915B-4947-AE5C-AD6BA8D06D75}">
      <dsp:nvSpPr>
        <dsp:cNvPr id="0" name=""/>
        <dsp:cNvSpPr/>
      </dsp:nvSpPr>
      <dsp:spPr>
        <a:xfrm>
          <a:off x="2267824" y="36409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1260384" y="1881552"/>
              </a:moveTo>
              <a:arcTo wR="964103" hR="964103" stAng="4326158" swAng="214768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56B7A-CF62-1B4D-93A4-602CA4252922}">
      <dsp:nvSpPr>
        <dsp:cNvPr id="0" name=""/>
        <dsp:cNvSpPr/>
      </dsp:nvSpPr>
      <dsp:spPr>
        <a:xfrm>
          <a:off x="1841502" y="1449182"/>
          <a:ext cx="1110975" cy="722133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</a:rPr>
            <a:t>Refactor Code</a:t>
          </a:r>
          <a:endParaRPr lang="en-US" sz="1600" b="1" kern="1200" dirty="0">
            <a:solidFill>
              <a:srgbClr val="FFFFFF"/>
            </a:solidFill>
          </a:endParaRPr>
        </a:p>
      </dsp:txBody>
      <dsp:txXfrm>
        <a:off x="1876754" y="1484434"/>
        <a:ext cx="1040471" cy="651629"/>
      </dsp:txXfrm>
    </dsp:sp>
    <dsp:sp modelId="{7DFB023A-B0AF-684D-9790-800196DEC3F0}">
      <dsp:nvSpPr>
        <dsp:cNvPr id="0" name=""/>
        <dsp:cNvSpPr/>
      </dsp:nvSpPr>
      <dsp:spPr>
        <a:xfrm>
          <a:off x="2602444" y="561174"/>
          <a:ext cx="1928206" cy="1928206"/>
        </a:xfrm>
        <a:custGeom>
          <a:avLst/>
          <a:gdLst/>
          <a:ahLst/>
          <a:cxnLst/>
          <a:rect l="0" t="0" r="0" b="0"/>
          <a:pathLst>
            <a:path>
              <a:moveTo>
                <a:pt x="30221" y="724604"/>
              </a:moveTo>
              <a:arcTo wR="964103" hR="964103" stAng="11663030" swAng="18739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 smtClean="0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3.jpg"/><Relationship Id="rId26" Type="http://schemas.openxmlformats.org/officeDocument/2006/relationships/diagramData" Target="../diagrams/data1.xml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diagramColors" Target="../diagrams/colors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hyperlink" Target="http://mochajs.org/" TargetMode="External"/><Relationship Id="rId24" Type="http://schemas.openxmlformats.org/officeDocument/2006/relationships/image" Target="../media/image19.png"/><Relationship Id="rId5" Type="http://schemas.openxmlformats.org/officeDocument/2006/relationships/image" Target="../media/image3.jp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diagramQuickStyle" Target="../diagrams/quickStyle1.xml"/><Relationship Id="rId10" Type="http://schemas.openxmlformats.org/officeDocument/2006/relationships/hyperlink" Target="http://nodejs.org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kdahlquist.github.io/GRNmap/" TargetMode="External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diagramLayout" Target="../diagrams/layout1.xml"/><Relationship Id="rId30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Test-driven</a:t>
            </a:r>
            <a:r>
              <a:rPr lang="en-US" sz="9000" b="0" i="0" u="none" strike="noStrike" cap="none" dirty="0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development improves </a:t>
            </a:r>
            <a:r>
              <a:rPr lang="en-US" sz="9000" b="0" i="0" u="none" strike="noStrike" cap="none" dirty="0" err="1" smtClean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dirty="0" smtClean="0">
                <a:solidFill>
                  <a:srgbClr val="014D00"/>
                </a:solidFill>
              </a:rPr>
              <a:t>: a web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dirty="0">
                <a:solidFill>
                  <a:srgbClr val="014D00"/>
                </a:solidFill>
              </a:rPr>
              <a:t>a</a:t>
            </a:r>
            <a:r>
              <a:rPr lang="en-US" sz="9000" dirty="0" smtClean="0">
                <a:solidFill>
                  <a:srgbClr val="014D00"/>
                </a:solidFill>
              </a:rPr>
              <a:t>pplication for visualizing models of gene regulatory networks</a:t>
            </a:r>
            <a:endParaRPr lang="en-US" sz="9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Varshneya*, Nicole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Anguiano</a:t>
            </a:r>
            <a:r>
              <a:rPr lang="en-US" sz="40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Mihir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</a:t>
            </a:r>
            <a:r>
              <a:rPr lang="en-US" sz="4000" dirty="0" err="1" smtClean="0">
                <a:solidFill>
                  <a:schemeClr val="dk1"/>
                </a:solidFill>
              </a:rPr>
              <a:t>i</a:t>
            </a:r>
            <a:r>
              <a:rPr lang="en-US" sz="4000" dirty="0" smtClean="0">
                <a:solidFill>
                  <a:schemeClr val="dk1"/>
                </a:solidFill>
              </a:rPr>
              <a:t>*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John David N.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Department of Biology, </a:t>
            </a:r>
            <a:r>
              <a:rPr lang="en-US" sz="3200" dirty="0" smtClean="0">
                <a:solidFill>
                  <a:schemeClr val="dk1"/>
                </a:solidFill>
              </a:rPr>
              <a:t>**Department </a:t>
            </a:r>
            <a:r>
              <a:rPr lang="en-US" sz="3200" dirty="0">
                <a:solidFill>
                  <a:schemeClr val="dk1"/>
                </a:solidFill>
              </a:rPr>
              <a:t>of Electrical Engineering and Computer Science, 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4979" y="1654382"/>
            <a:ext cx="4464056" cy="2231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regulatory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 (Dahlquist et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al. 2015)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GRNmap</a:t>
            </a:r>
            <a:r>
              <a:rPr lang="en-US" sz="2200" dirty="0" smtClean="0">
                <a:solidFill>
                  <a:schemeClr val="dk1"/>
                </a:solidFill>
              </a:rPr>
              <a:t> produces an Excel spreadsheet with an adjacency matrix representing the network.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107892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Microsoft </a:t>
            </a:r>
            <a:r>
              <a:rPr lang="en-US" sz="3600" dirty="0">
                <a:solidFill>
                  <a:srgbClr val="017C00"/>
                </a:solidFill>
              </a:rPr>
              <a:t>Excel Files (.</a:t>
            </a:r>
            <a:r>
              <a:rPr lang="en-US" sz="3600" dirty="0" err="1">
                <a:solidFill>
                  <a:srgbClr val="017C00"/>
                </a:solidFill>
              </a:rPr>
              <a:t>xlsx</a:t>
            </a:r>
            <a:r>
              <a:rPr lang="en-US" sz="3600" dirty="0">
                <a:solidFill>
                  <a:srgbClr val="017C00"/>
                </a:solidFill>
              </a:rPr>
              <a:t>) in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54668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Excel 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sheet (for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graphs) or a “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(for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weighted graphs).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aseline="0" dirty="0" smtClean="0">
                <a:solidFill>
                  <a:schemeClr val="dk1"/>
                </a:solidFill>
              </a:rPr>
              <a:t>The</a:t>
            </a:r>
            <a:r>
              <a:rPr lang="en-US" sz="2200" dirty="0" smtClean="0">
                <a:solidFill>
                  <a:schemeClr val="dk1"/>
                </a:solidFill>
              </a:rPr>
              <a:t> adjacency matrix can be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symmetrical </a:t>
            </a:r>
            <a:r>
              <a:rPr lang="en-US" sz="2200" dirty="0">
                <a:solidFill>
                  <a:schemeClr val="dk1"/>
                </a:solidFill>
                <a:rtl val="0"/>
              </a:rPr>
              <a:t>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accepted without adjustment.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 generated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other databases,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such as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YEASTRACT (Miguel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et al., 2014)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with some modification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110925" y="18714685"/>
            <a:ext cx="1701200" cy="17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80" y="18796206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8838720"/>
            <a:ext cx="9921300" cy="1122842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8402" y="25637993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19726131"/>
            <a:ext cx="9921300" cy="1093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Calculate and present other graph statistics.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8415" y="26573097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K.D.D., B.G.F.),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Kadner-Pitts Research Grant (K.D.D.), 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Marymount University Rains Research Assistant Program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N.A.A.),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the Loyola Marymount University Summer Undergraduate Research Program 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2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A.V.).</a:t>
            </a:r>
            <a:r>
              <a:rPr lang="en-US" sz="2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8846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/>
              <a:t>Chai: http://</a:t>
            </a:r>
            <a:r>
              <a:rPr lang="en-US" dirty="0" err="1"/>
              <a:t>chaijs.com</a:t>
            </a:r>
            <a:r>
              <a:rPr lang="en-US" dirty="0" smtClean="0"/>
              <a:t>/</a:t>
            </a:r>
            <a:endParaRPr lang="en-US" b="0" i="0" u="none" strike="noStrike" cap="none" baseline="0" dirty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Dahlquist, K.D., Fitzpatrick, B.G., Camacho, E.T., Entzminger, S.D., and Wanner, N.C. (2015) Parameter Estimation for Gene Regulatory Networks from Microarray Data: Cold Shock Response in Saccharomyces cerevisiae. </a:t>
            </a:r>
            <a:r>
              <a:rPr lang="en-US" i="1"/>
              <a:t>Bulletin of Mathematical Biology</a:t>
            </a:r>
            <a:r>
              <a:rPr lang="en-US"/>
              <a:t>, </a:t>
            </a:r>
            <a:r>
              <a:rPr lang="en-US" i="1"/>
              <a:t>77</a:t>
            </a:r>
            <a:r>
              <a:rPr lang="en-US"/>
              <a:t>(8), </a:t>
            </a:r>
            <a:r>
              <a:rPr lang="en-US"/>
              <a:t>1457-1492</a:t>
            </a:r>
            <a:r>
              <a:rPr lang="en-US" smtClean="0"/>
              <a:t>, </a:t>
            </a:r>
            <a:r>
              <a:rPr lang="en-US"/>
              <a:t>DOI</a:t>
            </a:r>
            <a:r>
              <a:rPr lang="en-US"/>
              <a:t>: </a:t>
            </a:r>
            <a:r>
              <a:rPr lang="en-US" smtClean="0"/>
              <a:t>10.1007/s11538-015-0092-6</a:t>
            </a:r>
            <a:endParaRPr lang="en-US" b="0" i="0" u="none" strike="noStrike" cap="none" baseline="0" smtClean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D3.js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http://d3js.org/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Express Framework: 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expressjs.com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http://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kdahlquist.github.io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r>
              <a:rPr lang="en-US" b="0" i="0" u="none" strike="noStrike" cap="none" baseline="0" dirty="0" err="1">
                <a:solidFill>
                  <a:srgbClr val="000000"/>
                </a:solidFill>
                <a:sym typeface="Arial"/>
                <a:hlinkClick r:id="rId9"/>
                <a:rtl val="0"/>
              </a:rPr>
              <a:t>GRNmap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9"/>
                <a:rtl val="0"/>
              </a:rPr>
              <a:t>/</a:t>
            </a:r>
            <a:endParaRPr lang="en-US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>
                <a:rtl val="0"/>
              </a:rPr>
              <a:t>n</a:t>
            </a:r>
            <a:r>
              <a:rPr lang="en-US" b="0" i="0" u="none" strike="noStrike" cap="none" baseline="0" smtClean="0">
                <a:solidFill>
                  <a:srgbClr val="000000"/>
                </a:solidFill>
                <a:sym typeface="Arial"/>
                <a:rtl val="0"/>
              </a:rPr>
              <a:t>ode.js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: </a:t>
            </a:r>
            <a:r>
              <a:rPr lang="en-US" b="0" i="0" u="none" strike="noStrike" cap="none" baseline="0" dirty="0">
                <a:solidFill>
                  <a:srgbClr val="000000"/>
                </a:solidFill>
                <a:sym typeface="Arial"/>
                <a:hlinkClick r:id="rId10"/>
                <a:rtl val="0"/>
              </a:rPr>
              <a:t>http://nodejs.org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sym typeface="Arial"/>
                <a:hlinkClick r:id="rId10"/>
                <a:rtl val="0"/>
              </a:rPr>
              <a:t>/</a:t>
            </a:r>
            <a:endParaRPr lang="en-US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smtClean="0"/>
              <a:t>Mocha: </a:t>
            </a:r>
            <a:r>
              <a:rPr lang="en-US" dirty="0" smtClean="0">
                <a:hlinkClick r:id="rId11"/>
              </a:rPr>
              <a:t>http://mochajs.org/</a:t>
            </a:r>
            <a:endParaRPr lang="en-US" dirty="0" smtClean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/>
              <a:t>Teixeira, M. C., Monteiro, P. T., Guerreiro, J. F., Gonçalves,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i="1"/>
              <a:t>Nucleic </a:t>
            </a:r>
            <a:r>
              <a:rPr lang="en-US" i="1" smtClean="0"/>
              <a:t>Acids Research</a:t>
            </a:r>
            <a:r>
              <a:rPr lang="en-US"/>
              <a:t>, </a:t>
            </a:r>
            <a:r>
              <a:rPr lang="en-US" i="1"/>
              <a:t>42</a:t>
            </a:r>
            <a:r>
              <a:rPr lang="en-US"/>
              <a:t>(D1</a:t>
            </a:r>
            <a:r>
              <a:rPr lang="en-US"/>
              <a:t>), </a:t>
            </a:r>
            <a:r>
              <a:rPr lang="en-US" smtClean="0"/>
              <a:t>D161-D166, DOI: </a:t>
            </a:r>
            <a:r>
              <a:rPr lang="en-US"/>
              <a:t>10.1093/nar/gkt1015</a:t>
            </a: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003700"/>
              </a:solidFill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 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40"/>
            <a:ext cx="9921300" cy="11317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Beta Version Allows for Testing of New Features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 beta version </a:t>
            </a:r>
            <a:r>
              <a:rPr lang="en-US" sz="2200" dirty="0" smtClean="0"/>
              <a:t>of </a:t>
            </a:r>
            <a:r>
              <a:rPr lang="en-US" sz="2200" dirty="0" err="1" smtClean="0"/>
              <a:t>GRNsight</a:t>
            </a:r>
            <a:r>
              <a:rPr lang="en-US" sz="2200" dirty="0" smtClean="0"/>
              <a:t> was </a:t>
            </a:r>
            <a:r>
              <a:rPr lang="en-US" sz="2200" dirty="0"/>
              <a:t>created to allow for testing of new features and catching any potential new errors before releasing to </a:t>
            </a:r>
            <a:r>
              <a:rPr lang="en-US" sz="2200" dirty="0" smtClean="0"/>
              <a:t>the master set of code.</a:t>
            </a:r>
            <a:endParaRPr lang="en-US" sz="800" dirty="0"/>
          </a:p>
          <a:p>
            <a:pPr>
              <a:buClr>
                <a:srgbClr val="000000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New </a:t>
            </a:r>
            <a:r>
              <a:rPr lang="en-US" sz="2200" b="1" dirty="0">
                <a:solidFill>
                  <a:schemeClr val="dk1"/>
                </a:solidFill>
              </a:rPr>
              <a:t>Unit Testing Framework Implemented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In order to follow Test Driven Development (TDD) practices, a unit testing framework was created with 161 passing tests covering over 500 test files.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</a:t>
            </a:r>
            <a:r>
              <a:rPr lang="en-US" sz="2200" dirty="0"/>
              <a:t>testing </a:t>
            </a:r>
            <a:r>
              <a:rPr lang="en-US" sz="2200" dirty="0" smtClean="0"/>
              <a:t>is now executed </a:t>
            </a:r>
            <a:r>
              <a:rPr lang="en-US" sz="2200" dirty="0"/>
              <a:t>through Mocha, a JavaScript test </a:t>
            </a:r>
            <a:r>
              <a:rPr lang="en-US" sz="2200" dirty="0" smtClean="0"/>
              <a:t>framework running on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 and are </a:t>
            </a:r>
            <a:r>
              <a:rPr lang="en-US" sz="2200" dirty="0"/>
              <a:t>written in Chai, </a:t>
            </a:r>
            <a:r>
              <a:rPr lang="en-US" sz="2200" dirty="0" smtClean="0"/>
              <a:t>an assertion </a:t>
            </a:r>
            <a:r>
              <a:rPr lang="en-US" sz="2200" dirty="0"/>
              <a:t>library for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.</a:t>
            </a:r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27192" y="7081560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dirty="0">
                <a:solidFill>
                  <a:srgbClr val="017C00"/>
                </a:solidFill>
              </a:rPr>
              <a:t>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ophisticated </a:t>
            </a:r>
            <a:r>
              <a:rPr lang="en-US" sz="3600" dirty="0">
                <a:solidFill>
                  <a:srgbClr val="017C00"/>
                </a:solidFill>
              </a:rPr>
              <a:t>A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rchitecture and Follows Open Source </a:t>
            </a:r>
            <a:r>
              <a:rPr lang="en-US" sz="3600" dirty="0">
                <a:solidFill>
                  <a:srgbClr val="017C00"/>
                </a:solidFill>
              </a:rPr>
              <a:t>D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evelopment Practices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4240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Weighted Networks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2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091055" y="20819280"/>
            <a:ext cx="9403445" cy="369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4772895"/>
            <a:ext cx="9362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 smtClean="0">
                <a:solidFill>
                  <a:schemeClr val="dk1"/>
                </a:solidFill>
              </a:rPr>
              <a:t>node.js</a:t>
            </a:r>
            <a:r>
              <a:rPr lang="en-US" sz="2200" dirty="0" smtClean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framework to receive and parse the Excel spreadsheet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4"/>
          <a:srcRect t="24190" r="6556" b="40704"/>
          <a:stretch/>
        </p:blipFill>
        <p:spPr>
          <a:xfrm>
            <a:off x="11591913" y="8021234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5916" y="8150424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/>
          <a:srcRect l="18715"/>
          <a:stretch/>
        </p:blipFill>
        <p:spPr>
          <a:xfrm>
            <a:off x="18359405" y="7456040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858400" y="8150424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39855" y="7555523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7370526" y="7456694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 </a:t>
            </a:r>
            <a:r>
              <a:rPr lang="en-US" sz="2200" b="1" err="1" smtClean="0"/>
              <a:t>Unweighted</a:t>
            </a:r>
            <a:r>
              <a:rPr lang="en-US" sz="2200" b="1" smtClean="0"/>
              <a:t> </a:t>
            </a:r>
            <a:r>
              <a:rPr lang="en-US" sz="2200" b="1" smtClean="0"/>
              <a:t>graph </a:t>
            </a:r>
            <a:r>
              <a:rPr lang="en-US" sz="2200" b="1" dirty="0" smtClean="0"/>
              <a:t>drawn manually with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3617452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7937543" y="9747070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5"/>
          <a:srcRect t="8034" r="81013" b="29176"/>
          <a:stretch/>
        </p:blipFill>
        <p:spPr>
          <a:xfrm>
            <a:off x="16217680" y="9189058"/>
            <a:ext cx="2112437" cy="3909259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257357" y="9276235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6277163" y="945673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50948" y="13352104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/>
              <a:t>P</a:t>
            </a:r>
            <a:r>
              <a:rPr lang="en-US" sz="2200" b="1" dirty="0" smtClean="0"/>
              <a:t>arameter </a:t>
            </a:r>
            <a:r>
              <a:rPr lang="en-US" sz="2200" b="1" dirty="0"/>
              <a:t>S</a:t>
            </a:r>
            <a:r>
              <a:rPr lang="en-US" sz="2200" b="1" dirty="0" smtClean="0"/>
              <a:t>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Nodes </a:t>
            </a:r>
            <a:r>
              <a:rPr lang="en-US" sz="20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000" dirty="0" smtClean="0">
                <a:solidFill>
                  <a:schemeClr val="dk1"/>
                </a:solidFill>
              </a:rPr>
              <a:t>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charge distance determines </a:t>
            </a:r>
            <a:r>
              <a:rPr lang="en-US" sz="2000" dirty="0" smtClean="0">
                <a:solidFill>
                  <a:schemeClr val="dk1"/>
                </a:solidFill>
              </a:rPr>
              <a:t>at what range </a:t>
            </a:r>
            <a:r>
              <a:rPr lang="en-US" sz="20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Reset functionality sets all parameters to default settings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Locking the parameters prevents any further changes 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2" y="9180128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Menu </a:t>
            </a:r>
            <a:r>
              <a:rPr lang="en-US" sz="2200" b="1" dirty="0"/>
              <a:t>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Print </a:t>
            </a:r>
            <a:r>
              <a:rPr lang="en-US" sz="2000" dirty="0"/>
              <a:t>functionality </a:t>
            </a:r>
            <a:r>
              <a:rPr lang="en-US" sz="2000" dirty="0" smtClean="0"/>
              <a:t>is accessed from the </a:t>
            </a:r>
            <a:r>
              <a:rPr lang="en-US" sz="2000" dirty="0"/>
              <a:t>“File” menu option</a:t>
            </a:r>
            <a:r>
              <a:rPr lang="en-US" sz="2000" dirty="0" smtClean="0"/>
              <a:t>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“File &gt; Reload” </a:t>
            </a:r>
            <a:r>
              <a:rPr lang="en-US" sz="2000" dirty="0">
                <a:solidFill>
                  <a:schemeClr val="dk1"/>
                </a:solidFill>
              </a:rPr>
              <a:t>reloads the current graph with the active settings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</a:t>
            </a:r>
            <a:r>
              <a:rPr lang="en-US" sz="2000" dirty="0" smtClean="0">
                <a:solidFill>
                  <a:schemeClr val="dk1"/>
                </a:solidFill>
              </a:rPr>
              <a:t>“Edit </a:t>
            </a:r>
            <a:r>
              <a:rPr lang="en-US" sz="2000" dirty="0">
                <a:solidFill>
                  <a:schemeClr val="dk1"/>
                </a:solidFill>
              </a:rPr>
              <a:t>&gt; </a:t>
            </a:r>
            <a:r>
              <a:rPr lang="en-US" sz="2000" dirty="0" smtClean="0">
                <a:solidFill>
                  <a:schemeClr val="dk1"/>
                </a:solidFill>
              </a:rPr>
              <a:t>Preferences” menu, the </a:t>
            </a:r>
            <a:r>
              <a:rPr lang="en-US" sz="2000" dirty="0">
                <a:solidFill>
                  <a:schemeClr val="dk1"/>
                </a:solidFill>
              </a:rPr>
              <a:t>user can select for </a:t>
            </a:r>
            <a:r>
              <a:rPr lang="en-US" sz="2000" dirty="0" smtClean="0">
                <a:solidFill>
                  <a:schemeClr val="dk1"/>
                </a:solidFill>
              </a:rPr>
              <a:t>weighted </a:t>
            </a:r>
            <a:r>
              <a:rPr lang="en-US" sz="2000" dirty="0">
                <a:solidFill>
                  <a:schemeClr val="dk1"/>
                </a:solidFill>
              </a:rPr>
              <a:t>graphs to be displayed as </a:t>
            </a:r>
            <a:r>
              <a:rPr lang="en-US" sz="2000" dirty="0" err="1" smtClean="0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graphs.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/>
          <a:srcRect l="351" t="3057"/>
          <a:stretch/>
        </p:blipFill>
        <p:spPr>
          <a:xfrm>
            <a:off x="16499982" y="8003948"/>
            <a:ext cx="1379442" cy="1206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7"/>
          <a:srcRect l="-1" t="36170" r="16347" b="-811"/>
          <a:stretch/>
        </p:blipFill>
        <p:spPr>
          <a:xfrm>
            <a:off x="1880464" y="23377584"/>
            <a:ext cx="7579132" cy="21617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430067" y="8021234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Weighted graph laid out automatically</a:t>
            </a:r>
            <a:endParaRPr lang="en-US" sz="2800" b="1" dirty="0"/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8">
            <a:alphaModFix/>
          </a:blip>
          <a:srcRect l="51219" t="35156" b="33193"/>
          <a:stretch/>
        </p:blipFill>
        <p:spPr>
          <a:xfrm>
            <a:off x="18874695" y="16138706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8">
            <a:alphaModFix/>
          </a:blip>
          <a:srcRect t="68506" r="36449"/>
          <a:stretch/>
        </p:blipFill>
        <p:spPr>
          <a:xfrm>
            <a:off x="21692663" y="16107617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8">
            <a:alphaModFix/>
          </a:blip>
          <a:srcRect l="66784" t="68506"/>
          <a:stretch/>
        </p:blipFill>
        <p:spPr>
          <a:xfrm>
            <a:off x="25764060" y="16107617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8">
            <a:alphaModFix/>
          </a:blip>
          <a:srcRect t="35156" r="56613" b="33193"/>
          <a:stretch/>
        </p:blipFill>
        <p:spPr>
          <a:xfrm>
            <a:off x="16060542" y="16066221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/>
          <a:srcRect r="11035"/>
          <a:stretch/>
        </p:blipFill>
        <p:spPr>
          <a:xfrm>
            <a:off x="16223196" y="7474558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147244" y="7407967"/>
            <a:ext cx="3428078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338155" y="10337694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Unweighted</a:t>
            </a:r>
            <a:r>
              <a:rPr lang="en-US" sz="2200" b="1" dirty="0" smtClean="0"/>
              <a:t>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896733" y="11431906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468232" y="13173093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7918044" y="13711682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Weighted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7958734" y="16709103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93" name="Rectangle 92"/>
          <p:cNvSpPr/>
          <p:nvPr/>
        </p:nvSpPr>
        <p:spPr>
          <a:xfrm>
            <a:off x="18359405" y="7944458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38103" y="27010349"/>
            <a:ext cx="143563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2200" b="1" dirty="0" smtClean="0"/>
              <a:t>The </a:t>
            </a:r>
            <a:r>
              <a:rPr lang="en-US" sz="2200" b="1" dirty="0"/>
              <a:t>User Interface is Compatible with Firefox and Chrome Browsers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GRNsight</a:t>
            </a:r>
            <a:r>
              <a:rPr lang="en-US" sz="2200" dirty="0" smtClean="0">
                <a:solidFill>
                  <a:schemeClr val="dk1"/>
                </a:solidFill>
              </a:rPr>
              <a:t> has been tested with and confirmed to be working in Chrome version 43.0.2357.65 or higher and Firefox version 38.0.1 or higher on Windows 7 and Mac OS X operating systems.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File </a:t>
            </a:r>
            <a:r>
              <a:rPr lang="en-US" sz="2200" dirty="0">
                <a:solidFill>
                  <a:schemeClr val="dk1"/>
                </a:solidFill>
              </a:rPr>
              <a:t>upload is through a simple HTML form element.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Nodes are displayed as interactive HTML elements, and can be clicked and moved. </a:t>
            </a:r>
          </a:p>
          <a:p>
            <a:pPr lvl="0">
              <a:buClr>
                <a:schemeClr val="dk1"/>
              </a:buClr>
              <a:buSzPct val="25000"/>
            </a:pPr>
            <a:endParaRPr lang="en-US" sz="2200" b="1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 smtClean="0">
                <a:solidFill>
                  <a:schemeClr val="dk1"/>
                </a:solidFill>
              </a:rPr>
              <a:t>GRNsight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</a:rPr>
              <a:t>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</a:t>
            </a:r>
            <a:r>
              <a:rPr lang="en-US" sz="2200" dirty="0" smtClean="0">
                <a:solidFill>
                  <a:schemeClr val="dk1"/>
                </a:solidFill>
              </a:rPr>
              <a:t>algorithm which </a:t>
            </a:r>
            <a:r>
              <a:rPr lang="en-US" sz="2200" dirty="0">
                <a:solidFill>
                  <a:schemeClr val="dk1"/>
                </a:solidFill>
              </a:rPr>
              <a:t>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</a:t>
            </a:r>
            <a:r>
              <a:rPr lang="en-US" sz="2200" dirty="0" smtClean="0"/>
              <a:t>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34" y="1253830"/>
            <a:ext cx="5099916" cy="3018841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168774" y="13903981"/>
            <a:ext cx="11727959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thicknesses of the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lines are adjusted to vary continuously from the minimum thickness (for normalized weights near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zero)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to the maximum thickness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(normalized weights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Edges with negative weights (repression) are colored cyan; edges with positive weights (activation) are colored magenta; edges with normalized weight values between -0.05 and 0.05 are colored grey to signify a weak influence on the target gene.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495436" y="22123153"/>
            <a:ext cx="3547985" cy="30418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196" y="25653045"/>
            <a:ext cx="9680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0 </a:t>
            </a:r>
            <a:r>
              <a:rPr lang="en-US" sz="2200" dirty="0">
                <a:solidFill>
                  <a:schemeClr val="dk1"/>
                </a:solidFill>
              </a:rPr>
              <a:t>represents no </a:t>
            </a:r>
            <a:r>
              <a:rPr lang="en-US" sz="2200" dirty="0" smtClean="0">
                <a:solidFill>
                  <a:schemeClr val="dk1"/>
                </a:solidFill>
              </a:rPr>
              <a:t>relationship.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Initially, 1 represents a regulatory relationship where the gene specified by the column controls the gene specified by the rows.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After the parameters have been estimated, a </a:t>
            </a:r>
            <a:r>
              <a:rPr lang="en-US" sz="2200" dirty="0">
                <a:solidFill>
                  <a:schemeClr val="dk1"/>
                </a:solidFill>
              </a:rPr>
              <a:t>positive weight value indicates </a:t>
            </a:r>
            <a:r>
              <a:rPr lang="en-US" sz="2200" dirty="0" smtClean="0">
                <a:solidFill>
                  <a:schemeClr val="dk1"/>
                </a:solidFill>
              </a:rPr>
              <a:t>activation and a </a:t>
            </a:r>
            <a:r>
              <a:rPr lang="en-US" sz="2200" dirty="0">
                <a:solidFill>
                  <a:schemeClr val="dk1"/>
                </a:solidFill>
              </a:rPr>
              <a:t>negative weight value indicates repression.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magnitude of the weight defines the strength of the relationship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However,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does not generate a visual representation of </a:t>
            </a:r>
            <a:r>
              <a:rPr lang="en-US" sz="2200" b="1" dirty="0" smtClean="0">
                <a:solidFill>
                  <a:schemeClr val="dk1"/>
                </a:solidFill>
              </a:rPr>
              <a:t>GRNs.</a:t>
            </a:r>
            <a:endParaRPr lang="en-US" sz="22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66205" y="7480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2"/>
          <a:srcRect l="19671" t="8977" r="944" b="10451"/>
          <a:stretch/>
        </p:blipFill>
        <p:spPr>
          <a:xfrm>
            <a:off x="27895916" y="14788551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338155" y="13655552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35212" y="13286989"/>
            <a:ext cx="9695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</a:t>
            </a:r>
            <a:r>
              <a:rPr lang="en-US" sz="2200" dirty="0" smtClean="0"/>
              <a:t>error in </a:t>
            </a:r>
            <a:r>
              <a:rPr lang="en-US" sz="2200" dirty="0"/>
              <a:t>a </a:t>
            </a:r>
            <a:r>
              <a:rPr lang="en-US" sz="2200" dirty="0" smtClean="0"/>
              <a:t>modal window</a:t>
            </a:r>
            <a:r>
              <a:rPr lang="en-US" sz="220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67761" y="7578396"/>
            <a:ext cx="490619" cy="28057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9655608" y="7407968"/>
            <a:ext cx="7682547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418214" y="742812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77163" y="17409343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Status Bar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name of the uploaded file is displayed.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number of nodes and edges of the graph are displayed in the far right hand side.</a:t>
            </a:r>
            <a:endParaRPr lang="en-US" sz="2000" dirty="0"/>
          </a:p>
        </p:txBody>
      </p:sp>
      <p:sp>
        <p:nvSpPr>
          <p:cNvPr id="74" name="Shape 106"/>
          <p:cNvSpPr/>
          <p:nvPr/>
        </p:nvSpPr>
        <p:spPr>
          <a:xfrm>
            <a:off x="33125971" y="22120416"/>
            <a:ext cx="6510124" cy="3084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Usage is being tracked through Google Analytics.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159037" y="14657715"/>
            <a:ext cx="9695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Warnings Are Returned In Cases of Non-Fatal Improper Spreadsheets</a:t>
            </a:r>
            <a:endParaRPr lang="en-US" sz="2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97961" y="15813032"/>
            <a:ext cx="4727562" cy="24620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196755" y="14980424"/>
            <a:ext cx="9517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In cases where non-fatal errors exist in the format or data of an </a:t>
            </a:r>
            <a:r>
              <a:rPr lang="en-US" sz="2200" dirty="0" smtClean="0"/>
              <a:t>uploaded </a:t>
            </a:r>
            <a:r>
              <a:rPr lang="en-US" sz="2200" dirty="0"/>
              <a:t>spreadsheet, the adjacency matrix is graphed, and a warning box appears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33196755" y="15974684"/>
            <a:ext cx="463819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Warnings clearly state which row(s) or cell(s) may have incorrect data</a:t>
            </a:r>
            <a:r>
              <a:rPr lang="en-US" sz="2200" dirty="0" smtClean="0"/>
              <a:t>.</a:t>
            </a:r>
          </a:p>
          <a:p>
            <a:pPr marL="217488" lvl="0" indent="-217488">
              <a:buFont typeface="Arial"/>
              <a:buChar char="•"/>
            </a:pPr>
            <a:r>
              <a:rPr lang="en-US" sz="2200" dirty="0" smtClean="0"/>
              <a:t>The warning box can be closed and reopened at any time via a hyperlink underneath Force Graph Parameter sliders.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67482" y="10226264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DNA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893481" y="10550502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RNA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867482" y="11338702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Protein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492008" y="22123153"/>
            <a:ext cx="3537265" cy="3077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147415" y="23855659"/>
            <a:ext cx="2450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2048 total visitors and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1440 files uploaded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8 March 2016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9" name="Diagram 88"/>
          <p:cNvGraphicFramePr/>
          <p:nvPr>
            <p:extLst>
              <p:ext uri="{D42A27DB-BD31-4B8C-83A1-F6EECF244321}">
                <p14:modId xmlns:p14="http://schemas.microsoft.com/office/powerpoint/2010/main" val="476330369"/>
              </p:ext>
            </p:extLst>
          </p:nvPr>
        </p:nvGraphicFramePr>
        <p:xfrm>
          <a:off x="37149926" y="10610627"/>
          <a:ext cx="6463856" cy="242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1151419" y="11549112"/>
            <a:ext cx="962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Fails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9777911" y="13010801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338070" y="11549112"/>
            <a:ext cx="117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Passes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6776"/>
              </p:ext>
            </p:extLst>
          </p:nvPr>
        </p:nvGraphicFramePr>
        <p:xfrm>
          <a:off x="33434889" y="10739224"/>
          <a:ext cx="4400065" cy="2231891"/>
        </p:xfrm>
        <a:graphic>
          <a:graphicData uri="http://schemas.openxmlformats.org/drawingml/2006/table">
            <a:tbl>
              <a:tblPr firstRow="1" bandRow="1">
                <a:tableStyleId>{B6AFFA0F-1E04-4A8A-9273-D587D5D4E392}</a:tableStyleId>
              </a:tblPr>
              <a:tblGrid>
                <a:gridCol w="1940868"/>
                <a:gridCol w="2459197"/>
              </a:tblGrid>
              <a:tr h="4705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Test Coverage </a:t>
                      </a:r>
                      <a:r>
                        <a:rPr lang="en-US" sz="2000" b="1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Statistics</a:t>
                      </a:r>
                      <a:endParaRPr lang="en-US" sz="2000" b="1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Statements: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72% (124/172)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Branches: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86% (60/70)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Functions: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64%</a:t>
                      </a:r>
                      <a:r>
                        <a:rPr lang="en-US" sz="1800" baseline="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(18/28)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Lines: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73% (124/171)</a:t>
                      </a:r>
                      <a:endParaRPr lang="en-US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Shape 105"/>
          <p:cNvSpPr/>
          <p:nvPr/>
        </p:nvSpPr>
        <p:spPr>
          <a:xfrm>
            <a:off x="33122121" y="2118805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1680</Words>
  <Application>Microsoft Office PowerPoint</Application>
  <PresentationFormat>Custom</PresentationFormat>
  <Paragraphs>179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Dahlquist, Kam D.</cp:lastModifiedBy>
  <cp:revision>69</cp:revision>
  <cp:lastPrinted>2015-03-19T20:06:11Z</cp:lastPrinted>
  <dcterms:modified xsi:type="dcterms:W3CDTF">2016-03-16T18:49:28Z</dcterms:modified>
</cp:coreProperties>
</file>