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4"/>
  </p:notesMasterIdLst>
  <p:sldIdLst>
    <p:sldId id="256" r:id="rId2"/>
    <p:sldId id="286" r:id="rId3"/>
    <p:sldId id="287" r:id="rId4"/>
    <p:sldId id="268" r:id="rId5"/>
    <p:sldId id="257" r:id="rId6"/>
    <p:sldId id="296" r:id="rId7"/>
    <p:sldId id="292" r:id="rId8"/>
    <p:sldId id="293" r:id="rId9"/>
    <p:sldId id="269" r:id="rId10"/>
    <p:sldId id="270" r:id="rId11"/>
    <p:sldId id="271" r:id="rId12"/>
    <p:sldId id="277" r:id="rId13"/>
    <p:sldId id="279" r:id="rId14"/>
    <p:sldId id="275" r:id="rId15"/>
    <p:sldId id="272" r:id="rId16"/>
    <p:sldId id="273" r:id="rId17"/>
    <p:sldId id="290" r:id="rId18"/>
    <p:sldId id="289" r:id="rId19"/>
    <p:sldId id="281" r:id="rId20"/>
    <p:sldId id="274" r:id="rId21"/>
    <p:sldId id="295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560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D6703-020A-4246-BAC0-BEFC3B7DCAD7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B9B0-F001-434D-8E97-731A5E2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8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B9B0-F001-434D-8E97-731A5E2DD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B9B0-F001-434D-8E97-731A5E2DD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names either alphabetically</a:t>
            </a:r>
            <a:r>
              <a:rPr lang="en-US" baseline="0" dirty="0" smtClean="0"/>
              <a:t> or in order of seniority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B9B0-F001-434D-8E97-731A5E2DD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May 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Nicole Anguiano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GRNsight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7694917" y="3306227"/>
            <a:ext cx="93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May 5,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4917" y="4422794"/>
            <a:ext cx="89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CMSI </a:t>
            </a:r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402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GRNsight_logo_20140710_mai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48" y="347394"/>
            <a:ext cx="5217957" cy="2240032"/>
          </a:xfrm>
          <a:prstGeom prst="rect">
            <a:avLst/>
          </a:prstGeom>
        </p:spPr>
      </p:pic>
      <p:pic>
        <p:nvPicPr>
          <p:cNvPr id="5" name="Picture 4" descr="GRNsight_logo_20140710_rollov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48" y="347394"/>
            <a:ext cx="5217957" cy="22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7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pic>
        <p:nvPicPr>
          <p:cNvPr id="6" name="Picture 6" descr="demo-4-aut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60" y="1887928"/>
            <a:ext cx="5848645" cy="46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can be customized to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6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61" y="1817533"/>
            <a:ext cx="8537333" cy="4037358"/>
          </a:xfrm>
        </p:spPr>
        <p:txBody>
          <a:bodyPr>
            <a:normAutofit/>
          </a:bodyPr>
          <a:lstStyle/>
          <a:p>
            <a:r>
              <a:rPr lang="en-US" dirty="0"/>
              <a:t>Developed as part of a 402 project by Britain Southwick</a:t>
            </a:r>
          </a:p>
          <a:p>
            <a:r>
              <a:rPr lang="en-US" dirty="0" smtClean="0"/>
              <a:t>Uses D3.js </a:t>
            </a:r>
            <a:r>
              <a:rPr lang="en-US" dirty="0"/>
              <a:t>to generate a graph derived from input network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D3 dynamically manipulates </a:t>
            </a:r>
            <a:r>
              <a:rPr lang="en-US" dirty="0" smtClean="0"/>
              <a:t>HTML, CSS </a:t>
            </a:r>
            <a:r>
              <a:rPr lang="en-US" dirty="0"/>
              <a:t>and </a:t>
            </a:r>
            <a:r>
              <a:rPr lang="en-US" dirty="0" smtClean="0"/>
              <a:t>SVG </a:t>
            </a:r>
            <a:r>
              <a:rPr lang="en-US" dirty="0"/>
              <a:t>to form the elements of the </a:t>
            </a:r>
            <a:r>
              <a:rPr lang="en-US" dirty="0" smtClean="0"/>
              <a:t>graph</a:t>
            </a:r>
            <a:endParaRPr lang="en-US" dirty="0"/>
          </a:p>
          <a:p>
            <a:pPr lvl="1"/>
            <a:r>
              <a:rPr lang="en-US" dirty="0" err="1"/>
              <a:t>GRNsight</a:t>
            </a:r>
            <a:r>
              <a:rPr lang="en-US" dirty="0"/>
              <a:t> implements D3’s force </a:t>
            </a:r>
            <a:r>
              <a:rPr lang="en-US" dirty="0" smtClean="0"/>
              <a:t>layout, which applies a physics-based simulation to the graph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Initial </a:t>
            </a:r>
            <a:r>
              <a:rPr lang="en-US" sz="2400" dirty="0" err="1" smtClean="0"/>
              <a:t>GRNsight</a:t>
            </a:r>
            <a:r>
              <a:rPr lang="en-US" sz="2400" dirty="0" smtClean="0"/>
              <a:t> Implementation Required Customization of the D3 Library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479" t="7895" r="9155" b="6993"/>
          <a:stretch/>
        </p:blipFill>
        <p:spPr>
          <a:xfrm>
            <a:off x="3730137" y="5051142"/>
            <a:ext cx="1664220" cy="15132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3195" y="5670225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Default D3 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909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pic>
        <p:nvPicPr>
          <p:cNvPr id="7" name="Picture 6" descr="Screen Shot 2017-04-28 at 3.10.32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"/>
          <a:stretch/>
        </p:blipFill>
        <p:spPr>
          <a:xfrm>
            <a:off x="408228" y="1908434"/>
            <a:ext cx="8358474" cy="44568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322" y="6028055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Britain Southwick</a:t>
            </a:r>
            <a:r>
              <a:rPr lang="en-US" smtClean="0"/>
              <a:t>, CMSI 402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GRNsight</a:t>
            </a:r>
            <a:r>
              <a:rPr lang="en-US" dirty="0"/>
              <a:t> v0 (May 2014)</a:t>
            </a:r>
          </a:p>
        </p:txBody>
      </p:sp>
    </p:spTree>
    <p:extLst>
      <p:ext uri="{BB962C8B-B14F-4D97-AF65-F5344CB8AC3E}">
        <p14:creationId xmlns:p14="http://schemas.microsoft.com/office/powerpoint/2010/main" val="396985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GRNsight</a:t>
            </a:r>
            <a:r>
              <a:rPr lang="en-US" dirty="0"/>
              <a:t> v1 (August 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316" t="15590" r="17720" b="12001"/>
          <a:stretch/>
        </p:blipFill>
        <p:spPr>
          <a:xfrm>
            <a:off x="436724" y="1839925"/>
            <a:ext cx="8288916" cy="46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6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62" y="1790236"/>
            <a:ext cx="8562480" cy="4894513"/>
          </a:xfrm>
        </p:spPr>
        <p:txBody>
          <a:bodyPr>
            <a:normAutofit/>
          </a:bodyPr>
          <a:lstStyle/>
          <a:p>
            <a:r>
              <a:rPr lang="en-US" b="1" dirty="0" smtClean="0"/>
              <a:t>Flaw: </a:t>
            </a:r>
            <a:r>
              <a:rPr lang="en-US" dirty="0" smtClean="0"/>
              <a:t>Force graph could not fully relax </a:t>
            </a:r>
            <a:r>
              <a:rPr lang="en-US" smtClean="0"/>
              <a:t>when loaded</a:t>
            </a:r>
          </a:p>
          <a:p>
            <a:pPr lvl="1"/>
            <a:r>
              <a:rPr lang="en-US"/>
              <a:t>Viewport and bounding box were the same, and came in only one size</a:t>
            </a:r>
            <a:endParaRPr lang="en-US" dirty="0" smtClean="0"/>
          </a:p>
          <a:p>
            <a:r>
              <a:rPr lang="en-US" b="1" smtClean="0"/>
              <a:t>Solution: </a:t>
            </a:r>
            <a:r>
              <a:rPr lang="en-US" dirty="0" smtClean="0"/>
              <a:t>Allow bounding box to expand as the force was applied</a:t>
            </a:r>
          </a:p>
          <a:p>
            <a:pPr lvl="1"/>
            <a:r>
              <a:rPr lang="en-US" b="1" smtClean="0"/>
              <a:t>Consequence:</a:t>
            </a:r>
            <a:r>
              <a:rPr lang="en-US" smtClean="0"/>
              <a:t> Need a way to navigate the newly expanded bounding box</a:t>
            </a:r>
          </a:p>
          <a:p>
            <a:r>
              <a:rPr lang="en-US" b="1" smtClean="0"/>
              <a:t>Goal</a:t>
            </a:r>
            <a:r>
              <a:rPr lang="en-US" b="1" dirty="0" smtClean="0"/>
              <a:t>: </a:t>
            </a:r>
            <a:r>
              <a:rPr lang="en-US" dirty="0" smtClean="0"/>
              <a:t>Separate viewport from bounding box, and allow multiple sizes of both for </a:t>
            </a:r>
            <a:r>
              <a:rPr lang="en-US" smtClean="0"/>
              <a:t>different screens</a:t>
            </a:r>
          </a:p>
          <a:p>
            <a:pPr lvl="1"/>
            <a:r>
              <a:rPr lang="en-US" smtClean="0"/>
              <a:t>Add zooming and scrolling navigation functions</a:t>
            </a:r>
            <a:endParaRPr lang="en-US" dirty="0" smtClean="0"/>
          </a:p>
          <a:p>
            <a:r>
              <a:rPr lang="en-US" dirty="0" smtClean="0"/>
              <a:t>Smaller goals included quality of life improvements for the developers as well as code cleanup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With the initial </a:t>
            </a:r>
            <a:r>
              <a:rPr lang="en-US" sz="2400" dirty="0" err="1" smtClean="0"/>
              <a:t>grnsight</a:t>
            </a:r>
            <a:r>
              <a:rPr lang="en-US" sz="2400" dirty="0" smtClean="0"/>
              <a:t> application complete, it was time </a:t>
            </a:r>
            <a:r>
              <a:rPr lang="en-US" sz="2400" smtClean="0"/>
              <a:t>for improvements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766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16" y="1817532"/>
            <a:ext cx="8587626" cy="4957387"/>
          </a:xfrm>
        </p:spPr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/>
              <a:t>me to contribute </a:t>
            </a:r>
            <a:r>
              <a:rPr lang="en-US" dirty="0" smtClean="0"/>
              <a:t>to </a:t>
            </a:r>
            <a:r>
              <a:rPr lang="en-US" dirty="0"/>
              <a:t>an ongoing research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err="1" smtClean="0"/>
              <a:t>Dahlquist</a:t>
            </a:r>
            <a:r>
              <a:rPr lang="en-US" dirty="0" smtClean="0"/>
              <a:t> Lab:</a:t>
            </a:r>
            <a:r>
              <a:rPr lang="en-US" dirty="0"/>
              <a:t> </a:t>
            </a:r>
            <a:r>
              <a:rPr lang="en-US" dirty="0" smtClean="0"/>
              <a:t>Wet Lab, </a:t>
            </a:r>
            <a:r>
              <a:rPr lang="en-US" dirty="0" err="1" smtClean="0"/>
              <a:t>GRNmap</a:t>
            </a:r>
            <a:r>
              <a:rPr lang="en-US" dirty="0" smtClean="0"/>
              <a:t>, Data Analysis, </a:t>
            </a:r>
            <a:r>
              <a:rPr lang="en-US" dirty="0" err="1" smtClean="0"/>
              <a:t>GRNsight</a:t>
            </a:r>
            <a:endParaRPr lang="en-US" dirty="0" smtClean="0"/>
          </a:p>
          <a:p>
            <a:r>
              <a:rPr lang="en-US" dirty="0" smtClean="0"/>
              <a:t>Combines my interest in biology with my skills as a computer scientist</a:t>
            </a:r>
            <a:endParaRPr lang="en-US" dirty="0"/>
          </a:p>
          <a:p>
            <a:r>
              <a:rPr lang="en-US" dirty="0" smtClean="0"/>
              <a:t>Create a maintainable project that the remaining members of the </a:t>
            </a:r>
            <a:r>
              <a:rPr lang="en-US" dirty="0" err="1" smtClean="0"/>
              <a:t>GRNsight</a:t>
            </a:r>
            <a:r>
              <a:rPr lang="en-US" dirty="0" smtClean="0"/>
              <a:t> team could continue without feeling too confused</a:t>
            </a:r>
          </a:p>
          <a:p>
            <a:r>
              <a:rPr lang="en-US" dirty="0" err="1" smtClean="0"/>
              <a:t>GRNsight</a:t>
            </a:r>
            <a:r>
              <a:rPr lang="en-US" dirty="0" smtClean="0"/>
              <a:t> was the first major coding project I ever did at LMU, and it felt fitting for it to also be the last one I did here as well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decision to work on </a:t>
            </a:r>
            <a:r>
              <a:rPr lang="en-US" sz="2400" dirty="0" err="1" smtClean="0"/>
              <a:t>grnsight</a:t>
            </a:r>
            <a:r>
              <a:rPr lang="en-US" sz="2400" dirty="0" smtClean="0"/>
              <a:t> for 402 was inspired by a number of </a:t>
            </a:r>
            <a:r>
              <a:rPr lang="en-US" sz="2400" smtClean="0"/>
              <a:t>different factors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90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GRNsight</a:t>
            </a:r>
            <a:r>
              <a:rPr lang="en-US" dirty="0"/>
              <a:t> v2 (May 2017)</a:t>
            </a:r>
          </a:p>
        </p:txBody>
      </p:sp>
      <p:pic>
        <p:nvPicPr>
          <p:cNvPr id="3" name="Picture 2" descr="Screen Shot 2017-05-04 at 6.4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0" y="1973357"/>
            <a:ext cx="8218860" cy="45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GRNsight</a:t>
            </a:r>
            <a:r>
              <a:rPr lang="en-US" dirty="0"/>
              <a:t> v2 (May 2017)</a:t>
            </a:r>
          </a:p>
        </p:txBody>
      </p:sp>
      <p:pic>
        <p:nvPicPr>
          <p:cNvPr id="7" name="Picture 6" descr="Screen Shot 2017-05-04 at 6.4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0" y="1973356"/>
            <a:ext cx="8218860" cy="45800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30536" y="5825719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Anu Varshneya, BIOL 598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without adaptive bounding box</a:t>
            </a:r>
            <a:endParaRPr lang="en-US" dirty="0"/>
          </a:p>
        </p:txBody>
      </p:sp>
      <p:pic>
        <p:nvPicPr>
          <p:cNvPr id="3" name="Picture 2" descr="Screen Shot 2017-05-03 at 5.27.2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" y="1918199"/>
            <a:ext cx="7672913" cy="45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9093" y="408372"/>
            <a:ext cx="7244179" cy="1039427"/>
          </a:xfrm>
        </p:spPr>
        <p:txBody>
          <a:bodyPr>
            <a:noAutofit/>
          </a:bodyPr>
          <a:lstStyle/>
          <a:p>
            <a:r>
              <a:rPr lang="en-US" sz="3200" dirty="0" smtClean="0"/>
              <a:t>Graph with adaptive bounding box</a:t>
            </a:r>
            <a:endParaRPr lang="en-US" sz="3200" dirty="0"/>
          </a:p>
        </p:txBody>
      </p:sp>
      <p:pic>
        <p:nvPicPr>
          <p:cNvPr id="8" name="Picture 7" descr="Screen Shot 2017-05-03 at 5.44.3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8" y="1918198"/>
            <a:ext cx="7670833" cy="45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1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2" y="1834488"/>
            <a:ext cx="8384961" cy="4886912"/>
          </a:xfrm>
        </p:spPr>
        <p:txBody>
          <a:bodyPr/>
          <a:lstStyle/>
          <a:p>
            <a:r>
              <a:rPr lang="en-US" dirty="0" err="1"/>
              <a:t>GRNsight</a:t>
            </a:r>
            <a:r>
              <a:rPr lang="en-US" dirty="0"/>
              <a:t> is a web app and service for visualizing small- to medium-scale gene regulatory networks (GRNs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GRNsight</a:t>
            </a:r>
            <a:r>
              <a:rPr lang="en-US" dirty="0" smtClean="0"/>
              <a:t> project began in 2014 as a web app intended for viewing GRNs generated from the </a:t>
            </a:r>
            <a:r>
              <a:rPr lang="en-US" dirty="0" err="1" smtClean="0"/>
              <a:t>GRNmap</a:t>
            </a:r>
            <a:r>
              <a:rPr lang="en-US" dirty="0"/>
              <a:t> </a:t>
            </a:r>
            <a:r>
              <a:rPr lang="en-US" dirty="0" smtClean="0"/>
              <a:t>mathematical modeling software.</a:t>
            </a:r>
          </a:p>
          <a:p>
            <a:r>
              <a:rPr lang="en-US" dirty="0" smtClean="0"/>
              <a:t>The primary goal for this project was to improve the graph layout by separating the visible area of the graph from the </a:t>
            </a:r>
            <a:r>
              <a:rPr lang="en-US" dirty="0" err="1" smtClean="0"/>
              <a:t>drawable</a:t>
            </a:r>
            <a:r>
              <a:rPr lang="en-US" dirty="0" smtClean="0"/>
              <a:t> area of the graph.</a:t>
            </a:r>
          </a:p>
          <a:p>
            <a:r>
              <a:rPr lang="en-US" dirty="0" smtClean="0"/>
              <a:t>The goals and resulting </a:t>
            </a:r>
            <a:r>
              <a:rPr lang="en-US" dirty="0" err="1" smtClean="0"/>
              <a:t>subgoals</a:t>
            </a:r>
            <a:r>
              <a:rPr lang="en-US" dirty="0" smtClean="0"/>
              <a:t> were achieved in version 2 of </a:t>
            </a:r>
            <a:r>
              <a:rPr lang="en-US" dirty="0" err="1" smtClean="0"/>
              <a:t>GRNsight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8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15" y="1817532"/>
            <a:ext cx="8575053" cy="4957387"/>
          </a:xfrm>
        </p:spPr>
        <p:txBody>
          <a:bodyPr>
            <a:normAutofit/>
          </a:bodyPr>
          <a:lstStyle/>
          <a:p>
            <a:r>
              <a:rPr lang="en-US" dirty="0" smtClean="0"/>
              <a:t>Working in a team (both a challenge and a blessing)</a:t>
            </a:r>
          </a:p>
          <a:p>
            <a:r>
              <a:rPr lang="en-US" dirty="0" smtClean="0"/>
              <a:t>Messy, un-commented chunks of code </a:t>
            </a:r>
            <a:endParaRPr lang="en-US" dirty="0"/>
          </a:p>
          <a:p>
            <a:r>
              <a:rPr lang="en-US" dirty="0" smtClean="0"/>
              <a:t>Dynamic </a:t>
            </a:r>
            <a:r>
              <a:rPr lang="en-US" dirty="0"/>
              <a:t>resizing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Windows OS</a:t>
            </a:r>
          </a:p>
          <a:p>
            <a:r>
              <a:rPr lang="en-US" dirty="0"/>
              <a:t>Chrome/Firefox </a:t>
            </a:r>
            <a:r>
              <a:rPr lang="en-US" dirty="0" smtClean="0"/>
              <a:t>updates </a:t>
            </a:r>
            <a:endParaRPr lang="en-US" dirty="0"/>
          </a:p>
          <a:p>
            <a:r>
              <a:rPr lang="en-US" dirty="0" smtClean="0"/>
              <a:t>Sudden </a:t>
            </a:r>
            <a:r>
              <a:rPr lang="en-US" smtClean="0"/>
              <a:t>bug where </a:t>
            </a:r>
            <a:r>
              <a:rPr lang="en-US" dirty="0" smtClean="0"/>
              <a:t>the entire </a:t>
            </a:r>
            <a:r>
              <a:rPr lang="en-US" smtClean="0"/>
              <a:t>program broke </a:t>
            </a:r>
            <a:r>
              <a:rPr lang="en-US" dirty="0" smtClean="0"/>
              <a:t>entirely for two of the </a:t>
            </a:r>
            <a:r>
              <a:rPr lang="en-US" smtClean="0"/>
              <a:t>developers appeared </a:t>
            </a:r>
            <a:r>
              <a:rPr lang="en-US" dirty="0" smtClean="0"/>
              <a:t>a week before the end of the semester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Every project comes with its challenges, and </a:t>
            </a:r>
            <a:r>
              <a:rPr lang="en-US" sz="2400" dirty="0" err="1" smtClean="0"/>
              <a:t>grnsight</a:t>
            </a:r>
            <a:r>
              <a:rPr lang="en-US" sz="2400" dirty="0" smtClean="0"/>
              <a:t> was </a:t>
            </a:r>
            <a:r>
              <a:rPr lang="en-US" sz="2400" smtClean="0"/>
              <a:t>no different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5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2" y="1834488"/>
            <a:ext cx="8384961" cy="4886912"/>
          </a:xfrm>
        </p:spPr>
        <p:txBody>
          <a:bodyPr>
            <a:normAutofit/>
          </a:bodyPr>
          <a:lstStyle/>
          <a:p>
            <a:r>
              <a:rPr lang="en-US" dirty="0" err="1"/>
              <a:t>GRNsight</a:t>
            </a:r>
            <a:r>
              <a:rPr lang="en-US" dirty="0"/>
              <a:t> is a web app and service for visualizing small- to medium-scale gene regulatory networks (GRNs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New features for v2 include:</a:t>
            </a:r>
          </a:p>
          <a:p>
            <a:pPr lvl="1"/>
            <a:r>
              <a:rPr lang="en-US" dirty="0" smtClean="0"/>
              <a:t>Separation of viewport from graph bounding box</a:t>
            </a:r>
          </a:p>
          <a:p>
            <a:pPr lvl="1"/>
            <a:r>
              <a:rPr lang="en-US" dirty="0" smtClean="0"/>
              <a:t>Choice of three viewport sizes</a:t>
            </a:r>
          </a:p>
          <a:p>
            <a:pPr lvl="2"/>
            <a:r>
              <a:rPr lang="en-US" dirty="0" smtClean="0"/>
              <a:t>Best </a:t>
            </a:r>
            <a:r>
              <a:rPr lang="en-US" dirty="0"/>
              <a:t>viewport size automatically detected from </a:t>
            </a:r>
            <a:r>
              <a:rPr lang="en-US" dirty="0" smtClean="0"/>
              <a:t>browser</a:t>
            </a:r>
          </a:p>
          <a:p>
            <a:pPr lvl="2"/>
            <a:r>
              <a:rPr lang="en-US" dirty="0" smtClean="0"/>
              <a:t>Viewport can also be fit to window</a:t>
            </a:r>
          </a:p>
          <a:p>
            <a:pPr lvl="1"/>
            <a:r>
              <a:rPr lang="en-US" dirty="0" smtClean="0"/>
              <a:t>Choice of fixing graph inside viewport or adaptively resizing graph bounding box based on graph size</a:t>
            </a:r>
          </a:p>
          <a:p>
            <a:pPr lvl="1"/>
            <a:r>
              <a:rPr lang="en-US" dirty="0" smtClean="0"/>
              <a:t>Zooming and scrolling enabled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Acknowledgments</a:t>
            </a:r>
            <a:endParaRPr lang="en-US" dirty="0"/>
          </a:p>
        </p:txBody>
      </p:sp>
      <p:pic>
        <p:nvPicPr>
          <p:cNvPr id="6" name="Picture 5" descr="Screen Shot 2017-04-28 at 9.34.21 A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8168" r="5276"/>
          <a:stretch/>
        </p:blipFill>
        <p:spPr>
          <a:xfrm>
            <a:off x="4429957" y="1873186"/>
            <a:ext cx="4341180" cy="3461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5686" y="5365995"/>
            <a:ext cx="5912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GRNsight</a:t>
            </a:r>
            <a:r>
              <a:rPr lang="en-US" sz="2000" dirty="0"/>
              <a:t>: https://</a:t>
            </a:r>
            <a:r>
              <a:rPr lang="en-US" sz="2000" dirty="0" err="1"/>
              <a:t>dondi.github.io</a:t>
            </a:r>
            <a:r>
              <a:rPr lang="en-US" sz="2000" dirty="0"/>
              <a:t>/</a:t>
            </a:r>
            <a:r>
              <a:rPr lang="en-US" sz="2000" dirty="0" err="1"/>
              <a:t>GRNsight</a:t>
            </a:r>
            <a:r>
              <a:rPr lang="en-US" sz="2000" dirty="0"/>
              <a:t>/ </a:t>
            </a:r>
            <a:endParaRPr lang="en-US" sz="2000" dirty="0" smtClean="0"/>
          </a:p>
          <a:p>
            <a:r>
              <a:rPr lang="en-US" sz="2000" dirty="0" err="1" smtClean="0"/>
              <a:t>Github</a:t>
            </a:r>
            <a:r>
              <a:rPr lang="en-US" sz="2000" dirty="0"/>
              <a:t>: 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dondi</a:t>
            </a:r>
            <a:r>
              <a:rPr lang="en-US" sz="2000" dirty="0" smtClean="0"/>
              <a:t>/</a:t>
            </a:r>
            <a:r>
              <a:rPr lang="en-US" sz="2000" dirty="0" err="1" smtClean="0"/>
              <a:t>GRNsight</a:t>
            </a:r>
            <a:endParaRPr lang="en-US" sz="2000" dirty="0" smtClean="0"/>
          </a:p>
          <a:p>
            <a:r>
              <a:rPr lang="en-US" sz="2000" dirty="0" err="1" smtClean="0"/>
              <a:t>PeerJ</a:t>
            </a:r>
            <a:r>
              <a:rPr lang="en-US" sz="2000" dirty="0" smtClean="0"/>
              <a:t> </a:t>
            </a:r>
            <a:r>
              <a:rPr lang="en-US" sz="2000" dirty="0"/>
              <a:t>Paper: https://</a:t>
            </a:r>
            <a:r>
              <a:rPr lang="en-US" sz="2000" dirty="0" err="1"/>
              <a:t>peerj.com</a:t>
            </a:r>
            <a:r>
              <a:rPr lang="en-US" sz="2000" dirty="0"/>
              <a:t>/articles/cs-85</a:t>
            </a:r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16" y="1803884"/>
            <a:ext cx="8587626" cy="4831639"/>
          </a:xfrm>
        </p:spPr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Kam</a:t>
            </a:r>
            <a:r>
              <a:rPr lang="en-US" dirty="0" smtClean="0"/>
              <a:t> D. </a:t>
            </a:r>
            <a:r>
              <a:rPr lang="en-US" dirty="0" err="1" smtClean="0"/>
              <a:t>Dahlquist</a:t>
            </a:r>
            <a:endParaRPr lang="en-US" dirty="0" smtClean="0"/>
          </a:p>
          <a:p>
            <a:r>
              <a:rPr lang="en-US" dirty="0" smtClean="0"/>
              <a:t>Dr. John David N. </a:t>
            </a:r>
            <a:r>
              <a:rPr lang="en-US" dirty="0" err="1" smtClean="0"/>
              <a:t>Dionisio</a:t>
            </a:r>
            <a:endParaRPr lang="en-US" dirty="0" smtClean="0"/>
          </a:p>
          <a:p>
            <a:r>
              <a:rPr lang="en-US" dirty="0"/>
              <a:t>Britain </a:t>
            </a:r>
            <a:r>
              <a:rPr lang="en-US" dirty="0" smtClean="0"/>
              <a:t>Southwick</a:t>
            </a:r>
          </a:p>
          <a:p>
            <a:r>
              <a:rPr lang="en-US" dirty="0" err="1" smtClean="0"/>
              <a:t>GRNsight</a:t>
            </a:r>
            <a:r>
              <a:rPr lang="en-US" dirty="0" smtClean="0"/>
              <a:t> Team:</a:t>
            </a:r>
          </a:p>
          <a:p>
            <a:pPr lvl="1"/>
            <a:r>
              <a:rPr lang="en-US" dirty="0" err="1"/>
              <a:t>Anu</a:t>
            </a:r>
            <a:r>
              <a:rPr lang="en-US" dirty="0"/>
              <a:t> </a:t>
            </a:r>
            <a:r>
              <a:rPr lang="en-US" dirty="0" err="1" smtClean="0"/>
              <a:t>Varshneya</a:t>
            </a:r>
            <a:endParaRPr lang="en-US" dirty="0" smtClean="0"/>
          </a:p>
          <a:p>
            <a:pPr lvl="1"/>
            <a:r>
              <a:rPr lang="en-US" dirty="0" err="1"/>
              <a:t>Mihir</a:t>
            </a:r>
            <a:r>
              <a:rPr lang="en-US" dirty="0"/>
              <a:t> </a:t>
            </a:r>
            <a:r>
              <a:rPr lang="en-US" dirty="0" err="1" smtClean="0"/>
              <a:t>Samdarshi</a:t>
            </a:r>
            <a:endParaRPr lang="en-US" dirty="0" smtClean="0"/>
          </a:p>
          <a:p>
            <a:pPr lvl="1"/>
            <a:r>
              <a:rPr lang="en-US" dirty="0" smtClean="0"/>
              <a:t>Jen Shin</a:t>
            </a:r>
          </a:p>
          <a:p>
            <a:pPr lvl="1"/>
            <a:r>
              <a:rPr lang="en-US" dirty="0" smtClean="0"/>
              <a:t>Eddie </a:t>
            </a:r>
            <a:r>
              <a:rPr lang="en-US" dirty="0" err="1" smtClean="0"/>
              <a:t>Bachoura</a:t>
            </a:r>
            <a:endParaRPr lang="en-US" dirty="0" smtClean="0"/>
          </a:p>
          <a:p>
            <a:pPr lvl="1"/>
            <a:r>
              <a:rPr lang="en-US" dirty="0" smtClean="0"/>
              <a:t>Eileen </a:t>
            </a:r>
            <a:r>
              <a:rPr lang="en-US" dirty="0" err="1" smtClean="0"/>
              <a:t>Choe</a:t>
            </a:r>
            <a:endParaRPr lang="en-US" dirty="0" smtClean="0"/>
          </a:p>
          <a:p>
            <a:pPr marL="132588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14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9"/>
          <a:stretch/>
        </p:blipFill>
        <p:spPr bwMode="auto">
          <a:xfrm>
            <a:off x="390616" y="1994699"/>
            <a:ext cx="4377884" cy="3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gene regulatory network controls the level of expression of genes </a:t>
            </a:r>
            <a:r>
              <a:rPr lang="en-US" sz="2400" smtClean="0"/>
              <a:t>and proteins</a:t>
            </a:r>
            <a:endParaRPr lang="en-US" sz="2400" dirty="0"/>
          </a:p>
        </p:txBody>
      </p:sp>
      <p:sp>
        <p:nvSpPr>
          <p:cNvPr id="5" name="Shape 78"/>
          <p:cNvSpPr txBox="1"/>
          <p:nvPr/>
        </p:nvSpPr>
        <p:spPr>
          <a:xfrm>
            <a:off x="568036" y="2908766"/>
            <a:ext cx="1673945" cy="39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Transcription</a:t>
            </a:r>
          </a:p>
        </p:txBody>
      </p:sp>
      <p:sp>
        <p:nvSpPr>
          <p:cNvPr id="6" name="Shape 79"/>
          <p:cNvSpPr txBox="1"/>
          <p:nvPr/>
        </p:nvSpPr>
        <p:spPr>
          <a:xfrm>
            <a:off x="2681079" y="3180533"/>
            <a:ext cx="910656" cy="39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mRNA</a:t>
            </a:r>
          </a:p>
        </p:txBody>
      </p:sp>
      <p:sp>
        <p:nvSpPr>
          <p:cNvPr id="7" name="Shape 80"/>
          <p:cNvSpPr txBox="1"/>
          <p:nvPr/>
        </p:nvSpPr>
        <p:spPr>
          <a:xfrm>
            <a:off x="2681079" y="4433370"/>
            <a:ext cx="1100284" cy="39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Protein</a:t>
            </a:r>
          </a:p>
        </p:txBody>
      </p:sp>
      <p:sp>
        <p:nvSpPr>
          <p:cNvPr id="8" name="Shape 81"/>
          <p:cNvSpPr txBox="1"/>
          <p:nvPr/>
        </p:nvSpPr>
        <p:spPr>
          <a:xfrm>
            <a:off x="2681079" y="2655189"/>
            <a:ext cx="808859" cy="39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DNA</a:t>
            </a:r>
          </a:p>
        </p:txBody>
      </p:sp>
      <p:sp>
        <p:nvSpPr>
          <p:cNvPr id="9" name="Shape 82"/>
          <p:cNvSpPr txBox="1"/>
          <p:nvPr/>
        </p:nvSpPr>
        <p:spPr>
          <a:xfrm>
            <a:off x="786404" y="4433370"/>
            <a:ext cx="1449037" cy="39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Translation</a:t>
            </a:r>
          </a:p>
        </p:txBody>
      </p:sp>
      <p:pic>
        <p:nvPicPr>
          <p:cNvPr id="11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398" y="5034603"/>
            <a:ext cx="4224660" cy="144661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82"/>
          <p:cNvSpPr txBox="1"/>
          <p:nvPr/>
        </p:nvSpPr>
        <p:spPr>
          <a:xfrm>
            <a:off x="411769" y="5129676"/>
            <a:ext cx="2269310" cy="39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smtClean="0"/>
              <a:t>Freeman (2002)</a:t>
            </a:r>
            <a:endParaRPr lang="en" sz="1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181" y="1916376"/>
            <a:ext cx="4386581" cy="4373563"/>
          </a:xfrm>
        </p:spPr>
        <p:txBody>
          <a:bodyPr/>
          <a:lstStyle/>
          <a:p>
            <a:r>
              <a:rPr lang="en-US" sz="2000" dirty="0" smtClean="0"/>
              <a:t>Mechanism of control: transcription factors</a:t>
            </a:r>
          </a:p>
          <a:p>
            <a:r>
              <a:rPr lang="en-US" sz="2000" dirty="0" smtClean="0"/>
              <a:t>Transcription factors bind to regulatory DNA sequences</a:t>
            </a:r>
            <a:endParaRPr lang="en-US" dirty="0" smtClean="0"/>
          </a:p>
          <a:p>
            <a:pPr lvl="1"/>
            <a:r>
              <a:rPr lang="en-US" sz="1600" dirty="0" smtClean="0"/>
              <a:t>Activators increase gene expression</a:t>
            </a:r>
          </a:p>
          <a:p>
            <a:pPr lvl="1"/>
            <a:r>
              <a:rPr lang="en-US" sz="1600" dirty="0" smtClean="0"/>
              <a:t>Repressors decrease gene expression</a:t>
            </a:r>
          </a:p>
          <a:p>
            <a:r>
              <a:rPr lang="en-US" sz="2000" dirty="0" err="1" smtClean="0"/>
              <a:t>GRNmap</a:t>
            </a:r>
            <a:r>
              <a:rPr lang="en-US" sz="2000" dirty="0" smtClean="0"/>
              <a:t> model produces </a:t>
            </a:r>
            <a:r>
              <a:rPr lang="en-US" sz="2000" dirty="0" smtClean="0"/>
              <a:t>weight </a:t>
            </a:r>
            <a:r>
              <a:rPr lang="en-US" sz="2000" dirty="0" smtClean="0"/>
              <a:t>values representing the strength of the regulation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785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4" y="2296819"/>
            <a:ext cx="8596016" cy="296641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Representations of </a:t>
            </a:r>
            <a:r>
              <a:rPr lang="en-US" sz="2400" dirty="0" err="1" smtClean="0"/>
              <a:t>grns</a:t>
            </a:r>
            <a:r>
              <a:rPr lang="en-US" sz="2400" dirty="0" smtClean="0"/>
              <a:t> can be difficult to understand without visualization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28857" y="6036208"/>
            <a:ext cx="753283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857" y="6039825"/>
            <a:ext cx="7532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Weighted adjacency matrix in .</a:t>
            </a:r>
            <a:r>
              <a:rPr lang="en-US" sz="2800" b="1" dirty="0" err="1" smtClean="0">
                <a:solidFill>
                  <a:schemeClr val="bg1"/>
                </a:solidFill>
              </a:rPr>
              <a:t>xlsx</a:t>
            </a:r>
            <a:r>
              <a:rPr lang="en-US" sz="2800" b="1" dirty="0" smtClean="0">
                <a:solidFill>
                  <a:schemeClr val="bg1"/>
                </a:solidFill>
              </a:rPr>
              <a:t> format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0221" y="422449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Existing GRN visualization software did not fit the Use case needed by the  </a:t>
            </a:r>
            <a:r>
              <a:rPr lang="en-US" sz="2400" dirty="0" err="1" smtClean="0"/>
              <a:t>Grnmap</a:t>
            </a:r>
            <a:r>
              <a:rPr lang="en-US" sz="2400" dirty="0" smtClean="0"/>
              <a:t> TEAM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0" y="2826153"/>
            <a:ext cx="8260673" cy="74140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4336" y="1858476"/>
            <a:ext cx="8549906" cy="47059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YEASTRACT GRN visualizations are static, difficult to interpret, and don’t display edge weight 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Cytoscape</a:t>
            </a:r>
            <a:r>
              <a:rPr lang="en-US" dirty="0" smtClean="0"/>
              <a:t> and </a:t>
            </a:r>
            <a:r>
              <a:rPr lang="en-US" dirty="0" err="1" smtClean="0"/>
              <a:t>Gephi</a:t>
            </a:r>
            <a:r>
              <a:rPr lang="en-US" dirty="0" smtClean="0"/>
              <a:t> must be installed, are optimized for large GRNs, and have complex features with a steep learning curve</a:t>
            </a:r>
          </a:p>
          <a:p>
            <a:r>
              <a:rPr lang="en-US" dirty="0" smtClean="0"/>
              <a:t>Making a graph by hand in Illustrator is time-consuming</a:t>
            </a:r>
            <a:endParaRPr lang="en-US" dirty="0"/>
          </a:p>
          <a:p>
            <a:r>
              <a:rPr lang="en-US" dirty="0" err="1" smtClean="0"/>
              <a:t>GRNsight</a:t>
            </a:r>
            <a:r>
              <a:rPr lang="en-US" dirty="0" smtClean="0"/>
              <a:t> exists as a web app, is optimized for small- to medium-scale graphs, is quick to customize, and displays weight values in an intuitive way for the user</a:t>
            </a:r>
          </a:p>
        </p:txBody>
      </p:sp>
    </p:spTree>
    <p:extLst>
      <p:ext uri="{BB962C8B-B14F-4D97-AF65-F5344CB8AC3E}">
        <p14:creationId xmlns:p14="http://schemas.microsoft.com/office/powerpoint/2010/main" val="168705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4" y="2296819"/>
            <a:ext cx="8596016" cy="296641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GRNsight Turns </a:t>
            </a:r>
            <a:r>
              <a:rPr lang="en-US" dirty="0" smtClean="0"/>
              <a:t>this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8857" y="6061358"/>
            <a:ext cx="753283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857" y="6064975"/>
            <a:ext cx="7532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Weighted adjacency matrix in .</a:t>
            </a:r>
            <a:r>
              <a:rPr lang="en-US" sz="2800" b="1" dirty="0" err="1" smtClean="0">
                <a:solidFill>
                  <a:schemeClr val="bg1"/>
                </a:solidFill>
              </a:rPr>
              <a:t>xlsx</a:t>
            </a:r>
            <a:r>
              <a:rPr lang="en-US" sz="2800" b="1" dirty="0" smtClean="0">
                <a:solidFill>
                  <a:schemeClr val="bg1"/>
                </a:solidFill>
              </a:rPr>
              <a:t> format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3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15" y="1705970"/>
            <a:ext cx="1931158" cy="48040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GRNsight Turns </a:t>
            </a:r>
            <a:r>
              <a:rPr lang="en-US" dirty="0" smtClean="0"/>
              <a:t>this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5328" y="6071011"/>
            <a:ext cx="7792871" cy="536909"/>
            <a:chOff x="703059" y="2965117"/>
            <a:chExt cx="7792871" cy="536909"/>
          </a:xfrm>
        </p:grpSpPr>
        <p:sp>
          <p:nvSpPr>
            <p:cNvPr id="8" name="Rectangle 7"/>
            <p:cNvSpPr/>
            <p:nvPr/>
          </p:nvSpPr>
          <p:spPr>
            <a:xfrm>
              <a:off x="720117" y="2978806"/>
              <a:ext cx="7704162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3059" y="2965117"/>
              <a:ext cx="7792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Weighted Simple Interaction Format (.</a:t>
              </a:r>
              <a:r>
                <a:rPr lang="en-US" sz="2800" b="1" dirty="0" err="1" smtClean="0">
                  <a:solidFill>
                    <a:schemeClr val="bg1"/>
                  </a:solidFill>
                </a:rPr>
                <a:t>sif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) file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62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GRNsight Turns </a:t>
            </a:r>
            <a:r>
              <a:rPr lang="en-US" dirty="0" smtClean="0"/>
              <a:t>this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214" y="1766908"/>
            <a:ext cx="8593581" cy="3016588"/>
            <a:chOff x="0" y="2624747"/>
            <a:chExt cx="9144000" cy="32098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24747"/>
              <a:ext cx="9144000" cy="160850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30849"/>
              <a:ext cx="9144000" cy="16036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2596574" y="6070241"/>
            <a:ext cx="4152034" cy="536909"/>
            <a:chOff x="703059" y="2965117"/>
            <a:chExt cx="7792871" cy="536909"/>
          </a:xfrm>
        </p:grpSpPr>
        <p:sp>
          <p:nvSpPr>
            <p:cNvPr id="8" name="Rectangle 7"/>
            <p:cNvSpPr/>
            <p:nvPr/>
          </p:nvSpPr>
          <p:spPr>
            <a:xfrm>
              <a:off x="720117" y="2978806"/>
              <a:ext cx="7704162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3059" y="2965117"/>
              <a:ext cx="7792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Weighted </a:t>
              </a:r>
              <a:r>
                <a:rPr lang="en-US" sz="2800" b="1" dirty="0" err="1" smtClean="0">
                  <a:solidFill>
                    <a:schemeClr val="bg1"/>
                  </a:solidFill>
                </a:rPr>
                <a:t>GraphML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 file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9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204" y="1796333"/>
            <a:ext cx="8521957" cy="4768050"/>
          </a:xfrm>
          <a:prstGeom prst="rect">
            <a:avLst/>
          </a:prstGeom>
          <a:solidFill>
            <a:schemeClr val="bg1"/>
          </a:solidFill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cap="sq">
                <a:solidFill>
                  <a:schemeClr val="accent1"/>
                </a:solidFill>
                <a:miter lim="800000"/>
              </a:ln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this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247" t="21381" r="19134" b="12872"/>
          <a:stretch/>
        </p:blipFill>
        <p:spPr>
          <a:xfrm>
            <a:off x="1044890" y="1872342"/>
            <a:ext cx="7072584" cy="45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764</TotalTime>
  <Words>827</Words>
  <Application>Microsoft Macintosh PowerPoint</Application>
  <PresentationFormat>On-screen Show (4:3)</PresentationFormat>
  <Paragraphs>103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Apothecary</vt:lpstr>
      <vt:lpstr>GRNsight</vt:lpstr>
      <vt:lpstr>Outline</vt:lpstr>
      <vt:lpstr>A gene regulatory network controls the level of expression of genes and proteins</vt:lpstr>
      <vt:lpstr>Representations of grns can be difficult to understand without visualization</vt:lpstr>
      <vt:lpstr>PowerPoint Presentation</vt:lpstr>
      <vt:lpstr>GRNsight Turns this…</vt:lpstr>
      <vt:lpstr>GRNsight Turns this…</vt:lpstr>
      <vt:lpstr>GRNsight Turns this…</vt:lpstr>
      <vt:lpstr>Into this</vt:lpstr>
      <vt:lpstr>Which can be customized to this!</vt:lpstr>
      <vt:lpstr>Initial GRNsight Implementation Required Customization of the D3 Library</vt:lpstr>
      <vt:lpstr>GRNsight v0 (May 2014)</vt:lpstr>
      <vt:lpstr>GRNsight v1 (August 2016)</vt:lpstr>
      <vt:lpstr>With the initial grnsight application complete, it was time for improvements</vt:lpstr>
      <vt:lpstr>The decision to work on grnsight for 402 was inspired by a number of different factors</vt:lpstr>
      <vt:lpstr>GRNsight v2 (May 2017)</vt:lpstr>
      <vt:lpstr>GRNsight v2 (May 2017)</vt:lpstr>
      <vt:lpstr>Graph without adaptive bounding box</vt:lpstr>
      <vt:lpstr>Graph with adaptive bounding box</vt:lpstr>
      <vt:lpstr>Every project comes with its challenges, and grnsight was no different</vt:lpstr>
      <vt:lpstr>SUMMary</vt:lpstr>
      <vt:lpstr>Acknowledgments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GRNsight</dc:title>
  <dc:creator>Nicole Anguiano</dc:creator>
  <cp:lastModifiedBy>Nicole Anguiano</cp:lastModifiedBy>
  <cp:revision>96</cp:revision>
  <cp:lastPrinted>2017-05-03T19:53:36Z</cp:lastPrinted>
  <dcterms:created xsi:type="dcterms:W3CDTF">2017-04-17T22:46:26Z</dcterms:created>
  <dcterms:modified xsi:type="dcterms:W3CDTF">2017-05-05T01:42:41Z</dcterms:modified>
</cp:coreProperties>
</file>