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ED1"/>
    <a:srgbClr val="808080"/>
    <a:srgbClr val="C71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43" autoAdjust="0"/>
    <p:restoredTop sz="94660"/>
  </p:normalViewPr>
  <p:slideViewPr>
    <p:cSldViewPr snapToGrid="0" snapToObjects="1">
      <p:cViewPr>
        <p:scale>
          <a:sx n="55" d="100"/>
          <a:sy n="55" d="100"/>
        </p:scale>
        <p:origin x="3960" y="410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C2FA-1E7E-9746-B436-AF4CC8976EEE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17EF-23BD-7049-B327-D1D9CD01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3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C2FA-1E7E-9746-B436-AF4CC8976EEE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17EF-23BD-7049-B327-D1D9CD01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9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C2FA-1E7E-9746-B436-AF4CC8976EEE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17EF-23BD-7049-B327-D1D9CD01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7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C2FA-1E7E-9746-B436-AF4CC8976EEE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17EF-23BD-7049-B327-D1D9CD01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8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C2FA-1E7E-9746-B436-AF4CC8976EEE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17EF-23BD-7049-B327-D1D9CD01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4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C2FA-1E7E-9746-B436-AF4CC8976EEE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17EF-23BD-7049-B327-D1D9CD01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1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C2FA-1E7E-9746-B436-AF4CC8976EEE}" type="datetimeFigureOut">
              <a:rPr lang="en-US" smtClean="0"/>
              <a:t>5/5/17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17EF-23BD-7049-B327-D1D9CD01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9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C2FA-1E7E-9746-B436-AF4CC8976EEE}" type="datetimeFigureOut">
              <a:rPr lang="en-US" smtClean="0"/>
              <a:t>5/5/17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17EF-23BD-7049-B327-D1D9CD01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2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C2FA-1E7E-9746-B436-AF4CC8976EEE}" type="datetimeFigureOut">
              <a:rPr lang="en-US" smtClean="0"/>
              <a:t>5/5/17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17EF-23BD-7049-B327-D1D9CD01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4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C2FA-1E7E-9746-B436-AF4CC8976EEE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17EF-23BD-7049-B327-D1D9CD01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5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C2FA-1E7E-9746-B436-AF4CC8976EEE}" type="datetimeFigureOut">
              <a:rPr lang="en-US" smtClean="0"/>
              <a:t>5/5/17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17EF-23BD-7049-B327-D1D9CD01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1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7C2FA-1E7E-9746-B436-AF4CC8976EEE}" type="datetimeFigureOut">
              <a:rPr lang="en-US" smtClean="0"/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C17EF-23BD-7049-B327-D1D9CD01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8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7-05-05 at 7.55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0" y="10963367"/>
            <a:ext cx="18288000" cy="109055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78237" y="592937"/>
            <a:ext cx="40942945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 err="1" smtClean="0">
                <a:cs typeface="Helvetica Neue"/>
              </a:rPr>
              <a:t>GRNsight</a:t>
            </a:r>
            <a:endParaRPr lang="en-US" sz="8000" dirty="0" smtClean="0">
              <a:cs typeface="Helvetica Neue"/>
            </a:endParaRPr>
          </a:p>
          <a:p>
            <a:pPr algn="ctr"/>
            <a:r>
              <a:rPr lang="en-US" sz="6600" dirty="0" smtClean="0">
                <a:cs typeface="Helvetica Neue"/>
              </a:rPr>
              <a:t>Nicole Anguiano</a:t>
            </a:r>
          </a:p>
          <a:p>
            <a:pPr algn="ctr"/>
            <a:r>
              <a:rPr lang="en-US" sz="6600" dirty="0" smtClean="0">
                <a:cs typeface="Helvetica Neue"/>
              </a:rPr>
              <a:t>CMSI 402</a:t>
            </a:r>
          </a:p>
          <a:p>
            <a:pPr algn="ctr"/>
            <a:r>
              <a:rPr lang="en-US" sz="6600" dirty="0" smtClean="0">
                <a:cs typeface="Helvetica Neue"/>
              </a:rPr>
              <a:t>5/5/17</a:t>
            </a:r>
          </a:p>
          <a:p>
            <a:pPr algn="ctr"/>
            <a:r>
              <a:rPr lang="en-US" sz="8000" dirty="0" smtClean="0">
                <a:cs typeface="Helvetica Neue"/>
              </a:rPr>
              <a:t>http://</a:t>
            </a:r>
            <a:r>
              <a:rPr lang="en-US" sz="8000" dirty="0" err="1" smtClean="0">
                <a:cs typeface="Helvetica Neue"/>
              </a:rPr>
              <a:t>dondi.github.io</a:t>
            </a:r>
            <a:r>
              <a:rPr lang="en-US" sz="8000" dirty="0" smtClean="0">
                <a:cs typeface="Helvetica Neue"/>
              </a:rPr>
              <a:t>/</a:t>
            </a:r>
            <a:r>
              <a:rPr lang="en-US" sz="8000" dirty="0" err="1" smtClean="0">
                <a:cs typeface="Helvetica Neue"/>
              </a:rPr>
              <a:t>GRNsight</a:t>
            </a:r>
            <a:r>
              <a:rPr lang="en-US" sz="8000" dirty="0" smtClean="0">
                <a:cs typeface="Helvetica Neue"/>
              </a:rPr>
              <a:t>/</a:t>
            </a:r>
            <a:endParaRPr lang="en-US" sz="8000" dirty="0">
              <a:cs typeface="Helvetica Neue"/>
            </a:endParaRPr>
          </a:p>
        </p:txBody>
      </p:sp>
      <p:pic>
        <p:nvPicPr>
          <p:cNvPr id="6" name="Picture 5" descr="LMU_LA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011" y="1693162"/>
            <a:ext cx="8536977" cy="4593641"/>
          </a:xfrm>
          <a:prstGeom prst="rect">
            <a:avLst/>
          </a:prstGeom>
        </p:spPr>
      </p:pic>
      <p:pic>
        <p:nvPicPr>
          <p:cNvPr id="7" name="Picture 6" descr="GRNsight_logo_20140710_mai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237" y="1693162"/>
            <a:ext cx="10058400" cy="431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81200" y="7387028"/>
            <a:ext cx="7162800" cy="194644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8800" b="1" dirty="0" smtClean="0"/>
              <a:t>About</a:t>
            </a:r>
            <a:endParaRPr lang="en-US" sz="8000" b="1" dirty="0"/>
          </a:p>
        </p:txBody>
      </p:sp>
      <p:cxnSp>
        <p:nvCxnSpPr>
          <p:cNvPr id="17" name="Straight Arrow Connector 16"/>
          <p:cNvCxnSpPr>
            <a:stCxn id="10" idx="2"/>
            <a:endCxn id="35" idx="0"/>
          </p:cNvCxnSpPr>
          <p:nvPr/>
        </p:nvCxnSpPr>
        <p:spPr>
          <a:xfrm flipH="1">
            <a:off x="5557004" y="9333472"/>
            <a:ext cx="5596" cy="1377556"/>
          </a:xfrm>
          <a:prstGeom prst="straightConnector1">
            <a:avLst/>
          </a:prstGeom>
          <a:ln w="190500" cmpd="sng">
            <a:solidFill>
              <a:srgbClr val="C7158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7608" y="10711028"/>
            <a:ext cx="10018792" cy="302859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5400" dirty="0" err="1" smtClean="0"/>
              <a:t>GRNsight</a:t>
            </a:r>
            <a:r>
              <a:rPr lang="en-US" sz="5400" dirty="0" smtClean="0"/>
              <a:t> is a web application and service for visualizing models of small- to medium-scale gene regulatory networks (GRNs). </a:t>
            </a:r>
            <a:endParaRPr lang="en-US" sz="6600" dirty="0"/>
          </a:p>
        </p:txBody>
      </p:sp>
      <p:sp>
        <p:nvSpPr>
          <p:cNvPr id="49" name="TextBox 48"/>
          <p:cNvSpPr txBox="1"/>
          <p:nvPr/>
        </p:nvSpPr>
        <p:spPr>
          <a:xfrm>
            <a:off x="547608" y="15109780"/>
            <a:ext cx="10018792" cy="26879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5400" dirty="0" smtClean="0"/>
              <a:t>It accepts a representation of a GRN in XLSX, SIF, or </a:t>
            </a:r>
            <a:r>
              <a:rPr lang="en-US" sz="5400" dirty="0" err="1" smtClean="0"/>
              <a:t>GraphML</a:t>
            </a:r>
            <a:r>
              <a:rPr lang="en-US" sz="5400" dirty="0" smtClean="0"/>
              <a:t> format and outputs them as a directed graph.</a:t>
            </a:r>
            <a:endParaRPr lang="en-US" sz="6600" dirty="0"/>
          </a:p>
        </p:txBody>
      </p:sp>
      <p:cxnSp>
        <p:nvCxnSpPr>
          <p:cNvPr id="63" name="Straight Arrow Connector 62"/>
          <p:cNvCxnSpPr>
            <a:stCxn id="35" idx="2"/>
            <a:endCxn id="49" idx="0"/>
          </p:cNvCxnSpPr>
          <p:nvPr/>
        </p:nvCxnSpPr>
        <p:spPr>
          <a:xfrm>
            <a:off x="5557004" y="13739624"/>
            <a:ext cx="0" cy="1370156"/>
          </a:xfrm>
          <a:prstGeom prst="straightConnector1">
            <a:avLst/>
          </a:prstGeom>
          <a:ln w="190500">
            <a:solidFill>
              <a:srgbClr val="C7158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8707100" y="7819678"/>
            <a:ext cx="7912099" cy="241081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8800" b="1" dirty="0" smtClean="0"/>
              <a:t>Snapshot of User Interface</a:t>
            </a:r>
            <a:endParaRPr lang="en-US" sz="88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53204" y="19186572"/>
            <a:ext cx="10018792" cy="251843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5400" dirty="0" smtClean="0"/>
              <a:t>Transcription factors are displayed as nodes, with edges representing the relationships between them.</a:t>
            </a:r>
            <a:endParaRPr lang="en-US" sz="5400" dirty="0"/>
          </a:p>
        </p:txBody>
      </p:sp>
      <p:cxnSp>
        <p:nvCxnSpPr>
          <p:cNvPr id="114" name="Straight Arrow Connector 113"/>
          <p:cNvCxnSpPr>
            <a:stCxn id="49" idx="2"/>
            <a:endCxn id="109" idx="0"/>
          </p:cNvCxnSpPr>
          <p:nvPr/>
        </p:nvCxnSpPr>
        <p:spPr>
          <a:xfrm>
            <a:off x="5557004" y="17797744"/>
            <a:ext cx="5596" cy="1388828"/>
          </a:xfrm>
          <a:prstGeom prst="straightConnector1">
            <a:avLst/>
          </a:prstGeom>
          <a:ln w="190500" cmpd="sng">
            <a:solidFill>
              <a:srgbClr val="C7158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954008" y="30740076"/>
            <a:ext cx="7162800" cy="194644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9600" b="1" dirty="0" smtClean="0"/>
              <a:t>Technologies</a:t>
            </a:r>
            <a:endParaRPr lang="en-US" sz="80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34751300" y="19900962"/>
            <a:ext cx="7162800" cy="194644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6600" b="1" dirty="0" smtClean="0"/>
              <a:t>Acknowledgements</a:t>
            </a:r>
            <a:endParaRPr lang="en-US" sz="66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32818291" y="7387028"/>
            <a:ext cx="10018792" cy="247145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5400" dirty="0" smtClean="0"/>
              <a:t>The menu bar provides options for loading GRNs, formatting them, and exporting to SIF/</a:t>
            </a:r>
            <a:r>
              <a:rPr lang="en-US" sz="5400" dirty="0" err="1" smtClean="0"/>
              <a:t>GraphML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2818291" y="15416496"/>
            <a:ext cx="10018792" cy="308105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5400" dirty="0" smtClean="0"/>
              <a:t>It displays the current graph name when a graph is loaded, as well as the number of nodes and edges in the graph.</a:t>
            </a:r>
            <a:endParaRPr lang="en-US" sz="54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1736637" y="24681510"/>
            <a:ext cx="10018792" cy="413011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5400" dirty="0" smtClean="0"/>
              <a:t>The side bar contains options for changing how the graph is drawn, with elements such as the force graph parameter sliders, viewport size toggle, and edge weight toggle, among others.</a:t>
            </a:r>
            <a:endParaRPr lang="en-US" sz="5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9142075" y="31043908"/>
            <a:ext cx="6901688" cy="130759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5400" dirty="0" smtClean="0"/>
              <a:t>D3.js: Graph engine</a:t>
            </a:r>
            <a:endParaRPr lang="en-US" sz="6600" dirty="0"/>
          </a:p>
        </p:txBody>
      </p:sp>
      <p:sp>
        <p:nvSpPr>
          <p:cNvPr id="149" name="TextBox 148"/>
          <p:cNvSpPr txBox="1"/>
          <p:nvPr/>
        </p:nvSpPr>
        <p:spPr>
          <a:xfrm>
            <a:off x="17599954" y="31043908"/>
            <a:ext cx="6901688" cy="130815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5400" dirty="0" smtClean="0"/>
              <a:t>Mocha &amp; Chai: Testing</a:t>
            </a:r>
            <a:endParaRPr lang="en-US" sz="6600" dirty="0"/>
          </a:p>
        </p:txBody>
      </p:sp>
      <p:sp>
        <p:nvSpPr>
          <p:cNvPr id="150" name="TextBox 149"/>
          <p:cNvSpPr txBox="1"/>
          <p:nvPr/>
        </p:nvSpPr>
        <p:spPr>
          <a:xfrm>
            <a:off x="26073101" y="30993108"/>
            <a:ext cx="7810499" cy="130815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5400" dirty="0" err="1" smtClean="0"/>
              <a:t>Node.js</a:t>
            </a:r>
            <a:r>
              <a:rPr lang="en-US" sz="5400" dirty="0" smtClean="0"/>
              <a:t> &amp; Express: Server</a:t>
            </a:r>
            <a:endParaRPr lang="en-US" sz="6600" dirty="0"/>
          </a:p>
        </p:txBody>
      </p:sp>
      <p:sp>
        <p:nvSpPr>
          <p:cNvPr id="151" name="TextBox 150"/>
          <p:cNvSpPr txBox="1"/>
          <p:nvPr/>
        </p:nvSpPr>
        <p:spPr>
          <a:xfrm>
            <a:off x="35458401" y="30977796"/>
            <a:ext cx="7162781" cy="130815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5400" dirty="0" smtClean="0"/>
              <a:t>Jade &amp; Stylus: Website</a:t>
            </a:r>
            <a:endParaRPr lang="en-US" sz="6600" dirty="0"/>
          </a:p>
        </p:txBody>
      </p:sp>
      <p:sp>
        <p:nvSpPr>
          <p:cNvPr id="152" name="TextBox 151"/>
          <p:cNvSpPr txBox="1"/>
          <p:nvPr/>
        </p:nvSpPr>
        <p:spPr>
          <a:xfrm>
            <a:off x="34418665" y="22822860"/>
            <a:ext cx="7841808" cy="66581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5400" u="sng" dirty="0" err="1" smtClean="0"/>
              <a:t>GRNsight</a:t>
            </a:r>
            <a:r>
              <a:rPr lang="en-US" sz="5400" u="sng" dirty="0" smtClean="0"/>
              <a:t> Team</a:t>
            </a:r>
          </a:p>
          <a:p>
            <a:pPr algn="ctr">
              <a:lnSpc>
                <a:spcPct val="70000"/>
              </a:lnSpc>
            </a:pPr>
            <a:endParaRPr lang="en-US" sz="5400" dirty="0" smtClean="0"/>
          </a:p>
          <a:p>
            <a:pPr algn="ctr">
              <a:lnSpc>
                <a:spcPct val="70000"/>
              </a:lnSpc>
            </a:pPr>
            <a:r>
              <a:rPr lang="en-US" sz="5400" dirty="0" smtClean="0"/>
              <a:t>Jen Shin</a:t>
            </a:r>
          </a:p>
          <a:p>
            <a:pPr algn="ctr">
              <a:lnSpc>
                <a:spcPct val="70000"/>
              </a:lnSpc>
            </a:pPr>
            <a:r>
              <a:rPr lang="en-US" sz="5400" dirty="0" smtClean="0"/>
              <a:t>Eileen </a:t>
            </a:r>
            <a:r>
              <a:rPr lang="en-US" sz="5400" dirty="0" err="1" smtClean="0"/>
              <a:t>Choe</a:t>
            </a:r>
            <a:endParaRPr lang="en-US" sz="5400" dirty="0" smtClean="0"/>
          </a:p>
          <a:p>
            <a:pPr algn="ctr">
              <a:lnSpc>
                <a:spcPct val="70000"/>
              </a:lnSpc>
            </a:pPr>
            <a:r>
              <a:rPr lang="en-US" sz="5400" dirty="0" err="1" smtClean="0"/>
              <a:t>Anu</a:t>
            </a:r>
            <a:r>
              <a:rPr lang="en-US" sz="5400" dirty="0" smtClean="0"/>
              <a:t> </a:t>
            </a:r>
            <a:r>
              <a:rPr lang="en-US" sz="5400" dirty="0" err="1" smtClean="0"/>
              <a:t>Varshneya</a:t>
            </a:r>
            <a:endParaRPr lang="en-US" sz="5400" dirty="0" smtClean="0"/>
          </a:p>
          <a:p>
            <a:pPr algn="ctr">
              <a:lnSpc>
                <a:spcPct val="70000"/>
              </a:lnSpc>
            </a:pPr>
            <a:r>
              <a:rPr lang="en-US" sz="5400" dirty="0" smtClean="0"/>
              <a:t>Eddie </a:t>
            </a:r>
            <a:r>
              <a:rPr lang="en-US" sz="5400" dirty="0" err="1" smtClean="0"/>
              <a:t>Bachoura</a:t>
            </a:r>
            <a:endParaRPr lang="en-US" sz="5400" dirty="0" smtClean="0"/>
          </a:p>
          <a:p>
            <a:pPr algn="ctr">
              <a:lnSpc>
                <a:spcPct val="70000"/>
              </a:lnSpc>
            </a:pPr>
            <a:r>
              <a:rPr lang="en-US" sz="5400" dirty="0" err="1" smtClean="0"/>
              <a:t>Mihir</a:t>
            </a:r>
            <a:r>
              <a:rPr lang="en-US" sz="5400" dirty="0" smtClean="0"/>
              <a:t> </a:t>
            </a:r>
            <a:r>
              <a:rPr lang="en-US" sz="5400" dirty="0" err="1" smtClean="0"/>
              <a:t>Samdarshi</a:t>
            </a:r>
            <a:endParaRPr lang="en-US" sz="5400" dirty="0" smtClean="0"/>
          </a:p>
          <a:p>
            <a:pPr algn="ctr">
              <a:lnSpc>
                <a:spcPct val="70000"/>
              </a:lnSpc>
            </a:pPr>
            <a:endParaRPr lang="en-US" sz="5400" dirty="0"/>
          </a:p>
          <a:p>
            <a:pPr algn="ctr">
              <a:lnSpc>
                <a:spcPct val="70000"/>
              </a:lnSpc>
            </a:pPr>
            <a:r>
              <a:rPr lang="en-US" sz="5400" dirty="0" smtClean="0"/>
              <a:t>Dr. </a:t>
            </a:r>
            <a:r>
              <a:rPr lang="en-US" sz="5400" dirty="0" err="1" smtClean="0"/>
              <a:t>Kam</a:t>
            </a:r>
            <a:r>
              <a:rPr lang="en-US" sz="5400" dirty="0" smtClean="0"/>
              <a:t> D. </a:t>
            </a:r>
            <a:r>
              <a:rPr lang="en-US" sz="5400" dirty="0" err="1" smtClean="0"/>
              <a:t>Dahlquist</a:t>
            </a:r>
            <a:endParaRPr lang="en-US" sz="5400" dirty="0" smtClean="0"/>
          </a:p>
          <a:p>
            <a:pPr algn="ctr">
              <a:lnSpc>
                <a:spcPct val="70000"/>
              </a:lnSpc>
            </a:pPr>
            <a:r>
              <a:rPr lang="en-US" sz="5400" dirty="0" smtClean="0"/>
              <a:t>Dr. John David N. </a:t>
            </a:r>
            <a:r>
              <a:rPr lang="en-US" sz="5400" dirty="0" err="1" smtClean="0"/>
              <a:t>Dionisio</a:t>
            </a:r>
            <a:endParaRPr lang="en-US" sz="5400" dirty="0" smtClean="0"/>
          </a:p>
        </p:txBody>
      </p:sp>
      <p:sp>
        <p:nvSpPr>
          <p:cNvPr id="159" name="TextBox 158"/>
          <p:cNvSpPr txBox="1"/>
          <p:nvPr/>
        </p:nvSpPr>
        <p:spPr>
          <a:xfrm>
            <a:off x="2133600" y="22822860"/>
            <a:ext cx="7162800" cy="194644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9600" b="1" dirty="0" smtClean="0"/>
              <a:t>Motivation</a:t>
            </a:r>
            <a:endParaRPr lang="en-US" sz="80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553204" y="26195586"/>
            <a:ext cx="10018792" cy="32853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5400" dirty="0" smtClean="0"/>
              <a:t>We wanted to create a web-based, intuitive, open-source application for visualizing GRNs that is simple and easy to use.</a:t>
            </a:r>
            <a:endParaRPr lang="en-US" sz="5400" dirty="0"/>
          </a:p>
        </p:txBody>
      </p:sp>
      <p:sp>
        <p:nvSpPr>
          <p:cNvPr id="162" name="Rectangle 161"/>
          <p:cNvSpPr/>
          <p:nvPr/>
        </p:nvSpPr>
        <p:spPr>
          <a:xfrm>
            <a:off x="13106400" y="12076334"/>
            <a:ext cx="3819682" cy="9771072"/>
          </a:xfrm>
          <a:prstGeom prst="rect">
            <a:avLst/>
          </a:prstGeom>
          <a:noFill/>
          <a:ln w="762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65" name="Straight Arrow Connector 164"/>
          <p:cNvCxnSpPr>
            <a:stCxn id="125" idx="3"/>
            <a:endCxn id="148" idx="1"/>
          </p:cNvCxnSpPr>
          <p:nvPr/>
        </p:nvCxnSpPr>
        <p:spPr>
          <a:xfrm flipV="1">
            <a:off x="8116808" y="31697704"/>
            <a:ext cx="1025267" cy="15594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16043763" y="31697704"/>
            <a:ext cx="1556191" cy="15594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24501642" y="31645408"/>
            <a:ext cx="1556191" cy="15594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33883600" y="31645408"/>
            <a:ext cx="1556191" cy="15594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5582404" y="24769304"/>
            <a:ext cx="5596" cy="1388828"/>
          </a:xfrm>
          <a:prstGeom prst="straightConnector1">
            <a:avLst/>
          </a:prstGeom>
          <a:ln w="190500" cmpd="sng">
            <a:solidFill>
              <a:srgbClr val="C7158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62" idx="2"/>
            <a:endCxn id="139" idx="0"/>
          </p:cNvCxnSpPr>
          <p:nvPr/>
        </p:nvCxnSpPr>
        <p:spPr>
          <a:xfrm>
            <a:off x="15016241" y="21847406"/>
            <a:ext cx="1729792" cy="2834104"/>
          </a:xfrm>
          <a:prstGeom prst="straightConnector1">
            <a:avLst/>
          </a:prstGeom>
          <a:ln w="127000" cmpd="sng">
            <a:solidFill>
              <a:srgbClr val="C71585"/>
            </a:solidFill>
            <a:headEnd type="triangle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13106400" y="10963369"/>
            <a:ext cx="18288000" cy="928242"/>
          </a:xfrm>
          <a:prstGeom prst="rect">
            <a:avLst/>
          </a:prstGeom>
          <a:noFill/>
          <a:ln w="762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17133905" y="12076334"/>
            <a:ext cx="14260495" cy="9781074"/>
          </a:xfrm>
          <a:prstGeom prst="rect">
            <a:avLst/>
          </a:prstGeom>
          <a:noFill/>
          <a:ln w="762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2799499" y="23178460"/>
            <a:ext cx="10018792" cy="197726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5400" dirty="0" smtClean="0"/>
              <a:t>The viewport is where the graph is drawn.</a:t>
            </a:r>
            <a:endParaRPr lang="en-US" sz="5400" dirty="0"/>
          </a:p>
        </p:txBody>
      </p:sp>
      <p:sp>
        <p:nvSpPr>
          <p:cNvPr id="183" name="TextBox 182"/>
          <p:cNvSpPr txBox="1"/>
          <p:nvPr/>
        </p:nvSpPr>
        <p:spPr>
          <a:xfrm>
            <a:off x="22831823" y="26158132"/>
            <a:ext cx="10018792" cy="334750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5400" dirty="0" smtClean="0"/>
              <a:t>Users can adjust their view of the graph using the mouse to click-to-drag and mouse wheel to zoom, or by using the on-screen controls.</a:t>
            </a:r>
            <a:endParaRPr lang="en-US" sz="5400" dirty="0"/>
          </a:p>
        </p:txBody>
      </p:sp>
      <p:cxnSp>
        <p:nvCxnSpPr>
          <p:cNvPr id="185" name="Straight Arrow Connector 184"/>
          <p:cNvCxnSpPr>
            <a:endCxn id="182" idx="0"/>
          </p:cNvCxnSpPr>
          <p:nvPr/>
        </p:nvCxnSpPr>
        <p:spPr>
          <a:xfrm>
            <a:off x="27808895" y="21847406"/>
            <a:ext cx="0" cy="1331054"/>
          </a:xfrm>
          <a:prstGeom prst="straightConnector1">
            <a:avLst/>
          </a:prstGeom>
          <a:ln w="127000">
            <a:solidFill>
              <a:srgbClr val="C71585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32818291" y="10906022"/>
            <a:ext cx="10018792" cy="352117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5400" dirty="0" smtClean="0"/>
              <a:t>It also provides sample files for users to test </a:t>
            </a:r>
            <a:r>
              <a:rPr lang="en-US" sz="5400" dirty="0" err="1" smtClean="0"/>
              <a:t>GRNsight</a:t>
            </a:r>
            <a:r>
              <a:rPr lang="en-US" sz="5400" dirty="0" smtClean="0"/>
              <a:t>, and links to resources if they want to know how to format their data for upload.</a:t>
            </a:r>
            <a:endParaRPr lang="en-US" sz="5400" dirty="0"/>
          </a:p>
        </p:txBody>
      </p:sp>
      <p:cxnSp>
        <p:nvCxnSpPr>
          <p:cNvPr id="192" name="Straight Arrow Connector 191"/>
          <p:cNvCxnSpPr/>
          <p:nvPr/>
        </p:nvCxnSpPr>
        <p:spPr>
          <a:xfrm>
            <a:off x="27961295" y="25155722"/>
            <a:ext cx="0" cy="1002410"/>
          </a:xfrm>
          <a:prstGeom prst="straightConnector1">
            <a:avLst/>
          </a:prstGeom>
          <a:ln w="127000">
            <a:solidFill>
              <a:srgbClr val="C71585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 flipV="1">
            <a:off x="30784800" y="8360250"/>
            <a:ext cx="2033491" cy="2675992"/>
          </a:xfrm>
          <a:prstGeom prst="straightConnector1">
            <a:avLst/>
          </a:prstGeom>
          <a:ln w="127000">
            <a:solidFill>
              <a:srgbClr val="C71585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37968895" y="9859216"/>
            <a:ext cx="0" cy="1002410"/>
          </a:xfrm>
          <a:prstGeom prst="straightConnector1">
            <a:avLst/>
          </a:prstGeom>
          <a:ln w="127000">
            <a:solidFill>
              <a:srgbClr val="C71585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37968895" y="14414086"/>
            <a:ext cx="0" cy="1002410"/>
          </a:xfrm>
          <a:prstGeom prst="straightConnector1">
            <a:avLst/>
          </a:prstGeom>
          <a:ln w="127000">
            <a:solidFill>
              <a:srgbClr val="C71585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03" idx="2"/>
          </p:cNvCxnSpPr>
          <p:nvPr/>
        </p:nvCxnSpPr>
        <p:spPr>
          <a:xfrm>
            <a:off x="22663150" y="10230491"/>
            <a:ext cx="0" cy="732877"/>
          </a:xfrm>
          <a:prstGeom prst="straightConnector1">
            <a:avLst/>
          </a:prstGeom>
          <a:ln w="76200" cmpd="sng">
            <a:solidFill>
              <a:srgbClr val="C71585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127" idx="2"/>
            <a:endCxn id="152" idx="0"/>
          </p:cNvCxnSpPr>
          <p:nvPr/>
        </p:nvCxnSpPr>
        <p:spPr>
          <a:xfrm>
            <a:off x="38332700" y="21847406"/>
            <a:ext cx="6869" cy="975454"/>
          </a:xfrm>
          <a:prstGeom prst="straightConnector1">
            <a:avLst/>
          </a:prstGeom>
          <a:ln w="127000">
            <a:solidFill>
              <a:srgbClr val="C71585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39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308</Words>
  <Application>Microsoft Macintosh PowerPoint</Application>
  <PresentationFormat>Custom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Anguiano</dc:creator>
  <cp:lastModifiedBy>Nicole Anguiano</cp:lastModifiedBy>
  <cp:revision>26</cp:revision>
  <dcterms:created xsi:type="dcterms:W3CDTF">2017-04-28T21:03:25Z</dcterms:created>
  <dcterms:modified xsi:type="dcterms:W3CDTF">2017-05-05T14:57:36Z</dcterms:modified>
</cp:coreProperties>
</file>