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7" r:id="rId2"/>
  </p:sldIdLst>
  <p:sldSz cx="43891200" cy="32918400"/>
  <p:notesSz cx="7010400" cy="92964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99B1A4"/>
    <a:srgbClr val="CADCCD"/>
    <a:srgbClr val="6CCE7F"/>
    <a:srgbClr val="AFD5C3"/>
    <a:srgbClr val="D3EAC8"/>
    <a:srgbClr val="B9DEA6"/>
    <a:srgbClr val="A5C7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6AFFA0F-1E04-4A8A-9273-D587D5D4E392}">
  <a:tblStyle styleId="{B6AFFA0F-1E04-4A8A-9273-D587D5D4E392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</a:tblStyle>
  <a:tblStyle styleId="{9DAB2FBC-741B-4774-8CB7-E9F43E21F9E4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8912" autoAdjust="0"/>
  </p:normalViewPr>
  <p:slideViewPr>
    <p:cSldViewPr snapToGrid="0" snapToObjects="1">
      <p:cViewPr>
        <p:scale>
          <a:sx n="93" d="100"/>
          <a:sy n="93" d="100"/>
        </p:scale>
        <p:origin x="-15480" y="-12672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3037839" cy="464820"/>
          </a:xfrm>
          <a:prstGeom prst="rect">
            <a:avLst/>
          </a:prstGeom>
          <a:noFill/>
          <a:ln>
            <a:noFill/>
          </a:ln>
        </p:spPr>
        <p:txBody>
          <a:bodyPr lIns="93162" tIns="93162" rIns="93162" bIns="93162" anchor="t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49213" marR="0" indent="-330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98427" marR="0" indent="-661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347640" marR="0" indent="-99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796853" marR="0" indent="-2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246068" marR="0" indent="-35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695280" marR="0" indent="-69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7144496" marR="0" indent="-1021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593707" marR="0" indent="-57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970937" y="0"/>
            <a:ext cx="3037839" cy="464820"/>
          </a:xfrm>
          <a:prstGeom prst="rect">
            <a:avLst/>
          </a:prstGeom>
          <a:noFill/>
          <a:ln>
            <a:noFill/>
          </a:ln>
        </p:spPr>
        <p:txBody>
          <a:bodyPr lIns="93162" tIns="93162" rIns="93162" bIns="93162" anchor="t" anchorCtr="0"/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49213" marR="0" indent="-330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98427" marR="0" indent="-661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347640" marR="0" indent="-99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796853" marR="0" indent="-2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246068" marR="0" indent="-35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695280" marR="0" indent="-69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7144496" marR="0" indent="-1021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593707" marR="0" indent="-57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  <a:noFill/>
          <a:ln>
            <a:noFill/>
          </a:ln>
        </p:spPr>
        <p:txBody>
          <a:bodyPr lIns="93162" tIns="93162" rIns="93162" bIns="93162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1" y="8829967"/>
            <a:ext cx="3037839" cy="464820"/>
          </a:xfrm>
          <a:prstGeom prst="rect">
            <a:avLst/>
          </a:prstGeom>
          <a:noFill/>
          <a:ln>
            <a:noFill/>
          </a:ln>
        </p:spPr>
        <p:txBody>
          <a:bodyPr lIns="93162" tIns="93162" rIns="93162" bIns="93162" anchor="b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49213" marR="0" indent="-330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98427" marR="0" indent="-661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347640" marR="0" indent="-99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796853" marR="0" indent="-2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246068" marR="0" indent="-35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695280" marR="0" indent="-69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7144496" marR="0" indent="-1021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593707" marR="0" indent="-57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839" cy="464820"/>
          </a:xfrm>
          <a:prstGeom prst="rect">
            <a:avLst/>
          </a:prstGeom>
          <a:noFill/>
          <a:ln>
            <a:noFill/>
          </a:ln>
        </p:spPr>
        <p:txBody>
          <a:bodyPr lIns="93162" tIns="93162" rIns="93162" bIns="93162" anchor="b" anchorCtr="0">
            <a:noAutofit/>
          </a:bodyPr>
          <a:lstStyle/>
          <a:p>
            <a:pPr>
              <a:buClr>
                <a:srgbClr val="000000"/>
              </a:buClr>
            </a:pPr>
            <a:endParaRPr lang="en-US"/>
          </a:p>
          <a:p>
            <a:pPr lvl="1">
              <a:buClr>
                <a:srgbClr val="000000"/>
              </a:buClr>
              <a:buFont typeface="Arial"/>
              <a:buNone/>
            </a:pPr>
            <a:endParaRPr lang="en-US"/>
          </a:p>
          <a:p>
            <a:pPr lvl="2">
              <a:buClr>
                <a:srgbClr val="000000"/>
              </a:buClr>
              <a:buFont typeface="Arial"/>
              <a:buNone/>
            </a:pPr>
            <a:endParaRPr lang="en-US"/>
          </a:p>
          <a:p>
            <a:pPr lvl="3">
              <a:buClr>
                <a:srgbClr val="000000"/>
              </a:buClr>
              <a:buFont typeface="Arial"/>
              <a:buNone/>
            </a:pPr>
            <a:endParaRPr lang="en-US"/>
          </a:p>
          <a:p>
            <a:pPr lvl="4">
              <a:buClr>
                <a:srgbClr val="000000"/>
              </a:buClr>
              <a:buFont typeface="Arial"/>
              <a:buNone/>
            </a:pPr>
            <a:endParaRPr lang="en-US"/>
          </a:p>
          <a:p>
            <a:pPr lvl="5">
              <a:buClr>
                <a:srgbClr val="000000"/>
              </a:buClr>
              <a:buFont typeface="Arial"/>
              <a:buNone/>
            </a:pPr>
            <a:endParaRPr lang="en-US"/>
          </a:p>
          <a:p>
            <a:pPr lvl="6">
              <a:buClr>
                <a:srgbClr val="000000"/>
              </a:buClr>
              <a:buFont typeface="Arial"/>
              <a:buNone/>
            </a:pPr>
            <a:endParaRPr lang="en-US"/>
          </a:p>
          <a:p>
            <a:pPr lvl="7">
              <a:buClr>
                <a:srgbClr val="000000"/>
              </a:buClr>
              <a:buFont typeface="Arial"/>
              <a:buNone/>
            </a:pPr>
            <a:endParaRPr lang="en-US"/>
          </a:p>
          <a:p>
            <a:pPr lvl="8">
              <a:buClr>
                <a:srgbClr val="000000"/>
              </a:buClr>
              <a:buFont typeface="Arial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48426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  <a:noFill/>
          <a:ln>
            <a:noFill/>
          </a:ln>
        </p:spPr>
        <p:txBody>
          <a:bodyPr lIns="93162" tIns="46568" rIns="93162" bIns="46568" anchor="t" anchorCtr="0">
            <a:noAutofit/>
          </a:bodyPr>
          <a:lstStyle/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Kill abstract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 to sans serif font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title bigger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title background white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full names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Super script to associate names with correct department 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Background color: make it dark green, make writing on white background and writing in black/dark green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 columns!!!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Smaller pictures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Bold titles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References can be 12pt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Acknowledgements can be 16pt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Everything else is 18-24pt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Titles don’t need to be bigger than 36pt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Remove circles from the arrowhead diagram, group the related labels together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Include menu bar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Testing/error handling – sample error (we don’t crash with errors!)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Mouseovers for edges screenshot</a:t>
            </a:r>
          </a:p>
        </p:txBody>
      </p:sp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839" cy="464820"/>
          </a:xfrm>
          <a:prstGeom prst="rect">
            <a:avLst/>
          </a:prstGeom>
          <a:noFill/>
          <a:ln>
            <a:noFill/>
          </a:ln>
        </p:spPr>
        <p:txBody>
          <a:bodyPr lIns="93162" tIns="46568" rIns="93162" bIns="46568" anchor="b" anchorCtr="0">
            <a:noAutofit/>
          </a:bodyPr>
          <a:lstStyle/>
          <a:p>
            <a:pPr algn="r">
              <a:buClr>
                <a:srgbClr val="000000"/>
              </a:buClr>
              <a:buSzPct val="25000"/>
            </a:pP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94132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3291839" y="10226042"/>
            <a:ext cx="37307518" cy="70561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/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6583678" y="18653759"/>
            <a:ext cx="30723838" cy="84124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lnSpc>
                <a:spcPct val="100000"/>
              </a:lnSpc>
              <a:spcBef>
                <a:spcPts val="33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1pPr>
            <a:lvl2pPr marL="2403546" marR="0" indent="-3245" algn="ctr" rtl="0">
              <a:lnSpc>
                <a:spcPct val="100000"/>
              </a:lnSpc>
              <a:spcBef>
                <a:spcPts val="294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2pPr>
            <a:lvl3pPr marL="4807092" marR="0" indent="-6491" algn="ctr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3pPr>
            <a:lvl4pPr marL="7210638" marR="0" indent="-9738" algn="ctr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4pPr>
            <a:lvl5pPr marL="9614184" marR="0" indent="-283" algn="ctr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5pPr>
            <a:lvl6pPr marL="12017731" marR="0" indent="-3530" algn="ctr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6pPr>
            <a:lvl7pPr marL="14421276" marR="0" indent="-6776" algn="ctr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7pPr>
            <a:lvl8pPr marL="16824824" marR="0" indent="-10024" algn="ctr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8pPr>
            <a:lvl9pPr marL="19228368" marR="0" indent="-567" algn="ctr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2194558" y="1318262"/>
            <a:ext cx="39502080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2194558" y="7680963"/>
            <a:ext cx="19385280" cy="217246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22311359" y="7680963"/>
            <a:ext cx="19385280" cy="217246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2194558" y="1318262"/>
            <a:ext cx="39502080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2194558" y="7368542"/>
            <a:ext cx="19392903" cy="307085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2403546" indent="-3245" rtl="0">
              <a:spcBef>
                <a:spcPts val="0"/>
              </a:spcBef>
              <a:buFont typeface="Calibri"/>
              <a:buNone/>
              <a:defRPr/>
            </a:lvl2pPr>
            <a:lvl3pPr marL="4807092" indent="-6491" rtl="0">
              <a:spcBef>
                <a:spcPts val="0"/>
              </a:spcBef>
              <a:buFont typeface="Calibri"/>
              <a:buNone/>
              <a:defRPr/>
            </a:lvl3pPr>
            <a:lvl4pPr marL="7210638" indent="-9738" rtl="0">
              <a:spcBef>
                <a:spcPts val="0"/>
              </a:spcBef>
              <a:buFont typeface="Calibri"/>
              <a:buNone/>
              <a:defRPr/>
            </a:lvl4pPr>
            <a:lvl5pPr marL="9614184" indent="-283" rtl="0">
              <a:spcBef>
                <a:spcPts val="0"/>
              </a:spcBef>
              <a:buFont typeface="Calibri"/>
              <a:buNone/>
              <a:defRPr/>
            </a:lvl5pPr>
            <a:lvl6pPr marL="12017731" indent="-3530" rtl="0">
              <a:spcBef>
                <a:spcPts val="0"/>
              </a:spcBef>
              <a:buFont typeface="Calibri"/>
              <a:buNone/>
              <a:defRPr/>
            </a:lvl6pPr>
            <a:lvl7pPr marL="14421276" indent="-6776" rtl="0">
              <a:spcBef>
                <a:spcPts val="0"/>
              </a:spcBef>
              <a:buFont typeface="Calibri"/>
              <a:buNone/>
              <a:defRPr/>
            </a:lvl7pPr>
            <a:lvl8pPr marL="16824824" indent="-10024" rtl="0">
              <a:spcBef>
                <a:spcPts val="0"/>
              </a:spcBef>
              <a:buFont typeface="Calibri"/>
              <a:buNone/>
              <a:defRPr/>
            </a:lvl8pPr>
            <a:lvl9pPr marL="19228368" indent="-567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2194558" y="10439400"/>
            <a:ext cx="19392903" cy="189661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3"/>
          </p:nvPr>
        </p:nvSpPr>
        <p:spPr>
          <a:xfrm>
            <a:off x="22296123" y="7368542"/>
            <a:ext cx="19400519" cy="307085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2403546" indent="-3245" rtl="0">
              <a:spcBef>
                <a:spcPts val="0"/>
              </a:spcBef>
              <a:buFont typeface="Calibri"/>
              <a:buNone/>
              <a:defRPr/>
            </a:lvl2pPr>
            <a:lvl3pPr marL="4807092" indent="-6491" rtl="0">
              <a:spcBef>
                <a:spcPts val="0"/>
              </a:spcBef>
              <a:buFont typeface="Calibri"/>
              <a:buNone/>
              <a:defRPr/>
            </a:lvl3pPr>
            <a:lvl4pPr marL="7210638" indent="-9738" rtl="0">
              <a:spcBef>
                <a:spcPts val="0"/>
              </a:spcBef>
              <a:buFont typeface="Calibri"/>
              <a:buNone/>
              <a:defRPr/>
            </a:lvl4pPr>
            <a:lvl5pPr marL="9614184" indent="-283" rtl="0">
              <a:spcBef>
                <a:spcPts val="0"/>
              </a:spcBef>
              <a:buFont typeface="Calibri"/>
              <a:buNone/>
              <a:defRPr/>
            </a:lvl5pPr>
            <a:lvl6pPr marL="12017731" indent="-3530" rtl="0">
              <a:spcBef>
                <a:spcPts val="0"/>
              </a:spcBef>
              <a:buFont typeface="Calibri"/>
              <a:buNone/>
              <a:defRPr/>
            </a:lvl6pPr>
            <a:lvl7pPr marL="14421276" indent="-6776" rtl="0">
              <a:spcBef>
                <a:spcPts val="0"/>
              </a:spcBef>
              <a:buFont typeface="Calibri"/>
              <a:buNone/>
              <a:defRPr/>
            </a:lvl7pPr>
            <a:lvl8pPr marL="16824824" indent="-10024" rtl="0">
              <a:spcBef>
                <a:spcPts val="0"/>
              </a:spcBef>
              <a:buFont typeface="Calibri"/>
              <a:buNone/>
              <a:defRPr/>
            </a:lvl8pPr>
            <a:lvl9pPr marL="19228368" indent="-567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4"/>
          </p:nvPr>
        </p:nvSpPr>
        <p:spPr>
          <a:xfrm>
            <a:off x="22296123" y="10439400"/>
            <a:ext cx="19400519" cy="189661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2194558" y="1318262"/>
            <a:ext cx="39502080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2194564" y="1310640"/>
            <a:ext cx="14439903" cy="55778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17160240" y="1310641"/>
            <a:ext cx="24536398" cy="280949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2"/>
          </p:nvPr>
        </p:nvSpPr>
        <p:spPr>
          <a:xfrm>
            <a:off x="2194564" y="6888482"/>
            <a:ext cx="14439903" cy="225171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2403546" indent="-3245" rtl="0">
              <a:spcBef>
                <a:spcPts val="0"/>
              </a:spcBef>
              <a:buFont typeface="Calibri"/>
              <a:buNone/>
              <a:defRPr/>
            </a:lvl2pPr>
            <a:lvl3pPr marL="4807092" indent="-6491" rtl="0">
              <a:spcBef>
                <a:spcPts val="0"/>
              </a:spcBef>
              <a:buFont typeface="Calibri"/>
              <a:buNone/>
              <a:defRPr/>
            </a:lvl3pPr>
            <a:lvl4pPr marL="7210638" indent="-9738" rtl="0">
              <a:spcBef>
                <a:spcPts val="0"/>
              </a:spcBef>
              <a:buFont typeface="Calibri"/>
              <a:buNone/>
              <a:defRPr/>
            </a:lvl4pPr>
            <a:lvl5pPr marL="9614184" indent="-283" rtl="0">
              <a:spcBef>
                <a:spcPts val="0"/>
              </a:spcBef>
              <a:buFont typeface="Calibri"/>
              <a:buNone/>
              <a:defRPr/>
            </a:lvl5pPr>
            <a:lvl6pPr marL="12017731" indent="-3530" rtl="0">
              <a:spcBef>
                <a:spcPts val="0"/>
              </a:spcBef>
              <a:buFont typeface="Calibri"/>
              <a:buNone/>
              <a:defRPr/>
            </a:lvl6pPr>
            <a:lvl7pPr marL="14421276" indent="-6776" rtl="0">
              <a:spcBef>
                <a:spcPts val="0"/>
              </a:spcBef>
              <a:buFont typeface="Calibri"/>
              <a:buNone/>
              <a:defRPr/>
            </a:lvl7pPr>
            <a:lvl8pPr marL="16824824" indent="-10024" rtl="0">
              <a:spcBef>
                <a:spcPts val="0"/>
              </a:spcBef>
              <a:buFont typeface="Calibri"/>
              <a:buNone/>
              <a:defRPr/>
            </a:lvl8pPr>
            <a:lvl9pPr marL="19228368" indent="-567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8602982" y="23042881"/>
            <a:ext cx="26334720" cy="27203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pic" idx="2"/>
          </p:nvPr>
        </p:nvSpPr>
        <p:spPr>
          <a:xfrm>
            <a:off x="8602982" y="2941317"/>
            <a:ext cx="26334720" cy="1975104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8602982" y="25763223"/>
            <a:ext cx="26334720" cy="38633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2403546" indent="-3245" rtl="0">
              <a:spcBef>
                <a:spcPts val="0"/>
              </a:spcBef>
              <a:buFont typeface="Calibri"/>
              <a:buNone/>
              <a:defRPr/>
            </a:lvl2pPr>
            <a:lvl3pPr marL="4807092" indent="-6491" rtl="0">
              <a:spcBef>
                <a:spcPts val="0"/>
              </a:spcBef>
              <a:buFont typeface="Calibri"/>
              <a:buNone/>
              <a:defRPr/>
            </a:lvl3pPr>
            <a:lvl4pPr marL="7210638" indent="-9738" rtl="0">
              <a:spcBef>
                <a:spcPts val="0"/>
              </a:spcBef>
              <a:buFont typeface="Calibri"/>
              <a:buNone/>
              <a:defRPr/>
            </a:lvl4pPr>
            <a:lvl5pPr marL="9614184" indent="-283" rtl="0">
              <a:spcBef>
                <a:spcPts val="0"/>
              </a:spcBef>
              <a:buFont typeface="Calibri"/>
              <a:buNone/>
              <a:defRPr/>
            </a:lvl5pPr>
            <a:lvl6pPr marL="12017731" indent="-3530" rtl="0">
              <a:spcBef>
                <a:spcPts val="0"/>
              </a:spcBef>
              <a:buFont typeface="Calibri"/>
              <a:buNone/>
              <a:defRPr/>
            </a:lvl6pPr>
            <a:lvl7pPr marL="14421276" indent="-6776" rtl="0">
              <a:spcBef>
                <a:spcPts val="0"/>
              </a:spcBef>
              <a:buFont typeface="Calibri"/>
              <a:buNone/>
              <a:defRPr/>
            </a:lvl7pPr>
            <a:lvl8pPr marL="16824824" indent="-10024" rtl="0">
              <a:spcBef>
                <a:spcPts val="0"/>
              </a:spcBef>
              <a:buFont typeface="Calibri"/>
              <a:buNone/>
              <a:defRPr/>
            </a:lvl8pPr>
            <a:lvl9pPr marL="19228368" indent="-567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2194558" y="1318262"/>
            <a:ext cx="39502080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 rot="5400000">
            <a:off x="11083289" y="-1207766"/>
            <a:ext cx="21724621" cy="395020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02659" indent="-558058" algn="l" rtl="0">
              <a:spcBef>
                <a:spcPts val="336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3905762" indent="-400561" algn="l" rtl="0">
              <a:spcBef>
                <a:spcPts val="2940"/>
              </a:spcBef>
              <a:buClr>
                <a:schemeClr val="dk1"/>
              </a:buClr>
              <a:buFont typeface="Arial"/>
              <a:buChar char="–"/>
              <a:defRPr/>
            </a:lvl2pPr>
            <a:lvl3pPr marL="6008865" indent="-230365" algn="l" rtl="0">
              <a:spcBef>
                <a:spcPts val="252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8412411" indent="-373311" algn="l" rtl="0">
              <a:spcBef>
                <a:spcPts val="210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10815958" indent="-363857" algn="l" rtl="0">
              <a:spcBef>
                <a:spcPts val="210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13219505" indent="-367104" algn="l" rtl="0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15623049" indent="-370349" algn="l" rtl="0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18026596" indent="-373595" algn="l" rtl="0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20430142" indent="-364142" algn="l" rtl="0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 rot="5400000">
            <a:off x="22715220" y="10424165"/>
            <a:ext cx="28087320" cy="98755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 rot="5400000">
            <a:off x="2598420" y="914403"/>
            <a:ext cx="28087320" cy="288950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02659" indent="-558058" algn="l" rtl="0">
              <a:spcBef>
                <a:spcPts val="336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3905762" indent="-400561" algn="l" rtl="0">
              <a:spcBef>
                <a:spcPts val="2940"/>
              </a:spcBef>
              <a:buClr>
                <a:schemeClr val="dk1"/>
              </a:buClr>
              <a:buFont typeface="Arial"/>
              <a:buChar char="–"/>
              <a:defRPr/>
            </a:lvl2pPr>
            <a:lvl3pPr marL="6008865" indent="-230365" algn="l" rtl="0">
              <a:spcBef>
                <a:spcPts val="252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8412411" indent="-373311" algn="l" rtl="0">
              <a:spcBef>
                <a:spcPts val="210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10815958" indent="-363857" algn="l" rtl="0">
              <a:spcBef>
                <a:spcPts val="210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13219505" indent="-367104" algn="l" rtl="0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15623049" indent="-370349" algn="l" rtl="0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18026596" indent="-373595" algn="l" rtl="0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20430142" indent="-364142" algn="l" rtl="0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>
            <a:off x="2194558" y="1318262"/>
            <a:ext cx="39502080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/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2194558" y="7680963"/>
            <a:ext cx="39502080" cy="217246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02659" marR="0" indent="-558058" algn="l" rtl="0">
              <a:lnSpc>
                <a:spcPct val="100000"/>
              </a:lnSpc>
              <a:spcBef>
                <a:spcPts val="33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3905762" marR="0" indent="-400561" algn="l" rtl="0">
              <a:lnSpc>
                <a:spcPct val="100000"/>
              </a:lnSpc>
              <a:spcBef>
                <a:spcPts val="29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6008865" marR="0" indent="-230365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8412411" marR="0" indent="-373311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10815958" marR="0" indent="-363857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13219505" marR="0" indent="-367104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6pPr>
            <a:lvl7pPr marL="15623049" marR="0" indent="-370349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7pPr>
            <a:lvl8pPr marL="18026596" marR="0" indent="-373595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8pPr>
            <a:lvl9pPr marL="20430142" marR="0" indent="-364142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tiff"/><Relationship Id="rId18" Type="http://schemas.openxmlformats.org/officeDocument/2006/relationships/image" Target="../media/image15.png"/><Relationship Id="rId26" Type="http://schemas.openxmlformats.org/officeDocument/2006/relationships/image" Target="../media/image23.png"/><Relationship Id="rId3" Type="http://schemas.openxmlformats.org/officeDocument/2006/relationships/image" Target="../media/image1.png"/><Relationship Id="rId21" Type="http://schemas.openxmlformats.org/officeDocument/2006/relationships/image" Target="../media/image18.png"/><Relationship Id="rId7" Type="http://schemas.openxmlformats.org/officeDocument/2006/relationships/image" Target="../media/image4.png"/><Relationship Id="rId12" Type="http://schemas.openxmlformats.org/officeDocument/2006/relationships/image" Target="../media/image9.tiff"/><Relationship Id="rId17" Type="http://schemas.openxmlformats.org/officeDocument/2006/relationships/image" Target="../media/image14.png"/><Relationship Id="rId25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jpg"/><Relationship Id="rId20" Type="http://schemas.openxmlformats.org/officeDocument/2006/relationships/image" Target="../media/image17.png"/><Relationship Id="rId29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kdahlquist.github.io/GRNmap/" TargetMode="External"/><Relationship Id="rId11" Type="http://schemas.openxmlformats.org/officeDocument/2006/relationships/image" Target="../media/image8.tiff"/><Relationship Id="rId24" Type="http://schemas.openxmlformats.org/officeDocument/2006/relationships/image" Target="../media/image21.png"/><Relationship Id="rId5" Type="http://schemas.openxmlformats.org/officeDocument/2006/relationships/image" Target="../media/image3.jpg"/><Relationship Id="rId15" Type="http://schemas.openxmlformats.org/officeDocument/2006/relationships/image" Target="../media/image12.png"/><Relationship Id="rId23" Type="http://schemas.openxmlformats.org/officeDocument/2006/relationships/image" Target="../media/image20.png"/><Relationship Id="rId28" Type="http://schemas.openxmlformats.org/officeDocument/2006/relationships/image" Target="../media/image25.png"/><Relationship Id="rId10" Type="http://schemas.openxmlformats.org/officeDocument/2006/relationships/image" Target="../media/image7.tiff"/><Relationship Id="rId19" Type="http://schemas.openxmlformats.org/officeDocument/2006/relationships/image" Target="../media/image16.png"/><Relationship Id="rId4" Type="http://schemas.openxmlformats.org/officeDocument/2006/relationships/image" Target="../media/image2.jpg"/><Relationship Id="rId9" Type="http://schemas.openxmlformats.org/officeDocument/2006/relationships/image" Target="../media/image6.png"/><Relationship Id="rId14" Type="http://schemas.openxmlformats.org/officeDocument/2006/relationships/image" Target="../media/image11.jpeg"/><Relationship Id="rId22" Type="http://schemas.openxmlformats.org/officeDocument/2006/relationships/image" Target="../media/image19.png"/><Relationship Id="rId27" Type="http://schemas.openxmlformats.org/officeDocument/2006/relationships/image" Target="../media/image24.png"/><Relationship Id="rId30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B1A4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Rectangle 181">
            <a:extLst>
              <a:ext uri="{FF2B5EF4-FFF2-40B4-BE49-F238E27FC236}">
                <a16:creationId xmlns:a16="http://schemas.microsoft.com/office/drawing/2014/main" id="{74364559-C88A-6C4A-8194-266D0702055C}"/>
              </a:ext>
            </a:extLst>
          </p:cNvPr>
          <p:cNvSpPr/>
          <p:nvPr/>
        </p:nvSpPr>
        <p:spPr>
          <a:xfrm>
            <a:off x="22448968" y="20598300"/>
            <a:ext cx="10020473" cy="117487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sf</a:t>
            </a:r>
          </a:p>
        </p:txBody>
      </p:sp>
      <p:sp>
        <p:nvSpPr>
          <p:cNvPr id="84" name="Shape 84"/>
          <p:cNvSpPr/>
          <p:nvPr/>
        </p:nvSpPr>
        <p:spPr>
          <a:xfrm>
            <a:off x="730112" y="706082"/>
            <a:ext cx="42325492" cy="496809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480700" tIns="240350" rIns="480700" bIns="240350" anchor="ctr" anchorCtr="0">
            <a:noAutofit/>
          </a:bodyPr>
          <a:lstStyle/>
          <a:p>
            <a:pPr lvl="0" algn="ctr">
              <a:buClr>
                <a:srgbClr val="014D00"/>
              </a:buClr>
              <a:buSzPct val="25000"/>
            </a:pPr>
            <a:r>
              <a:rPr lang="en-US" sz="8000" b="1">
                <a:solidFill>
                  <a:srgbClr val="006600"/>
                </a:solidFill>
              </a:rPr>
              <a:t>GRNsight v3: New Node Coloring and Grid Layout Features for</a:t>
            </a:r>
          </a:p>
          <a:p>
            <a:pPr lvl="0" algn="ctr">
              <a:buClr>
                <a:srgbClr val="014D00"/>
              </a:buClr>
              <a:buSzPct val="25000"/>
            </a:pPr>
            <a:r>
              <a:rPr lang="en-US" sz="8000" b="1">
                <a:solidFill>
                  <a:srgbClr val="006600"/>
                </a:solidFill>
              </a:rPr>
              <a:t>a </a:t>
            </a:r>
            <a:r>
              <a:rPr lang="en-US" sz="8000" b="1" dirty="0">
                <a:solidFill>
                  <a:srgbClr val="006600"/>
                </a:solidFill>
              </a:rPr>
              <a:t>Web </a:t>
            </a:r>
            <a:r>
              <a:rPr lang="en-US" sz="8000" b="1">
                <a:solidFill>
                  <a:srgbClr val="006600"/>
                </a:solidFill>
              </a:rPr>
              <a:t>Application for Visualizing </a:t>
            </a:r>
            <a:r>
              <a:rPr lang="en-US" sz="8000" b="1" dirty="0">
                <a:solidFill>
                  <a:srgbClr val="006600"/>
                </a:solidFill>
              </a:rPr>
              <a:t>Gene Regulatory Networks</a:t>
            </a:r>
          </a:p>
          <a:p>
            <a:pPr lvl="0" algn="ctr">
              <a:lnSpc>
                <a:spcPct val="80000"/>
              </a:lnSpc>
              <a:buClr>
                <a:schemeClr val="dk1"/>
              </a:buClr>
              <a:buSzPct val="25000"/>
            </a:pPr>
            <a:endParaRPr lang="en-US" sz="4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lvl="0" algn="ctr">
              <a:lnSpc>
                <a:spcPct val="80000"/>
              </a:lnSpc>
              <a:buClr>
                <a:schemeClr val="dk1"/>
              </a:buClr>
              <a:buSzPct val="25000"/>
            </a:pPr>
            <a:r>
              <a:rPr lang="en-US" sz="40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Eileen J</a:t>
            </a:r>
            <a:r>
              <a:rPr lang="en-US" sz="40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. Choe</a:t>
            </a:r>
            <a:r>
              <a:rPr lang="en-US" sz="4000" b="1">
                <a:solidFill>
                  <a:schemeClr val="dk1"/>
                </a:solidFill>
              </a:rPr>
              <a:t>*</a:t>
            </a:r>
            <a:r>
              <a:rPr lang="en-US" sz="4000">
                <a:solidFill>
                  <a:schemeClr val="dk1"/>
                </a:solidFill>
              </a:rPr>
              <a:t>, </a:t>
            </a:r>
            <a:r>
              <a:rPr lang="en-US" sz="4000" b="1" dirty="0">
                <a:solidFill>
                  <a:schemeClr val="dk1"/>
                </a:solidFill>
              </a:rPr>
              <a:t>Jen Y</a:t>
            </a:r>
            <a:r>
              <a:rPr lang="en-US" sz="4000" b="1">
                <a:solidFill>
                  <a:schemeClr val="dk1"/>
                </a:solidFill>
              </a:rPr>
              <a:t>. Shin*</a:t>
            </a:r>
            <a:r>
              <a:rPr lang="en-US" sz="4000">
                <a:solidFill>
                  <a:schemeClr val="dk1"/>
                </a:solidFill>
              </a:rPr>
              <a:t>, </a:t>
            </a:r>
            <a:r>
              <a:rPr lang="en-US" sz="4000" dirty="0">
                <a:solidFill>
                  <a:schemeClr val="dk1"/>
                </a:solidFill>
              </a:rPr>
              <a:t>John </a:t>
            </a:r>
            <a:r>
              <a:rPr lang="en-US" sz="4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David N</a:t>
            </a:r>
            <a:r>
              <a:rPr lang="en-US" sz="4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. Dionisio*, </a:t>
            </a:r>
            <a:r>
              <a:rPr lang="en-US" sz="4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Kam D</a:t>
            </a:r>
            <a:r>
              <a:rPr lang="en-US" sz="4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. Dahlquist**</a:t>
            </a:r>
            <a:endParaRPr lang="en-US" sz="4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lvl="0" algn="ctr">
              <a:lnSpc>
                <a:spcPct val="80000"/>
              </a:lnSpc>
              <a:buClr>
                <a:schemeClr val="dk1"/>
              </a:buClr>
              <a:buSzPct val="25000"/>
            </a:pPr>
            <a:r>
              <a:rPr lang="en-US" sz="3200">
                <a:solidFill>
                  <a:schemeClr val="dk1"/>
                </a:solidFill>
              </a:rPr>
              <a:t>**</a:t>
            </a:r>
            <a:r>
              <a:rPr lang="en-US" sz="3200" dirty="0">
                <a:solidFill>
                  <a:schemeClr val="dk1"/>
                </a:solidFill>
              </a:rPr>
              <a:t>Department of Electrical Engineering and Computer Science</a:t>
            </a:r>
            <a:r>
              <a:rPr lang="en-US" sz="3200">
                <a:solidFill>
                  <a:schemeClr val="dk1"/>
                </a:solidFill>
              </a:rPr>
              <a:t>,</a:t>
            </a:r>
            <a:r>
              <a:rPr lang="en-US" sz="3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  <a:r>
              <a:rPr lang="en-US" sz="3200">
                <a:solidFill>
                  <a:schemeClr val="dk1"/>
                </a:solidFill>
              </a:rPr>
              <a:t>*Department of Biology, </a:t>
            </a:r>
            <a:r>
              <a:rPr lang="en-US" sz="3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Loyola </a:t>
            </a:r>
            <a:r>
              <a:rPr lang="en-US" sz="3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Marymount University, 1 LMU Drive, Los Angeles, CA 90045</a:t>
            </a: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14D00"/>
              </a:buClr>
              <a:buSzPct val="25000"/>
              <a:buFont typeface="Arial"/>
              <a:buNone/>
            </a:pPr>
            <a:r>
              <a:rPr lang="en-US" sz="3800" b="0" i="0" u="none" strike="noStrike" cap="none" baseline="0" dirty="0">
                <a:solidFill>
                  <a:srgbClr val="014D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http://dondi.github.io/GRNsight/</a:t>
            </a:r>
          </a:p>
        </p:txBody>
      </p:sp>
      <p:pic>
        <p:nvPicPr>
          <p:cNvPr id="113" name="Shape 1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182061" y="1314415"/>
            <a:ext cx="4366973" cy="2194163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Shape 90"/>
          <p:cNvSpPr/>
          <p:nvPr/>
        </p:nvSpPr>
        <p:spPr>
          <a:xfrm>
            <a:off x="726713" y="7312237"/>
            <a:ext cx="10290407" cy="635468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The central dogma of molecular biology describes how the flow of information in a cell during gene expression goes from DNA to RNA to protein.</a:t>
            </a: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Transcription factors control gene expression by binding to regulatory DNA sequences.</a:t>
            </a: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Activators increase gene expression; repressors decrease gene expression.</a:t>
            </a: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Transcription factors are themselves proteins encoded by genes.</a:t>
            </a: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4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                </a:t>
            </a:r>
            <a:r>
              <a:rPr lang="en-US" sz="15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Freeman (2002)</a:t>
            </a: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 gene regulatory network (GRN) consists of genes, transcription factors, and the regulatory connections between them, which govern the level of expression of mRNA and proteins from those genes.</a:t>
            </a: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Each node in a GRN graph represents </a:t>
            </a:r>
            <a:r>
              <a:rPr lang="en-US" sz="2200" dirty="0">
                <a:solidFill>
                  <a:schemeClr val="dk1"/>
                </a:solidFill>
              </a:rPr>
              <a:t>a regulatory transcription factor, with each edge representing a regulatory relationship, either an activation or repression relationship.</a:t>
            </a:r>
            <a:endParaRPr lang="en-US"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pic>
        <p:nvPicPr>
          <p:cNvPr id="61" name="Shape 117"/>
          <p:cNvPicPr preferRelativeResize="0"/>
          <p:nvPr/>
        </p:nvPicPr>
        <p:blipFill rotWithShape="1">
          <a:blip r:embed="rId4">
            <a:alphaModFix/>
          </a:blip>
          <a:srcRect r="10182"/>
          <a:stretch/>
        </p:blipFill>
        <p:spPr>
          <a:xfrm>
            <a:off x="1670725" y="9368051"/>
            <a:ext cx="2295871" cy="1895431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Shape 118"/>
          <p:cNvPicPr preferRelativeResize="0"/>
          <p:nvPr/>
        </p:nvPicPr>
        <p:blipFill rotWithShape="1">
          <a:blip r:embed="rId5">
            <a:alphaModFix/>
          </a:blip>
          <a:srcRect l="27345" t="34020" b="29849"/>
          <a:stretch/>
        </p:blipFill>
        <p:spPr>
          <a:xfrm>
            <a:off x="4611568" y="9403409"/>
            <a:ext cx="5101933" cy="1903249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Shape 100"/>
          <p:cNvSpPr/>
          <p:nvPr/>
        </p:nvSpPr>
        <p:spPr>
          <a:xfrm>
            <a:off x="33101988" y="19359988"/>
            <a:ext cx="10046932" cy="1181049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Helvetica Neue"/>
              <a:buNone/>
            </a:pPr>
            <a:r>
              <a:rPr lang="en-US" sz="3600" b="1" i="0" u="none" strike="noStrike" cap="none" baseline="0" dirty="0">
                <a:solidFill>
                  <a:srgbClr val="017C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Future Directions</a:t>
            </a:r>
          </a:p>
        </p:txBody>
      </p:sp>
      <p:sp>
        <p:nvSpPr>
          <p:cNvPr id="70" name="Shape 101"/>
          <p:cNvSpPr/>
          <p:nvPr/>
        </p:nvSpPr>
        <p:spPr>
          <a:xfrm>
            <a:off x="33101987" y="26385336"/>
            <a:ext cx="10046932" cy="935099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Helvetica Neue"/>
              <a:buNone/>
            </a:pPr>
            <a:r>
              <a:rPr lang="en-US" sz="3600" b="1" i="0" u="none" strike="noStrike" cap="none" baseline="0" dirty="0">
                <a:solidFill>
                  <a:srgbClr val="017C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Acknowledgments</a:t>
            </a:r>
          </a:p>
        </p:txBody>
      </p:sp>
      <p:sp>
        <p:nvSpPr>
          <p:cNvPr id="71" name="Shape 102"/>
          <p:cNvSpPr/>
          <p:nvPr/>
        </p:nvSpPr>
        <p:spPr>
          <a:xfrm>
            <a:off x="33104987" y="28838965"/>
            <a:ext cx="10043932" cy="935099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Helvetica Neue"/>
              <a:buNone/>
            </a:pPr>
            <a:r>
              <a:rPr lang="en-US" sz="3600" b="1" i="0" u="none" strike="noStrike" cap="none" baseline="0" dirty="0">
                <a:solidFill>
                  <a:srgbClr val="017C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References</a:t>
            </a:r>
          </a:p>
        </p:txBody>
      </p:sp>
      <p:sp>
        <p:nvSpPr>
          <p:cNvPr id="72" name="Shape 103"/>
          <p:cNvSpPr/>
          <p:nvPr/>
        </p:nvSpPr>
        <p:spPr>
          <a:xfrm>
            <a:off x="33101986" y="20506298"/>
            <a:ext cx="10046933" cy="185497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sz="2200" dirty="0">
                <a:solidFill>
                  <a:schemeClr val="dk1"/>
                </a:solidFill>
              </a:rPr>
              <a:t>Calculate and present graph statistics, such as </a:t>
            </a:r>
            <a:r>
              <a:rPr lang="en-US" sz="2200" dirty="0" err="1">
                <a:solidFill>
                  <a:schemeClr val="dk1"/>
                </a:solidFill>
              </a:rPr>
              <a:t>betweenness</a:t>
            </a:r>
            <a:r>
              <a:rPr lang="en-US" sz="2200" dirty="0">
                <a:solidFill>
                  <a:schemeClr val="dk1"/>
                </a:solidFill>
              </a:rPr>
              <a:t> centrality.</a:t>
            </a: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Add new graph layout options, including hierarchical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layout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.</a:t>
            </a: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sz="2200" dirty="0">
                <a:solidFill>
                  <a:schemeClr val="dk1"/>
                </a:solidFill>
                <a:rtl val="0"/>
              </a:rPr>
              <a:t>Reorganize the navigation bar above the graph.</a:t>
            </a:r>
            <a:endParaRPr lang="en-US"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236538" indent="-236538"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sz="2200" dirty="0">
                <a:solidFill>
                  <a:schemeClr val="dk1"/>
                </a:solidFill>
              </a:rPr>
              <a:t>Further expand and refine the unit testing framework.</a:t>
            </a: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700"/>
              </a:buClr>
              <a:buSzPct val="100000"/>
              <a:buFont typeface="Arial"/>
              <a:buChar char="•"/>
            </a:pPr>
            <a:endParaRPr lang="en-US"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75" name="Shape 111"/>
          <p:cNvSpPr/>
          <p:nvPr/>
        </p:nvSpPr>
        <p:spPr>
          <a:xfrm>
            <a:off x="33092822" y="27320435"/>
            <a:ext cx="10046919" cy="136363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36538" indent="-233363">
              <a:buClr>
                <a:srgbClr val="333333"/>
              </a:buClr>
              <a:buSzPct val="100000"/>
              <a:buFont typeface="Arial"/>
              <a:buChar char="•"/>
            </a:pPr>
            <a:r>
              <a:rPr lang="en-US" sz="16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We want to acknowledge current members of GRNsight: Mihir </a:t>
            </a:r>
            <a:r>
              <a:rPr lang="en-US" sz="1600" b="0" i="0" u="none" strike="noStrike" cap="none" baseline="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Samdarshi</a:t>
            </a:r>
            <a:r>
              <a:rPr lang="en-US" sz="1600" dirty="0"/>
              <a:t> (Biology ‘19) and John Lopez (Computer Science ‘20). Additionally we want to acknowledge prior members of GRNsight: Edward </a:t>
            </a:r>
            <a:r>
              <a:rPr lang="en-US" sz="1600" dirty="0" err="1"/>
              <a:t>Bachoura</a:t>
            </a:r>
            <a:r>
              <a:rPr lang="en-US" sz="1600" dirty="0"/>
              <a:t> (Computer Science ‘19), Nicole Anguiano (Computer Science ‘17), </a:t>
            </a:r>
            <a:r>
              <a:rPr lang="en-US" sz="1600" dirty="0" err="1"/>
              <a:t>Anindita</a:t>
            </a:r>
            <a:r>
              <a:rPr lang="en-US" sz="1600" dirty="0"/>
              <a:t> </a:t>
            </a:r>
            <a:r>
              <a:rPr lang="en-US" sz="1600" dirty="0" err="1"/>
              <a:t>Varshneya</a:t>
            </a:r>
            <a:r>
              <a:rPr lang="en-US" sz="1600" dirty="0"/>
              <a:t> (Biology ‘17), Katrina </a:t>
            </a:r>
            <a:r>
              <a:rPr lang="en-US" sz="1600" dirty="0" err="1"/>
              <a:t>Sherbina</a:t>
            </a:r>
            <a:r>
              <a:rPr lang="en-US" sz="1600" dirty="0"/>
              <a:t> (Biomathematics ‘14), and Britain Southwick (Computer Science ‘14) for their contributions to GRNsight.</a:t>
            </a:r>
            <a:endParaRPr lang="en-US" sz="16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76" name="Shape 112"/>
          <p:cNvSpPr/>
          <p:nvPr/>
        </p:nvSpPr>
        <p:spPr>
          <a:xfrm>
            <a:off x="33111677" y="29774162"/>
            <a:ext cx="10037242" cy="252031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36538" indent="-236538"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dirty="0" err="1"/>
              <a:t>Cytoscape</a:t>
            </a:r>
            <a:r>
              <a:rPr lang="en-US" dirty="0"/>
              <a:t>: http://cytoscape.org</a:t>
            </a:r>
          </a:p>
          <a:p>
            <a:pPr marL="236538" indent="-236538"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dirty="0" err="1"/>
              <a:t>Dahlquist</a:t>
            </a:r>
            <a:r>
              <a:rPr lang="en-US" dirty="0"/>
              <a:t>, K.D., </a:t>
            </a:r>
            <a:r>
              <a:rPr lang="en-US" dirty="0" err="1"/>
              <a:t>Dionisio</a:t>
            </a:r>
            <a:r>
              <a:rPr lang="en-US" dirty="0"/>
              <a:t>, J.D.N., Fitzpatrick, B.G., Anguiano, N.A., </a:t>
            </a:r>
            <a:r>
              <a:rPr lang="en-US" dirty="0" err="1"/>
              <a:t>Varshneya</a:t>
            </a:r>
            <a:r>
              <a:rPr lang="en-US" dirty="0"/>
              <a:t>, A., Southwick, B.J., </a:t>
            </a:r>
            <a:r>
              <a:rPr lang="en-US" dirty="0" err="1"/>
              <a:t>Samdarshi</a:t>
            </a:r>
            <a:r>
              <a:rPr lang="en-US" dirty="0"/>
              <a:t>, M. (2016) </a:t>
            </a:r>
            <a:r>
              <a:rPr lang="en-US" dirty="0" err="1"/>
              <a:t>GRNsight</a:t>
            </a:r>
            <a:r>
              <a:rPr lang="en-US" dirty="0"/>
              <a:t>: a web application and service for visualizing models of small- to medium-scale gene regulatory networks. </a:t>
            </a:r>
            <a:r>
              <a:rPr lang="en-US" i="1" dirty="0" err="1"/>
              <a:t>PeerJ</a:t>
            </a:r>
            <a:r>
              <a:rPr lang="en-US" i="1" dirty="0"/>
              <a:t> Computer Science</a:t>
            </a:r>
            <a:r>
              <a:rPr lang="en-US" dirty="0"/>
              <a:t> 2:e85. DOI: 10.7717/peerj-cs.85).</a:t>
            </a:r>
          </a:p>
          <a:p>
            <a:pPr marL="236538" lvl="0" indent="-236538"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dirty="0" err="1"/>
              <a:t>Dahlquist</a:t>
            </a:r>
            <a:r>
              <a:rPr lang="en-US" dirty="0"/>
              <a:t>, K.D., Fitzpatrick, B.G., Camacho, E.T., </a:t>
            </a:r>
            <a:r>
              <a:rPr lang="en-US" dirty="0" err="1"/>
              <a:t>Entzminger</a:t>
            </a:r>
            <a:r>
              <a:rPr lang="en-US" dirty="0"/>
              <a:t>, S.D., and </a:t>
            </a:r>
            <a:r>
              <a:rPr lang="en-US" dirty="0" err="1"/>
              <a:t>Wanner</a:t>
            </a:r>
            <a:r>
              <a:rPr lang="en-US" dirty="0"/>
              <a:t>, N.C. (2015) Parameter Estimation for Gene Regulatory Networks from Microarray Data: Cold Shock Response in Saccharomyces cerevisiae. </a:t>
            </a:r>
            <a:r>
              <a:rPr lang="en-US" i="1" dirty="0"/>
              <a:t>Bulletin of Mathematical Biology</a:t>
            </a:r>
            <a:r>
              <a:rPr lang="en-US" dirty="0"/>
              <a:t>, </a:t>
            </a:r>
            <a:r>
              <a:rPr lang="en-US" i="1" dirty="0"/>
              <a:t>77</a:t>
            </a:r>
            <a:r>
              <a:rPr lang="en-US" dirty="0"/>
              <a:t>(8), 1457-1492, DOI: 10.1007/s11538-015-0092-6</a:t>
            </a:r>
          </a:p>
          <a:p>
            <a:pPr marL="236538" lvl="0" indent="-236538"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dirty="0"/>
              <a:t>D3.js: http://d3js.org/</a:t>
            </a:r>
          </a:p>
          <a:p>
            <a:pPr marL="236538" indent="-236538"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dirty="0"/>
              <a:t>Freeman, S., (2002). </a:t>
            </a:r>
            <a:r>
              <a:rPr lang="en-US" i="1" dirty="0"/>
              <a:t>Biological science</a:t>
            </a:r>
            <a:r>
              <a:rPr lang="en-US" dirty="0"/>
              <a:t>, 1</a:t>
            </a:r>
            <a:r>
              <a:rPr lang="en-US" baseline="30000" dirty="0"/>
              <a:t>st</a:t>
            </a:r>
            <a:r>
              <a:rPr lang="en-US" dirty="0"/>
              <a:t> edition. Upper Saddle River, NJ:: Prentice Hall.</a:t>
            </a:r>
          </a:p>
          <a:p>
            <a:pPr marL="236538" indent="-236538"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dirty="0" err="1"/>
              <a:t>Gephi</a:t>
            </a:r>
            <a:r>
              <a:rPr lang="en-US" dirty="0"/>
              <a:t>: https://gephi.org</a:t>
            </a:r>
          </a:p>
          <a:p>
            <a:pPr marL="236538" lvl="0" indent="-236538"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dirty="0" err="1"/>
              <a:t>GRNmap</a:t>
            </a:r>
            <a:r>
              <a:rPr lang="en-US" dirty="0"/>
              <a:t>: </a:t>
            </a:r>
            <a:r>
              <a:rPr lang="en-US" dirty="0">
                <a:hlinkClick r:id="rId6"/>
              </a:rPr>
              <a:t>http://</a:t>
            </a:r>
            <a:r>
              <a:rPr lang="en-US">
                <a:hlinkClick r:id="rId6"/>
              </a:rPr>
              <a:t>kdahlquist.github.io/GRNmap/</a:t>
            </a:r>
            <a:endParaRPr lang="en-US" dirty="0"/>
          </a:p>
        </p:txBody>
      </p:sp>
      <p:sp>
        <p:nvSpPr>
          <p:cNvPr id="137" name="Shape 99"/>
          <p:cNvSpPr/>
          <p:nvPr/>
        </p:nvSpPr>
        <p:spPr>
          <a:xfrm>
            <a:off x="726714" y="6144071"/>
            <a:ext cx="10291174" cy="1194134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Arial"/>
              <a:buNone/>
            </a:pPr>
            <a:r>
              <a:rPr lang="en-US" sz="3600" b="1" i="0" u="none" strike="noStrike" cap="none" baseline="0" dirty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Gene Regulatory</a:t>
            </a:r>
            <a:r>
              <a:rPr lang="en-US" sz="3600" b="1" i="0" u="none" strike="noStrike" cap="none" dirty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Networks (GRNs) Can Be Illustrated by Directed Graphs</a:t>
            </a:r>
            <a:endParaRPr lang="en-US" sz="3600" b="1" i="0" u="none" strike="noStrike" cap="none" baseline="0" dirty="0">
              <a:solidFill>
                <a:srgbClr val="017C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43" name="Shape 120"/>
          <p:cNvSpPr/>
          <p:nvPr/>
        </p:nvSpPr>
        <p:spPr>
          <a:xfrm>
            <a:off x="11777969" y="6130716"/>
            <a:ext cx="20691739" cy="935227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Arial"/>
              <a:buNone/>
            </a:pPr>
            <a:r>
              <a:rPr lang="en-US" sz="3600" b="1" i="0" u="none" strike="noStrike" cap="none" baseline="0" dirty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GRNsight Automatically Lays </a:t>
            </a:r>
            <a:r>
              <a:rPr lang="en-US" sz="3600" b="1" dirty="0">
                <a:solidFill>
                  <a:srgbClr val="017C00"/>
                </a:solidFill>
              </a:rPr>
              <a:t>O</a:t>
            </a:r>
            <a:r>
              <a:rPr lang="en-US" sz="3600" b="1" i="0" u="none" strike="noStrike" cap="none" baseline="0" dirty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ut Unweighted and Weighted Network Graphs</a:t>
            </a: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9196" y="1110946"/>
            <a:ext cx="4383412" cy="25947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817829" y="9709009"/>
            <a:ext cx="5736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DNA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817829" y="10074832"/>
            <a:ext cx="734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mRNA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2893116" y="10569800"/>
            <a:ext cx="803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Protein</a:t>
            </a:r>
          </a:p>
        </p:txBody>
      </p:sp>
      <p:sp>
        <p:nvSpPr>
          <p:cNvPr id="124" name="Shape 108"/>
          <p:cNvSpPr/>
          <p:nvPr/>
        </p:nvSpPr>
        <p:spPr>
          <a:xfrm>
            <a:off x="33101986" y="6086590"/>
            <a:ext cx="10028592" cy="1185754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17C00"/>
              </a:buClr>
              <a:buSzPct val="25000"/>
            </a:pPr>
            <a:r>
              <a:rPr lang="en-US" sz="3600" b="1" dirty="0">
                <a:solidFill>
                  <a:srgbClr val="017C00"/>
                </a:solidFill>
              </a:rPr>
              <a:t>Improved Developer Tools</a:t>
            </a:r>
          </a:p>
        </p:txBody>
      </p:sp>
      <p:sp>
        <p:nvSpPr>
          <p:cNvPr id="166" name="Shape 90"/>
          <p:cNvSpPr/>
          <p:nvPr/>
        </p:nvSpPr>
        <p:spPr>
          <a:xfrm>
            <a:off x="751777" y="15152726"/>
            <a:ext cx="10265343" cy="415648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36538" indent="-23653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dirty="0"/>
              <a:t>Existing visualization software such as </a:t>
            </a:r>
            <a:r>
              <a:rPr lang="en-US" sz="2200" dirty="0" err="1"/>
              <a:t>Cytoscape</a:t>
            </a:r>
            <a:r>
              <a:rPr lang="en-US" sz="2200" dirty="0"/>
              <a:t> and </a:t>
            </a:r>
            <a:r>
              <a:rPr lang="en-US" sz="2200" dirty="0" err="1"/>
              <a:t>Gephi</a:t>
            </a:r>
            <a:r>
              <a:rPr lang="en-US" sz="2200" dirty="0"/>
              <a:t> must be installed and is optimized for large-scale graphs.</a:t>
            </a:r>
          </a:p>
          <a:p>
            <a:pPr marL="236538" indent="-23653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dirty="0"/>
              <a:t>GRNsight is targeted at both experienced biology investigators and novice undergraduate users.</a:t>
            </a:r>
          </a:p>
          <a:p>
            <a:pPr marL="236538" lvl="0" indent="-236538">
              <a:buClr>
                <a:schemeClr val="dk1"/>
              </a:buClr>
              <a:buSzPct val="100000"/>
              <a:buFont typeface="Arial"/>
              <a:buChar char="•"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70" name="Shape 99"/>
          <p:cNvSpPr/>
          <p:nvPr/>
        </p:nvSpPr>
        <p:spPr>
          <a:xfrm>
            <a:off x="726713" y="13898995"/>
            <a:ext cx="10290407" cy="1253731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Arial"/>
              <a:buNone/>
            </a:pPr>
            <a:r>
              <a:rPr lang="en-US" sz="3600" b="1" i="0" u="none" strike="noStrike" cap="none" dirty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GRNsight</a:t>
            </a:r>
            <a:r>
              <a:rPr lang="en-US" sz="3600" b="1" dirty="0">
                <a:solidFill>
                  <a:srgbClr val="017C00"/>
                </a:solidFill>
              </a:rPr>
              <a:t> Fulfills a Specific Software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Arial"/>
              <a:buNone/>
            </a:pPr>
            <a:r>
              <a:rPr lang="en-US" sz="3600" b="1" dirty="0">
                <a:solidFill>
                  <a:srgbClr val="017C00"/>
                </a:solidFill>
              </a:rPr>
              <a:t>Niche for Visualizing GRNs</a:t>
            </a:r>
            <a:endParaRPr lang="en-US" sz="3600" b="1" i="0" u="none" strike="noStrike" cap="none" baseline="0" dirty="0">
              <a:solidFill>
                <a:srgbClr val="017C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73" name="Shape 105"/>
          <p:cNvSpPr/>
          <p:nvPr/>
        </p:nvSpPr>
        <p:spPr>
          <a:xfrm>
            <a:off x="33115206" y="22571797"/>
            <a:ext cx="10033713" cy="935099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Helvetica Neue"/>
              <a:buNone/>
            </a:pPr>
            <a:r>
              <a:rPr lang="en-US" sz="3600" b="1" i="0" u="none" strike="noStrike" cap="none" baseline="0" dirty="0">
                <a:solidFill>
                  <a:srgbClr val="017C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Availability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4364559-C88A-6C4A-8194-266D0702055C}"/>
              </a:ext>
            </a:extLst>
          </p:cNvPr>
          <p:cNvSpPr/>
          <p:nvPr/>
        </p:nvSpPr>
        <p:spPr>
          <a:xfrm>
            <a:off x="33101987" y="7272345"/>
            <a:ext cx="10028592" cy="117534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5C12145-3970-BC4A-B55B-E7BFB40B8915}"/>
              </a:ext>
            </a:extLst>
          </p:cNvPr>
          <p:cNvSpPr txBox="1"/>
          <p:nvPr/>
        </p:nvSpPr>
        <p:spPr>
          <a:xfrm>
            <a:off x="33270383" y="15031329"/>
            <a:ext cx="6166652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Additional Developer Tools</a:t>
            </a:r>
          </a:p>
          <a:p>
            <a:pPr marL="244475" indent="-244475">
              <a:buFont typeface="Arial" panose="020B0604020202020204" pitchFamily="34" charset="0"/>
              <a:buChar char="•"/>
            </a:pPr>
            <a:r>
              <a:rPr lang="en-US" sz="2200" dirty="0"/>
              <a:t>An automatic client-side test generator was created that generates a document that can be followed by a user to manually test specific combinations of user interface functions.</a:t>
            </a:r>
          </a:p>
          <a:p>
            <a:pPr marL="244475" indent="-244475">
              <a:buFont typeface="Arial" panose="020B0604020202020204" pitchFamily="34" charset="0"/>
              <a:buChar char="•"/>
            </a:pPr>
            <a:r>
              <a:rPr lang="en-US" sz="2200" dirty="0"/>
              <a:t>The Travis CI tool has been incorporated to perform </a:t>
            </a:r>
            <a:r>
              <a:rPr lang="en-US" sz="2200"/>
              <a:t>Continuous Integration, the automatic </a:t>
            </a:r>
            <a:r>
              <a:rPr lang="en-US" sz="2200" dirty="0"/>
              <a:t>testing and linting of </a:t>
            </a:r>
            <a:r>
              <a:rPr lang="en-US" sz="2200"/>
              <a:t>the codebase.</a:t>
            </a:r>
            <a:endParaRPr lang="en-US" sz="2200" dirty="0"/>
          </a:p>
          <a:p>
            <a:pPr marL="244475" indent="-244475">
              <a:buFont typeface="Arial" panose="020B0604020202020204" pitchFamily="34" charset="0"/>
              <a:buChar char="•"/>
            </a:pPr>
            <a:r>
              <a:rPr lang="en-US" sz="2200" dirty="0"/>
              <a:t>Travis CI builds are triggered on every push or pull request against the GRNsight repository on GRNsight.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848F2A5-9FF1-DC44-B665-8185D1CF64A2}"/>
              </a:ext>
            </a:extLst>
          </p:cNvPr>
          <p:cNvSpPr txBox="1"/>
          <p:nvPr/>
        </p:nvSpPr>
        <p:spPr>
          <a:xfrm>
            <a:off x="33253869" y="7336712"/>
            <a:ext cx="679315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D3 visualization library was updated to version 4</a:t>
            </a:r>
          </a:p>
          <a:p>
            <a:pPr marL="244475" lvl="1" indent="-244475">
              <a:buFont typeface="Arial" panose="020B0604020202020204" pitchFamily="34" charset="0"/>
              <a:buChar char="•"/>
            </a:pPr>
            <a:r>
              <a:rPr lang="en-US" sz="2200" dirty="0"/>
              <a:t>D3 is the central visualization code library that GRNsight uses to produce the graph.</a:t>
            </a:r>
          </a:p>
          <a:p>
            <a:pPr marL="244475" lvl="1" indent="-244475">
              <a:buFont typeface="Arial" panose="020B0604020202020204" pitchFamily="34" charset="0"/>
              <a:buChar char="•"/>
            </a:pPr>
            <a:r>
              <a:rPr lang="en-US" sz="2200" dirty="0" err="1"/>
              <a:t>GRNsight</a:t>
            </a:r>
            <a:r>
              <a:rPr lang="en-US" sz="2200" dirty="0"/>
              <a:t> previously used d3 version 3.</a:t>
            </a:r>
          </a:p>
          <a:p>
            <a:pPr marL="244475" lvl="1" indent="-244475">
              <a:buFont typeface="Arial" panose="020B0604020202020204" pitchFamily="34" charset="0"/>
              <a:buChar char="•"/>
            </a:pPr>
            <a:r>
              <a:rPr lang="en-US" sz="2200" dirty="0"/>
              <a:t>Transitioning to version 4 allowed for a more concise and logical code base, allowing developers to read code easier and code to compile faster.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7F04720-C2D2-2447-9DC1-D48B396E08AE}"/>
              </a:ext>
            </a:extLst>
          </p:cNvPr>
          <p:cNvSpPr txBox="1"/>
          <p:nvPr/>
        </p:nvSpPr>
        <p:spPr>
          <a:xfrm>
            <a:off x="33270384" y="10851263"/>
            <a:ext cx="61666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err="1"/>
              <a:t>ESLint</a:t>
            </a:r>
            <a:r>
              <a:rPr lang="en-US" sz="2200" b="1" dirty="0"/>
              <a:t> added to code base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08FFEF-6B90-BF41-82FB-0FE495BAB12B}"/>
              </a:ext>
            </a:extLst>
          </p:cNvPr>
          <p:cNvSpPr/>
          <p:nvPr/>
        </p:nvSpPr>
        <p:spPr>
          <a:xfrm>
            <a:off x="33114323" y="23499658"/>
            <a:ext cx="10035478" cy="2756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7C61DA7F-FB4D-2849-A514-78F91E9561E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534029" y="23522852"/>
            <a:ext cx="2588537" cy="2715653"/>
          </a:xfrm>
          <a:prstGeom prst="rect">
            <a:avLst/>
          </a:prstGeom>
        </p:spPr>
      </p:pic>
      <p:sp>
        <p:nvSpPr>
          <p:cNvPr id="111" name="TextBox 110"/>
          <p:cNvSpPr txBox="1"/>
          <p:nvPr/>
        </p:nvSpPr>
        <p:spPr>
          <a:xfrm>
            <a:off x="38386737" y="24604782"/>
            <a:ext cx="25209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6236 total visitors and </a:t>
            </a:r>
          </a:p>
          <a:p>
            <a:pPr algn="ctr"/>
            <a:r>
              <a:rPr lang="en-US" sz="1800" dirty="0">
                <a:solidFill>
                  <a:schemeClr val="tx1"/>
                </a:solidFill>
              </a:rPr>
              <a:t>4521 files uploaded as of </a:t>
            </a:r>
          </a:p>
          <a:p>
            <a:pPr algn="ctr"/>
            <a:r>
              <a:rPr lang="en-US" sz="1800" dirty="0">
                <a:solidFill>
                  <a:schemeClr val="tx1"/>
                </a:solidFill>
              </a:rPr>
              <a:t>14 March 2018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4B874F-B1EC-064B-A52E-737CE3015E63}"/>
              </a:ext>
            </a:extLst>
          </p:cNvPr>
          <p:cNvSpPr txBox="1"/>
          <p:nvPr/>
        </p:nvSpPr>
        <p:spPr>
          <a:xfrm>
            <a:off x="33111677" y="23533486"/>
            <a:ext cx="527506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6538" lvl="0" indent="-231775">
              <a:buClr>
                <a:srgbClr val="333333"/>
              </a:buClr>
              <a:buSzPct val="100000"/>
              <a:buFont typeface="Arial"/>
              <a:buChar char="•"/>
            </a:pPr>
            <a:r>
              <a:rPr lang="en-US" sz="1600" dirty="0" err="1">
                <a:solidFill>
                  <a:schemeClr val="dk1"/>
                </a:solidFill>
              </a:rPr>
              <a:t>GRNsight</a:t>
            </a:r>
            <a:r>
              <a:rPr lang="en-US" sz="1600" dirty="0">
                <a:solidFill>
                  <a:schemeClr val="dk1"/>
                </a:solidFill>
              </a:rPr>
              <a:t> is free and open to all users and there is no login requirement. </a:t>
            </a:r>
          </a:p>
          <a:p>
            <a:pPr marL="236538" lvl="0" indent="-231775">
              <a:buClr>
                <a:srgbClr val="333333"/>
              </a:buClr>
              <a:buSzPct val="100000"/>
              <a:buFont typeface="Arial"/>
              <a:buChar char="•"/>
            </a:pPr>
            <a:r>
              <a:rPr lang="en-US" sz="1600" dirty="0">
                <a:solidFill>
                  <a:schemeClr val="dk1"/>
                </a:solidFill>
              </a:rPr>
              <a:t>Web site content is available under the Creative Commons Attribution Non-Commercial Share Alike license.</a:t>
            </a:r>
          </a:p>
          <a:p>
            <a:pPr marL="236538" lvl="0" indent="-231775">
              <a:buClr>
                <a:srgbClr val="333333"/>
              </a:buClr>
              <a:buSzPct val="100000"/>
              <a:buFont typeface="Arial"/>
              <a:buChar char="•"/>
            </a:pPr>
            <a:r>
              <a:rPr lang="en-US" sz="1600" dirty="0" err="1">
                <a:solidFill>
                  <a:schemeClr val="dk1"/>
                </a:solidFill>
              </a:rPr>
              <a:t>GRNsight</a:t>
            </a:r>
            <a:r>
              <a:rPr lang="en-US" sz="1600" dirty="0">
                <a:solidFill>
                  <a:schemeClr val="dk1"/>
                </a:solidFill>
              </a:rPr>
              <a:t> code is available under the open source BSD license.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F523A4D-2AC0-D943-8928-D02A0302BDEE}"/>
              </a:ext>
            </a:extLst>
          </p:cNvPr>
          <p:cNvSpPr/>
          <p:nvPr/>
        </p:nvSpPr>
        <p:spPr>
          <a:xfrm>
            <a:off x="11806738" y="7065943"/>
            <a:ext cx="20681171" cy="119160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.</a:t>
            </a:r>
          </a:p>
        </p:txBody>
      </p:sp>
      <p:pic>
        <p:nvPicPr>
          <p:cNvPr id="99" name="Picture 7">
            <a:extLst>
              <a:ext uri="{FF2B5EF4-FFF2-40B4-BE49-F238E27FC236}">
                <a16:creationId xmlns:a16="http://schemas.microsoft.com/office/drawing/2014/main" id="{8BF45D75-BB18-0F4D-B432-2C23383686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28651" y="20751961"/>
            <a:ext cx="7208329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0" name="Rectangle 99">
            <a:extLst>
              <a:ext uri="{FF2B5EF4-FFF2-40B4-BE49-F238E27FC236}">
                <a16:creationId xmlns:a16="http://schemas.microsoft.com/office/drawing/2014/main" id="{DDCD5877-14C4-9D41-A2FF-24548E36C01E}"/>
              </a:ext>
            </a:extLst>
          </p:cNvPr>
          <p:cNvSpPr/>
          <p:nvPr/>
        </p:nvSpPr>
        <p:spPr>
          <a:xfrm>
            <a:off x="11834484" y="7156429"/>
            <a:ext cx="5684386" cy="11941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chemeClr val="dk1"/>
              </a:buClr>
              <a:buSzPct val="100000"/>
            </a:pPr>
            <a:r>
              <a:rPr lang="en-US" sz="2200" b="1" dirty="0"/>
              <a:t>1. File Formats</a:t>
            </a:r>
          </a:p>
          <a:p>
            <a:pPr marL="341313" lvl="0" indent="-231775">
              <a:buClr>
                <a:schemeClr val="dk1"/>
              </a:buClr>
              <a:buSzPct val="100000"/>
              <a:buFont typeface="Arial" pitchFamily="34" charset="0"/>
              <a:buChar char="•"/>
            </a:pPr>
            <a:r>
              <a:rPr lang="en-US" sz="2200" dirty="0">
                <a:solidFill>
                  <a:schemeClr val="dk1"/>
                </a:solidFill>
              </a:rPr>
              <a:t>GRNsight </a:t>
            </a:r>
            <a:r>
              <a:rPr lang="en-US" sz="2200">
                <a:solidFill>
                  <a:schemeClr val="dk1"/>
                </a:solidFill>
              </a:rPr>
              <a:t>can import data </a:t>
            </a:r>
            <a:r>
              <a:rPr lang="en-US" sz="2200" dirty="0">
                <a:solidFill>
                  <a:schemeClr val="dk1"/>
                </a:solidFill>
              </a:rPr>
              <a:t>in the Microsoft Excel, SIF, and </a:t>
            </a:r>
            <a:r>
              <a:rPr lang="en-US" sz="2200" dirty="0" err="1">
                <a:solidFill>
                  <a:schemeClr val="dk1"/>
                </a:solidFill>
              </a:rPr>
              <a:t>GraphML</a:t>
            </a:r>
            <a:r>
              <a:rPr lang="en-US" sz="2200" dirty="0">
                <a:solidFill>
                  <a:schemeClr val="dk1"/>
                </a:solidFill>
              </a:rPr>
              <a:t> </a:t>
            </a:r>
            <a:r>
              <a:rPr lang="en-US" sz="2200">
                <a:solidFill>
                  <a:schemeClr val="dk1"/>
                </a:solidFill>
              </a:rPr>
              <a:t>file formats; it can export to SIF and GraphML.</a:t>
            </a:r>
            <a:endParaRPr lang="en-US" sz="2200" dirty="0">
              <a:solidFill>
                <a:schemeClr val="dk1"/>
              </a:solidFill>
            </a:endParaRPr>
          </a:p>
          <a:p>
            <a:pPr marL="26987" lvl="0">
              <a:buClr>
                <a:schemeClr val="dk1"/>
              </a:buClr>
              <a:buSzPct val="100000"/>
            </a:pPr>
            <a:r>
              <a:rPr lang="en-US" sz="2200" b="1" dirty="0">
                <a:solidFill>
                  <a:schemeClr val="dk1"/>
                </a:solidFill>
              </a:rPr>
              <a:t>2. Grid Layout</a:t>
            </a:r>
          </a:p>
          <a:p>
            <a:pPr marL="341313" lvl="0" indent="-231775">
              <a:buClr>
                <a:schemeClr val="dk1"/>
              </a:buClr>
              <a:buSzPct val="100000"/>
              <a:buFont typeface="Arial" pitchFamily="34" charset="0"/>
              <a:buChar char="•"/>
            </a:pPr>
            <a:r>
              <a:rPr lang="en-US" sz="2200" dirty="0">
                <a:solidFill>
                  <a:schemeClr val="dk1"/>
                </a:solidFill>
              </a:rPr>
              <a:t>Grid Layout button allows the users to toggle between grid layout and force directed graph </a:t>
            </a:r>
            <a:r>
              <a:rPr lang="en-US" sz="2200">
                <a:solidFill>
                  <a:schemeClr val="dk1"/>
                </a:solidFill>
              </a:rPr>
              <a:t>layout.</a:t>
            </a:r>
            <a:endParaRPr lang="en-US" sz="2200" dirty="0">
              <a:solidFill>
                <a:schemeClr val="dk1"/>
              </a:solidFill>
            </a:endParaRPr>
          </a:p>
          <a:p>
            <a:pPr marL="26987" lvl="0">
              <a:buClr>
                <a:schemeClr val="dk1"/>
              </a:buClr>
              <a:buSzPct val="100000"/>
            </a:pPr>
            <a:r>
              <a:rPr lang="en-US" sz="2200" b="1" dirty="0">
                <a:solidFill>
                  <a:schemeClr val="dk1"/>
                </a:solidFill>
              </a:rPr>
              <a:t>3. Node Coloring</a:t>
            </a:r>
          </a:p>
          <a:p>
            <a:pPr marL="341313" lvl="0" indent="-231775">
              <a:buClr>
                <a:schemeClr val="dk1"/>
              </a:buClr>
              <a:buSzPct val="100000"/>
              <a:buFont typeface="Arial" pitchFamily="34" charset="0"/>
              <a:buChar char="•"/>
            </a:pPr>
            <a:r>
              <a:rPr lang="en-US" sz="2200" dirty="0">
                <a:solidFill>
                  <a:schemeClr val="dk1"/>
                </a:solidFill>
              </a:rPr>
              <a:t>This menu allows users to modify parameters of the node coloring visualization.</a:t>
            </a:r>
          </a:p>
          <a:p>
            <a:pPr marL="341313" lvl="0" indent="-231775">
              <a:buClr>
                <a:schemeClr val="dk1"/>
              </a:buClr>
              <a:buSzPct val="100000"/>
              <a:buFont typeface="Arial" pitchFamily="34" charset="0"/>
              <a:buChar char="•"/>
            </a:pPr>
            <a:r>
              <a:rPr lang="en-US" sz="2200" dirty="0">
                <a:solidFill>
                  <a:schemeClr val="dk1"/>
                </a:solidFill>
              </a:rPr>
              <a:t>Dataset options are automatically generated from expression data sheets detected in an Excel input </a:t>
            </a:r>
            <a:r>
              <a:rPr lang="en-US" sz="2200">
                <a:solidFill>
                  <a:schemeClr val="dk1"/>
                </a:solidFill>
              </a:rPr>
              <a:t>workbook.</a:t>
            </a:r>
            <a:endParaRPr lang="en-US" sz="2200" dirty="0">
              <a:solidFill>
                <a:schemeClr val="dk1"/>
              </a:solidFill>
            </a:endParaRPr>
          </a:p>
          <a:p>
            <a:pPr marL="285750" lvl="0" indent="-285750">
              <a:buClr>
                <a:schemeClr val="dk1"/>
              </a:buClr>
              <a:buSzPct val="100000"/>
            </a:pPr>
            <a:r>
              <a:rPr lang="en-US" sz="2200" b="1" dirty="0"/>
              <a:t>4. Force Graph Parameter Sliders </a:t>
            </a:r>
            <a:endParaRPr lang="en-US" sz="2200" b="1" dirty="0">
              <a:solidFill>
                <a:schemeClr val="dk1"/>
              </a:solidFill>
            </a:endParaRPr>
          </a:p>
          <a:p>
            <a:pPr marL="341313" lvl="0" indent="-231775">
              <a:buClr>
                <a:schemeClr val="dk1"/>
              </a:buClr>
              <a:buSzPct val="100000"/>
              <a:buFont typeface="Arial" pitchFamily="34" charset="0"/>
              <a:buChar char="•"/>
            </a:pPr>
            <a:r>
              <a:rPr lang="en-US" sz="2200" dirty="0">
                <a:solidFill>
                  <a:schemeClr val="dk1"/>
                </a:solidFill>
              </a:rPr>
              <a:t>Users can manipulate the physics based simulation of the graph using the Link Distance and Charge </a:t>
            </a:r>
            <a:r>
              <a:rPr lang="en-US" sz="2200">
                <a:solidFill>
                  <a:schemeClr val="dk1"/>
                </a:solidFill>
              </a:rPr>
              <a:t>sliders.</a:t>
            </a:r>
            <a:endParaRPr lang="en-US" sz="2200" dirty="0">
              <a:solidFill>
                <a:schemeClr val="dk1"/>
              </a:solidFill>
            </a:endParaRPr>
          </a:p>
          <a:p>
            <a:pPr marL="6350" lvl="0">
              <a:buClr>
                <a:schemeClr val="dk1"/>
              </a:buClr>
              <a:buSzPct val="100000"/>
            </a:pPr>
            <a:r>
              <a:rPr lang="en-US" sz="2200" b="1" dirty="0">
                <a:solidFill>
                  <a:schemeClr val="dk1"/>
                </a:solidFill>
              </a:rPr>
              <a:t>5. Viewport</a:t>
            </a:r>
          </a:p>
          <a:p>
            <a:pPr marL="341313" indent="-231775">
              <a:buClr>
                <a:schemeClr val="dk1"/>
              </a:buClr>
              <a:buSzPct val="100000"/>
              <a:buFont typeface="Arial" pitchFamily="34" charset="0"/>
              <a:buChar char="•"/>
            </a:pPr>
            <a:r>
              <a:rPr lang="en-US" sz="2200" dirty="0">
                <a:solidFill>
                  <a:schemeClr val="dk1"/>
                </a:solidFill>
              </a:rPr>
              <a:t>The viewport </a:t>
            </a:r>
            <a:r>
              <a:rPr lang="en-US" sz="2200">
                <a:solidFill>
                  <a:schemeClr val="dk1"/>
                </a:solidFill>
              </a:rPr>
              <a:t>size is </a:t>
            </a:r>
            <a:r>
              <a:rPr lang="en-US" sz="2200" dirty="0">
                <a:solidFill>
                  <a:schemeClr val="dk1"/>
                </a:solidFill>
              </a:rPr>
              <a:t>automatically selected to best fit the user’s screen </a:t>
            </a:r>
            <a:r>
              <a:rPr lang="en-US" sz="2200">
                <a:solidFill>
                  <a:schemeClr val="dk1"/>
                </a:solidFill>
              </a:rPr>
              <a:t>size. Users can manually set it to small, medium, or large, or fit to window.</a:t>
            </a:r>
          </a:p>
          <a:p>
            <a:pPr marL="341313" indent="-231775">
              <a:buClr>
                <a:schemeClr val="dk1"/>
              </a:buClr>
              <a:buSzPct val="100000"/>
              <a:buFont typeface="Arial" pitchFamily="34" charset="0"/>
              <a:buChar char="•"/>
            </a:pPr>
            <a:r>
              <a:rPr lang="en-US" sz="2200">
                <a:solidFill>
                  <a:schemeClr val="dk1"/>
                </a:solidFill>
              </a:rPr>
              <a:t>The graph size can also be restricted to the viewport.</a:t>
            </a:r>
            <a:endParaRPr lang="en-US" sz="2200" dirty="0">
              <a:solidFill>
                <a:schemeClr val="dk1"/>
              </a:solidFill>
            </a:endParaRPr>
          </a:p>
          <a:p>
            <a:pPr marL="6350">
              <a:buClr>
                <a:schemeClr val="dk1"/>
              </a:buClr>
              <a:buSzPct val="100000"/>
            </a:pPr>
            <a:r>
              <a:rPr lang="en-US" sz="2200" b="1" dirty="0">
                <a:solidFill>
                  <a:schemeClr val="dk1"/>
                </a:solidFill>
              </a:rPr>
              <a:t>6. Show or hide the weight values</a:t>
            </a:r>
          </a:p>
          <a:p>
            <a:pPr marL="341313" indent="-225425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dk1"/>
                </a:solidFill>
              </a:rPr>
              <a:t>Users may select an edge weight display option for weighted </a:t>
            </a:r>
            <a:r>
              <a:rPr lang="en-US" sz="2200">
                <a:solidFill>
                  <a:schemeClr val="dk1"/>
                </a:solidFill>
              </a:rPr>
              <a:t>graphs.</a:t>
            </a:r>
            <a:endParaRPr lang="en-US" sz="2200" dirty="0">
              <a:solidFill>
                <a:schemeClr val="dk1"/>
              </a:solidFill>
            </a:endParaRPr>
          </a:p>
          <a:p>
            <a:pPr marL="6350">
              <a:buClr>
                <a:schemeClr val="dk1"/>
              </a:buClr>
              <a:buSzPct val="100000"/>
            </a:pPr>
            <a:r>
              <a:rPr lang="en-US" sz="2200" b="1" dirty="0">
                <a:solidFill>
                  <a:schemeClr val="dk1"/>
                </a:solidFill>
              </a:rPr>
              <a:t>7. Edge Weight Normalization</a:t>
            </a:r>
          </a:p>
          <a:p>
            <a:pPr marL="463550" lvl="0" indent="-334963">
              <a:buClr>
                <a:schemeClr val="dk1"/>
              </a:buClr>
              <a:buSzPct val="100000"/>
              <a:buFont typeface="Arial" pitchFamily="34" charset="0"/>
              <a:buChar char="•"/>
            </a:pPr>
            <a:r>
              <a:rPr lang="en-US" sz="2200" dirty="0">
                <a:solidFill>
                  <a:schemeClr val="dk1"/>
                </a:solidFill>
              </a:rPr>
              <a:t>Users may normalize edge weights so that different graphs can be rendered on the same scale.</a:t>
            </a:r>
          </a:p>
          <a:p>
            <a:pPr marL="349250" indent="-34290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dk1"/>
              </a:solidFill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80205176-966E-484E-AEB3-1AAE134A9E2D}"/>
              </a:ext>
            </a:extLst>
          </p:cNvPr>
          <p:cNvSpPr/>
          <p:nvPr/>
        </p:nvSpPr>
        <p:spPr>
          <a:xfrm>
            <a:off x="25075364" y="14352381"/>
            <a:ext cx="6949883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3363" lvl="0" indent="-233363">
              <a:buClr>
                <a:schemeClr val="dk1"/>
              </a:buClr>
              <a:buSzPct val="100000"/>
            </a:pPr>
            <a:r>
              <a:rPr lang="en-US" sz="2200" b="1" dirty="0"/>
              <a:t>8. Gray Edge Threshold</a:t>
            </a:r>
          </a:p>
          <a:p>
            <a:pPr marL="342900" indent="-233363">
              <a:buFont typeface="Arial" pitchFamily="34" charset="0"/>
              <a:buChar char="•"/>
            </a:pPr>
            <a:r>
              <a:rPr lang="en-US" sz="2200" dirty="0"/>
              <a:t>By default, edges are colored gray if the magnitude of its value is &lt;= 5% of the maximum edge weight </a:t>
            </a:r>
            <a:r>
              <a:rPr lang="en-US" sz="2200"/>
              <a:t>value.</a:t>
            </a:r>
          </a:p>
          <a:p>
            <a:pPr marL="342900" indent="-233363">
              <a:buFont typeface="Arial" pitchFamily="34" charset="0"/>
              <a:buChar char="•"/>
            </a:pPr>
            <a:r>
              <a:rPr lang="en-US" sz="2200"/>
              <a:t>The user may change this value with a slider to allow comparison of two different graphs on the same scale.</a:t>
            </a:r>
            <a:endParaRPr lang="en-US" sz="2200" dirty="0"/>
          </a:p>
          <a:p>
            <a:pPr marL="233363" lvl="0" indent="-233363">
              <a:buClr>
                <a:schemeClr val="dk1"/>
              </a:buClr>
              <a:buSzPct val="100000"/>
            </a:pPr>
            <a:r>
              <a:rPr lang="en-US" sz="2200" b="1" dirty="0"/>
              <a:t>9. Show Gray Edges as Dashed</a:t>
            </a:r>
          </a:p>
          <a:p>
            <a:pPr marL="342900" indent="-233363">
              <a:buFont typeface="Arial" panose="020B0604020202020204" pitchFamily="34" charset="0"/>
              <a:buChar char="•"/>
            </a:pPr>
            <a:r>
              <a:rPr lang="en-US" sz="2200" dirty="0"/>
              <a:t>Option added to make GRNsight more accessible for color-blind </a:t>
            </a:r>
            <a:r>
              <a:rPr lang="en-US" sz="2200"/>
              <a:t>users.</a:t>
            </a:r>
            <a:endParaRPr lang="en-US" sz="2200" dirty="0"/>
          </a:p>
          <a:p>
            <a:pPr marL="6350">
              <a:buClr>
                <a:schemeClr val="dk1"/>
              </a:buClr>
              <a:buSzPct val="100000"/>
            </a:pPr>
            <a:r>
              <a:rPr lang="en-US" sz="2200" b="1" dirty="0">
                <a:solidFill>
                  <a:schemeClr val="dk1"/>
                </a:solidFill>
              </a:rPr>
              <a:t>10. Zoom and Scroll</a:t>
            </a:r>
          </a:p>
          <a:p>
            <a:pPr marL="341313" indent="-231775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dk1"/>
                </a:solidFill>
              </a:rPr>
              <a:t>Users may zoom, scroll, and center </a:t>
            </a:r>
            <a:r>
              <a:rPr lang="en-US" sz="2200">
                <a:solidFill>
                  <a:schemeClr val="dk1"/>
                </a:solidFill>
              </a:rPr>
              <a:t>the graph in the viewport.</a:t>
            </a:r>
            <a:endParaRPr lang="en-US" sz="2200" b="1" dirty="0">
              <a:solidFill>
                <a:schemeClr val="dk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1DF510-39ED-B14A-B9CB-5BF430237175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10613" t="20275" r="10992" b="24782"/>
          <a:stretch/>
        </p:blipFill>
        <p:spPr>
          <a:xfrm>
            <a:off x="39231615" y="10851263"/>
            <a:ext cx="3661586" cy="16506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71418D0-5BB4-3442-803F-C0A69985D4A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0199421" y="7365876"/>
            <a:ext cx="2540000" cy="254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2EE16D-19B3-FB43-A092-F3D682393507}"/>
              </a:ext>
            </a:extLst>
          </p:cNvPr>
          <p:cNvSpPr txBox="1"/>
          <p:nvPr/>
        </p:nvSpPr>
        <p:spPr>
          <a:xfrm>
            <a:off x="33126313" y="25201912"/>
            <a:ext cx="509594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1775" indent="-231775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1"/>
                </a:solidFill>
              </a:rPr>
              <a:t>Usage is being tracked through Google Analytics.</a:t>
            </a:r>
            <a:endParaRPr lang="en-US" sz="1600" dirty="0">
              <a:solidFill>
                <a:schemeClr val="tx1"/>
              </a:solidFill>
            </a:endParaRPr>
          </a:p>
          <a:p>
            <a:pPr marL="231775" indent="-231775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/>
                </a:solidFill>
              </a:rPr>
              <a:t>GRNsight</a:t>
            </a:r>
            <a:r>
              <a:rPr lang="en-US" sz="1600" dirty="0">
                <a:solidFill>
                  <a:schemeClr val="tx1"/>
                </a:solidFill>
              </a:rPr>
              <a:t> has been tested with and confirmed to be working in Chrome version 58 or higher and Firefox version 53 or higher on Windows 7 and Mac OS X.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0AFE10-B5A2-FB48-8E1B-00484E28D7C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9441312" y="14832453"/>
            <a:ext cx="3451888" cy="18064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0EF4A2D-B014-5E43-BA72-CC1C764F2BF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0384480" y="16636187"/>
            <a:ext cx="1975016" cy="1975016"/>
          </a:xfrm>
          <a:prstGeom prst="rect">
            <a:avLst/>
          </a:prstGeom>
        </p:spPr>
      </p:pic>
      <p:sp>
        <p:nvSpPr>
          <p:cNvPr id="140" name="Shape 103">
            <a:extLst>
              <a:ext uri="{FF2B5EF4-FFF2-40B4-BE49-F238E27FC236}">
                <a16:creationId xmlns:a16="http://schemas.microsoft.com/office/drawing/2014/main" id="{932A2EF9-A4CA-7448-A03F-9DA2C3FB75D3}"/>
              </a:ext>
            </a:extLst>
          </p:cNvPr>
          <p:cNvSpPr/>
          <p:nvPr/>
        </p:nvSpPr>
        <p:spPr>
          <a:xfrm>
            <a:off x="22526465" y="20609226"/>
            <a:ext cx="7277863" cy="389005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Data collected </a:t>
            </a:r>
            <a:r>
              <a:rPr lang="en-US" sz="2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from microarray 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experiments capture gene expression levels </a:t>
            </a:r>
            <a:r>
              <a:rPr lang="en-US" sz="2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at </a:t>
            </a:r>
            <a:r>
              <a:rPr lang="en-US" sz="2200">
                <a:solidFill>
                  <a:schemeClr val="dk1"/>
                </a:solidFill>
              </a:rPr>
              <a:t>different</a:t>
            </a:r>
            <a:r>
              <a:rPr lang="en-US" sz="2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time points.</a:t>
            </a:r>
            <a:endParaRPr lang="en-US"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sz="2200" dirty="0">
                <a:solidFill>
                  <a:schemeClr val="dk1"/>
                </a:solidFill>
              </a:rPr>
              <a:t>Node coloring feature overlays a heat map on nodes corresponding to gene expression levels </a:t>
            </a:r>
            <a:r>
              <a:rPr lang="en-US" sz="2200">
                <a:solidFill>
                  <a:schemeClr val="dk1"/>
                </a:solidFill>
              </a:rPr>
              <a:t>over time.</a:t>
            </a:r>
            <a:endParaRPr lang="en-US" sz="2200" dirty="0">
              <a:solidFill>
                <a:schemeClr val="dk1"/>
              </a:solidFill>
            </a:endParaRPr>
          </a:p>
          <a:p>
            <a:pPr marL="236538" lvl="0" indent="-236538"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sz="2200" dirty="0">
                <a:solidFill>
                  <a:schemeClr val="dk1"/>
                </a:solidFill>
              </a:rPr>
              <a:t>The color of each vertical “slice” corresponds to the expression value of that gene at the particular </a:t>
            </a:r>
            <a:r>
              <a:rPr lang="en-US" sz="2200">
                <a:solidFill>
                  <a:schemeClr val="dk1"/>
                </a:solidFill>
              </a:rPr>
              <a:t>time point.</a:t>
            </a:r>
            <a:endParaRPr lang="en-US"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700"/>
              </a:buClr>
              <a:buSzPct val="100000"/>
              <a:buFont typeface="Arial"/>
              <a:buChar char="•"/>
            </a:pPr>
            <a:endParaRPr lang="en-US"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0552E0-6EC4-0F43-992B-BE16607DB125}"/>
              </a:ext>
            </a:extLst>
          </p:cNvPr>
          <p:cNvSpPr txBox="1"/>
          <p:nvPr/>
        </p:nvSpPr>
        <p:spPr>
          <a:xfrm>
            <a:off x="33270383" y="9757192"/>
            <a:ext cx="96547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0188" indent="-230188">
              <a:buFont typeface="Arial" panose="020B0604020202020204" pitchFamily="34" charset="0"/>
              <a:buChar char="•"/>
            </a:pPr>
            <a:r>
              <a:rPr lang="en-US" sz="2200" dirty="0"/>
              <a:t>The “Gravity” and and “Charge Distance” features previously present in </a:t>
            </a:r>
            <a:r>
              <a:rPr lang="en-US" sz="2200" dirty="0" err="1"/>
              <a:t>GRNsight</a:t>
            </a:r>
            <a:r>
              <a:rPr lang="en-US" sz="2200" dirty="0"/>
              <a:t> were consolidated into “Link Distance” and ”Charge.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1C7263-0FEF-8A40-BB54-2B07D056717B}"/>
              </a:ext>
            </a:extLst>
          </p:cNvPr>
          <p:cNvSpPr txBox="1"/>
          <p:nvPr/>
        </p:nvSpPr>
        <p:spPr>
          <a:xfrm>
            <a:off x="33270384" y="11286142"/>
            <a:ext cx="5961231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0188" indent="-230188">
              <a:buFont typeface="Arial" panose="020B0604020202020204" pitchFamily="34" charset="0"/>
              <a:buChar char="•"/>
            </a:pPr>
            <a:r>
              <a:rPr lang="en-US" sz="2200" dirty="0"/>
              <a:t>The addition of </a:t>
            </a:r>
            <a:r>
              <a:rPr lang="en-US" sz="2200" dirty="0" err="1"/>
              <a:t>ESLint</a:t>
            </a:r>
            <a:r>
              <a:rPr lang="en-US" sz="2200" dirty="0"/>
              <a:t> ensures that all </a:t>
            </a:r>
            <a:r>
              <a:rPr lang="en-US" sz="2200" dirty="0" err="1"/>
              <a:t>GRNsight</a:t>
            </a:r>
            <a:r>
              <a:rPr lang="en-US" sz="2200" dirty="0"/>
              <a:t> code is consistent with style guidelines.</a:t>
            </a:r>
          </a:p>
          <a:p>
            <a:pPr marL="230188" indent="-230188">
              <a:buFont typeface="Arial" panose="020B0604020202020204" pitchFamily="34" charset="0"/>
              <a:buChar char="•"/>
            </a:pPr>
            <a:r>
              <a:rPr lang="en-US" sz="2200" dirty="0"/>
              <a:t>Enabled import and export functionality of ECMAScript2015 (ES6).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E04A8CD6-FCC8-D840-8C99-13AC5188296A}"/>
              </a:ext>
            </a:extLst>
          </p:cNvPr>
          <p:cNvSpPr txBox="1"/>
          <p:nvPr/>
        </p:nvSpPr>
        <p:spPr>
          <a:xfrm>
            <a:off x="30411592" y="21396150"/>
            <a:ext cx="18354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rgbClr val="000000"/>
              </a:buClr>
              <a:buSzPct val="25000"/>
            </a:pPr>
            <a:r>
              <a:rPr lang="en-US" sz="2200" b="1" dirty="0">
                <a:solidFill>
                  <a:schemeClr val="dk1"/>
                </a:solidFill>
              </a:rPr>
              <a:t>Legend</a:t>
            </a:r>
            <a:endParaRPr lang="en-US" sz="2200" dirty="0">
              <a:solidFill>
                <a:schemeClr val="dk1"/>
              </a:solidFill>
            </a:endParaRPr>
          </a:p>
          <a:p>
            <a:pPr lvl="0">
              <a:buClr>
                <a:srgbClr val="000000"/>
              </a:buClr>
              <a:buSzPct val="25000"/>
            </a:pPr>
            <a:endParaRPr lang="en-US" sz="2200" b="1" dirty="0">
              <a:solidFill>
                <a:schemeClr val="dk1"/>
              </a:solidFill>
            </a:endParaRPr>
          </a:p>
        </p:txBody>
      </p:sp>
      <p:pic>
        <p:nvPicPr>
          <p:cNvPr id="147" name="Picture 146" descr="ColdShockArrays">
            <a:extLst>
              <a:ext uri="{FF2B5EF4-FFF2-40B4-BE49-F238E27FC236}">
                <a16:creationId xmlns:a16="http://schemas.microsoft.com/office/drawing/2014/main" id="{97B03814-6878-D642-A8C3-3999E8B8CF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01" t="21066" r="22501" b="10187"/>
          <a:stretch>
            <a:fillRect/>
          </a:stretch>
        </p:blipFill>
        <p:spPr bwMode="auto">
          <a:xfrm>
            <a:off x="29616527" y="20719025"/>
            <a:ext cx="2646013" cy="2485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8" name="Text Box 4">
            <a:extLst>
              <a:ext uri="{FF2B5EF4-FFF2-40B4-BE49-F238E27FC236}">
                <a16:creationId xmlns:a16="http://schemas.microsoft.com/office/drawing/2014/main" id="{7824867E-AF9A-BD4F-8D35-5233E814A9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31863" y="20610323"/>
            <a:ext cx="161104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eaLnBrk="1" hangingPunct="1"/>
            <a:r>
              <a:rPr lang="en-US" altLang="en-US" dirty="0"/>
              <a:t>t</a:t>
            </a:r>
            <a:r>
              <a:rPr lang="en-US" altLang="en-US" baseline="-25000" dirty="0"/>
              <a:t>30</a:t>
            </a:r>
            <a:r>
              <a:rPr lang="en-US" altLang="en-US" dirty="0"/>
              <a:t>/t</a:t>
            </a:r>
            <a:r>
              <a:rPr lang="en-US" altLang="en-US" baseline="-25000" dirty="0"/>
              <a:t>0</a:t>
            </a:r>
            <a:r>
              <a:rPr lang="en-US" altLang="en-US" dirty="0"/>
              <a:t> cold shock</a:t>
            </a:r>
          </a:p>
        </p:txBody>
      </p:sp>
      <p:sp>
        <p:nvSpPr>
          <p:cNvPr id="150" name="Text Box 4">
            <a:extLst>
              <a:ext uri="{FF2B5EF4-FFF2-40B4-BE49-F238E27FC236}">
                <a16:creationId xmlns:a16="http://schemas.microsoft.com/office/drawing/2014/main" id="{218B27E1-2AEC-124E-A833-1994419BF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52792" y="20616246"/>
            <a:ext cx="161104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eaLnBrk="1" hangingPunct="1"/>
            <a:r>
              <a:rPr lang="en-US" altLang="en-US" dirty="0"/>
              <a:t>t</a:t>
            </a:r>
            <a:r>
              <a:rPr lang="en-US" altLang="en-US" baseline="-25000" dirty="0"/>
              <a:t>60</a:t>
            </a:r>
            <a:r>
              <a:rPr lang="en-US" altLang="en-US" dirty="0"/>
              <a:t>/t</a:t>
            </a:r>
            <a:r>
              <a:rPr lang="en-US" altLang="en-US" baseline="-25000" dirty="0"/>
              <a:t>0</a:t>
            </a:r>
            <a:r>
              <a:rPr lang="en-US" altLang="en-US" dirty="0"/>
              <a:t> cold shock</a:t>
            </a:r>
          </a:p>
        </p:txBody>
      </p:sp>
      <p:sp>
        <p:nvSpPr>
          <p:cNvPr id="151" name="Text Box 4">
            <a:extLst>
              <a:ext uri="{FF2B5EF4-FFF2-40B4-BE49-F238E27FC236}">
                <a16:creationId xmlns:a16="http://schemas.microsoft.com/office/drawing/2014/main" id="{3D1EB185-4820-A448-B3EE-CEB2E684B2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87625" y="22942021"/>
            <a:ext cx="161104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eaLnBrk="1" hangingPunct="1"/>
            <a:r>
              <a:rPr lang="en-US" altLang="en-US" dirty="0"/>
              <a:t>t</a:t>
            </a:r>
            <a:r>
              <a:rPr lang="en-US" altLang="en-US" baseline="-25000" dirty="0"/>
              <a:t>90</a:t>
            </a:r>
            <a:r>
              <a:rPr lang="en-US" altLang="en-US" dirty="0"/>
              <a:t>/t</a:t>
            </a:r>
            <a:r>
              <a:rPr lang="en-US" altLang="en-US" baseline="-25000" dirty="0"/>
              <a:t>0</a:t>
            </a:r>
            <a:r>
              <a:rPr lang="en-US" altLang="en-US" dirty="0"/>
              <a:t> cold shock</a:t>
            </a:r>
          </a:p>
        </p:txBody>
      </p:sp>
      <p:sp>
        <p:nvSpPr>
          <p:cNvPr id="152" name="Text Box 4">
            <a:extLst>
              <a:ext uri="{FF2B5EF4-FFF2-40B4-BE49-F238E27FC236}">
                <a16:creationId xmlns:a16="http://schemas.microsoft.com/office/drawing/2014/main" id="{516183DF-94D5-9443-820C-F92A34F71E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99499" y="22937402"/>
            <a:ext cx="161104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eaLnBrk="1" hangingPunct="1"/>
            <a:r>
              <a:rPr lang="en-US" altLang="en-US" dirty="0"/>
              <a:t>t</a:t>
            </a:r>
            <a:r>
              <a:rPr lang="en-US" altLang="en-US" baseline="-25000" dirty="0"/>
              <a:t>120</a:t>
            </a:r>
            <a:r>
              <a:rPr lang="en-US" altLang="en-US" dirty="0"/>
              <a:t>/t</a:t>
            </a:r>
            <a:r>
              <a:rPr lang="en-US" altLang="en-US" baseline="-25000" dirty="0"/>
              <a:t>0</a:t>
            </a:r>
            <a:r>
              <a:rPr lang="en-US" altLang="en-US" dirty="0"/>
              <a:t> cold shock</a:t>
            </a:r>
          </a:p>
        </p:txBody>
      </p:sp>
      <p:graphicFrame>
        <p:nvGraphicFramePr>
          <p:cNvPr id="185" name="Content Placeholder 3">
            <a:extLst>
              <a:ext uri="{FF2B5EF4-FFF2-40B4-BE49-F238E27FC236}">
                <a16:creationId xmlns:a16="http://schemas.microsoft.com/office/drawing/2014/main" id="{DF4AA26B-549A-EE43-A135-A0562CC719C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4393780"/>
              </p:ext>
            </p:extLst>
          </p:nvPr>
        </p:nvGraphicFramePr>
        <p:xfrm>
          <a:off x="29425956" y="24148749"/>
          <a:ext cx="3018314" cy="1495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5821">
                  <a:extLst>
                    <a:ext uri="{9D8B030D-6E8A-4147-A177-3AD203B41FA5}">
                      <a16:colId xmlns:a16="http://schemas.microsoft.com/office/drawing/2014/main" val="1937965588"/>
                    </a:ext>
                  </a:extLst>
                </a:gridCol>
                <a:gridCol w="1103094">
                  <a:extLst>
                    <a:ext uri="{9D8B030D-6E8A-4147-A177-3AD203B41FA5}">
                      <a16:colId xmlns:a16="http://schemas.microsoft.com/office/drawing/2014/main" val="187959268"/>
                    </a:ext>
                  </a:extLst>
                </a:gridCol>
                <a:gridCol w="1169399">
                  <a:extLst>
                    <a:ext uri="{9D8B030D-6E8A-4147-A177-3AD203B41FA5}">
                      <a16:colId xmlns:a16="http://schemas.microsoft.com/office/drawing/2014/main" val="3362661256"/>
                    </a:ext>
                  </a:extLst>
                </a:gridCol>
              </a:tblGrid>
              <a:tr h="45947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856229"/>
                  </a:ext>
                </a:extLst>
              </a:tr>
              <a:tr h="459479">
                <a:tc>
                  <a:txBody>
                    <a:bodyPr/>
                    <a:lstStyle/>
                    <a:p>
                      <a:r>
                        <a:rPr lang="en-US" dirty="0"/>
                        <a:t>Edges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Gene Activation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Gene Repression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970325"/>
                  </a:ext>
                </a:extLst>
              </a:tr>
              <a:tr h="459479">
                <a:tc>
                  <a:txBody>
                    <a:bodyPr/>
                    <a:lstStyle/>
                    <a:p>
                      <a:r>
                        <a:rPr lang="en-US" dirty="0"/>
                        <a:t>Nodes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Increase in mRNA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Decrease in mRNA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690464"/>
                  </a:ext>
                </a:extLst>
              </a:tr>
            </a:tbl>
          </a:graphicData>
        </a:graphic>
      </p:graphicFrame>
      <p:graphicFrame>
        <p:nvGraphicFramePr>
          <p:cNvPr id="149" name="Table 148">
            <a:extLst>
              <a:ext uri="{FF2B5EF4-FFF2-40B4-BE49-F238E27FC236}">
                <a16:creationId xmlns:a16="http://schemas.microsoft.com/office/drawing/2014/main" id="{6DAB30AC-4258-074D-8264-EFA5E3D313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2832581"/>
              </p:ext>
            </p:extLst>
          </p:nvPr>
        </p:nvGraphicFramePr>
        <p:xfrm>
          <a:off x="1004031" y="16560341"/>
          <a:ext cx="9753712" cy="2629706"/>
        </p:xfrm>
        <a:graphic>
          <a:graphicData uri="http://schemas.openxmlformats.org/drawingml/2006/table">
            <a:tbl>
              <a:tblPr firstRow="1" bandRow="1"/>
              <a:tblGrid>
                <a:gridCol w="42169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6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3813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/>
                        <a:t>Cytoscape</a:t>
                      </a:r>
                      <a:r>
                        <a:rPr lang="en-US" sz="2000" b="1" baseline="0" dirty="0"/>
                        <a:t> and </a:t>
                      </a:r>
                      <a:r>
                        <a:rPr lang="en-US" sz="2000" b="1" baseline="0" dirty="0" err="1"/>
                        <a:t>Gephi</a:t>
                      </a:r>
                      <a:endParaRPr lang="en-US" sz="2000" b="1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/>
                        <a:t>GRNsight</a:t>
                      </a:r>
                      <a:endParaRPr lang="en-US" sz="2000" b="1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3813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Optimized for large-scale</a:t>
                      </a:r>
                      <a:r>
                        <a:rPr lang="en-US" sz="2000" b="1" baseline="0" dirty="0"/>
                        <a:t> graphs.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Wingdings" charset="2"/>
                        <a:buChar char="ü"/>
                      </a:pPr>
                      <a:r>
                        <a:rPr lang="en-US" sz="2000" b="1" dirty="0"/>
                        <a:t>Optimized for small- to medium- scale graphs.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3813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Must be installed.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Wingdings" charset="2"/>
                        <a:buChar char="ü"/>
                      </a:pPr>
                      <a:r>
                        <a:rPr lang="en-US" sz="2000" b="1" dirty="0"/>
                        <a:t>Exists as a web application.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3813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Several</a:t>
                      </a:r>
                      <a:r>
                        <a:rPr lang="en-US" sz="2000" b="1" baseline="0" dirty="0"/>
                        <a:t> complex features in addition to visualization.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Wingdings" charset="2"/>
                        <a:buChar char="ü"/>
                      </a:pPr>
                      <a:r>
                        <a:rPr lang="en-US" sz="2000" b="1" dirty="0"/>
                        <a:t>Easy to use, and</a:t>
                      </a:r>
                      <a:r>
                        <a:rPr lang="en-US" sz="2000" b="1" baseline="0" dirty="0"/>
                        <a:t> easily interpretable visualizations.</a:t>
                      </a:r>
                      <a:endParaRPr 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6" name="Shape 103">
            <a:extLst>
              <a:ext uri="{FF2B5EF4-FFF2-40B4-BE49-F238E27FC236}">
                <a16:creationId xmlns:a16="http://schemas.microsoft.com/office/drawing/2014/main" id="{7A07A7DB-69D1-9B4B-A1F9-9489D955A4FA}"/>
              </a:ext>
            </a:extLst>
          </p:cNvPr>
          <p:cNvSpPr/>
          <p:nvPr/>
        </p:nvSpPr>
        <p:spPr>
          <a:xfrm>
            <a:off x="27783912" y="29846652"/>
            <a:ext cx="4685796" cy="247179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36538" lvl="0" indent="-236538"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</a:rPr>
              <a:t>The expression of </a:t>
            </a:r>
            <a:r>
              <a:rPr lang="en-US" sz="2200" dirty="0">
                <a:solidFill>
                  <a:schemeClr val="dk1"/>
                </a:solidFill>
              </a:rPr>
              <a:t>ASH1 is explained by incoming edges, but </a:t>
            </a:r>
            <a:r>
              <a:rPr lang="en-US" sz="2200">
                <a:solidFill>
                  <a:schemeClr val="dk1"/>
                </a:solidFill>
              </a:rPr>
              <a:t>not the expression of MSN2.</a:t>
            </a:r>
            <a:endParaRPr lang="en-US" sz="2200" dirty="0">
              <a:solidFill>
                <a:schemeClr val="dk1"/>
              </a:solidFill>
            </a:endParaRPr>
          </a:p>
          <a:p>
            <a:pPr marL="236538" lvl="0" indent="-236538"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sz="2200" dirty="0">
                <a:solidFill>
                  <a:schemeClr val="dk1"/>
                </a:solidFill>
              </a:rPr>
              <a:t>There may be another factor missing in the network causing MSN2’s increase </a:t>
            </a:r>
            <a:r>
              <a:rPr lang="en-US" sz="2200">
                <a:solidFill>
                  <a:schemeClr val="dk1"/>
                </a:solidFill>
              </a:rPr>
              <a:t>in expression.</a:t>
            </a:r>
            <a:endParaRPr lang="en-US" sz="2200" dirty="0">
              <a:solidFill>
                <a:schemeClr val="dk1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738905" y="24549691"/>
            <a:ext cx="10303615" cy="7773063"/>
            <a:chOff x="713505" y="24752891"/>
            <a:chExt cx="10303615" cy="7773063"/>
          </a:xfrm>
        </p:grpSpPr>
        <p:sp>
          <p:nvSpPr>
            <p:cNvPr id="141" name="Shape 87"/>
            <p:cNvSpPr/>
            <p:nvPr/>
          </p:nvSpPr>
          <p:spPr>
            <a:xfrm>
              <a:off x="726713" y="25475848"/>
              <a:ext cx="10290407" cy="705010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lang="en-US" sz="2400" b="1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C88589A-3483-A045-B05E-BFF9B81471CD}"/>
                </a:ext>
              </a:extLst>
            </p:cNvPr>
            <p:cNvSpPr txBox="1"/>
            <p:nvPr/>
          </p:nvSpPr>
          <p:spPr>
            <a:xfrm>
              <a:off x="751777" y="25607812"/>
              <a:ext cx="10265343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buClr>
                  <a:srgbClr val="000000"/>
                </a:buClr>
                <a:buSzPct val="25000"/>
              </a:pPr>
              <a:r>
                <a:rPr lang="en-US" sz="2200" b="1" dirty="0">
                  <a:solidFill>
                    <a:schemeClr val="dk1"/>
                  </a:solidFill>
                </a:rPr>
                <a:t>Mocha and Chai JavaScript testing framework</a:t>
              </a:r>
            </a:p>
            <a:p>
              <a:pPr marL="236538" lvl="0" indent="-236538">
                <a:buClr>
                  <a:srgbClr val="000000"/>
                </a:buClr>
                <a:buSzPct val="100000"/>
                <a:buFont typeface="Arial"/>
                <a:buChar char="•"/>
              </a:pPr>
              <a:r>
                <a:rPr lang="en-US" sz="2200" dirty="0"/>
                <a:t>The unit testing framework consists of 216 tests covering over 500 test files.</a:t>
              </a:r>
            </a:p>
            <a:p>
              <a:pPr marL="236538" lvl="0" indent="-236538">
                <a:buClr>
                  <a:srgbClr val="000000"/>
                </a:buClr>
                <a:buSzPct val="100000"/>
                <a:buFont typeface="Arial"/>
                <a:buChar char="•"/>
              </a:pPr>
              <a:r>
                <a:rPr lang="en-US" sz="2200" dirty="0"/>
                <a:t>Testing is split into two different test groups, with </a:t>
              </a:r>
              <a:r>
                <a:rPr lang="en-US" sz="2200" i="1" dirty="0"/>
                <a:t>semantic</a:t>
              </a:r>
              <a:r>
                <a:rPr lang="en-US" sz="2200" dirty="0"/>
                <a:t> tests being file format independent, and individualized </a:t>
              </a:r>
              <a:r>
                <a:rPr lang="en-US" sz="2200" i="1" dirty="0"/>
                <a:t>syntactic</a:t>
              </a:r>
              <a:r>
                <a:rPr lang="en-US" sz="2200" dirty="0"/>
                <a:t> tests being based on the different file formats.</a:t>
              </a:r>
            </a:p>
            <a:p>
              <a:pPr marL="236538" lvl="0" indent="-236538">
                <a:buClr>
                  <a:srgbClr val="000000"/>
                </a:buClr>
                <a:buSzPct val="100000"/>
                <a:buFont typeface="Arial"/>
                <a:buChar char="•"/>
              </a:pPr>
              <a:endParaRPr lang="en-US" sz="2200" dirty="0"/>
            </a:p>
          </p:txBody>
        </p:sp>
        <p:sp>
          <p:nvSpPr>
            <p:cNvPr id="122" name="Rounded Rectangle 121">
              <a:extLst>
                <a:ext uri="{FF2B5EF4-FFF2-40B4-BE49-F238E27FC236}">
                  <a16:creationId xmlns:a16="http://schemas.microsoft.com/office/drawing/2014/main" id="{1ECBE91A-A596-B340-BF8C-E60370E016CC}"/>
                </a:ext>
              </a:extLst>
            </p:cNvPr>
            <p:cNvSpPr/>
            <p:nvPr/>
          </p:nvSpPr>
          <p:spPr>
            <a:xfrm>
              <a:off x="1081826" y="28233991"/>
              <a:ext cx="1620693" cy="593056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tx1"/>
                  </a:solidFill>
                </a:rPr>
                <a:t>Import SIF</a:t>
              </a:r>
            </a:p>
          </p:txBody>
        </p:sp>
        <p:sp>
          <p:nvSpPr>
            <p:cNvPr id="123" name="Rounded Rectangle 122">
              <a:extLst>
                <a:ext uri="{FF2B5EF4-FFF2-40B4-BE49-F238E27FC236}">
                  <a16:creationId xmlns:a16="http://schemas.microsoft.com/office/drawing/2014/main" id="{2FFE67C7-0123-3E40-90E7-A81E2113D753}"/>
                </a:ext>
              </a:extLst>
            </p:cNvPr>
            <p:cNvSpPr/>
            <p:nvPr/>
          </p:nvSpPr>
          <p:spPr>
            <a:xfrm>
              <a:off x="6266902" y="28248523"/>
              <a:ext cx="1620693" cy="59305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Semantic Checker</a:t>
              </a:r>
            </a:p>
          </p:txBody>
        </p:sp>
        <p:sp>
          <p:nvSpPr>
            <p:cNvPr id="125" name="Rounded Rectangle 124">
              <a:extLst>
                <a:ext uri="{FF2B5EF4-FFF2-40B4-BE49-F238E27FC236}">
                  <a16:creationId xmlns:a16="http://schemas.microsoft.com/office/drawing/2014/main" id="{6C3CBC13-13A7-FC4A-AF21-E8553C679429}"/>
                </a:ext>
              </a:extLst>
            </p:cNvPr>
            <p:cNvSpPr/>
            <p:nvPr/>
          </p:nvSpPr>
          <p:spPr>
            <a:xfrm>
              <a:off x="3276786" y="28240058"/>
              <a:ext cx="1620693" cy="593056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SIF Syntax Checker</a:t>
              </a:r>
            </a:p>
          </p:txBody>
        </p:sp>
        <p:sp>
          <p:nvSpPr>
            <p:cNvPr id="126" name="Rounded Rectangle 125">
              <a:extLst>
                <a:ext uri="{FF2B5EF4-FFF2-40B4-BE49-F238E27FC236}">
                  <a16:creationId xmlns:a16="http://schemas.microsoft.com/office/drawing/2014/main" id="{C8B95B0C-43A1-5948-A9FF-FA033A227740}"/>
                </a:ext>
              </a:extLst>
            </p:cNvPr>
            <p:cNvSpPr/>
            <p:nvPr/>
          </p:nvSpPr>
          <p:spPr>
            <a:xfrm>
              <a:off x="3275857" y="27448876"/>
              <a:ext cx="1620693" cy="593056"/>
            </a:xfrm>
            <a:prstGeom prst="roundRect">
              <a:avLst/>
            </a:prstGeom>
            <a:solidFill>
              <a:srgbClr val="FAC0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Excel Syntax Checker</a:t>
              </a:r>
            </a:p>
          </p:txBody>
        </p:sp>
        <p:sp>
          <p:nvSpPr>
            <p:cNvPr id="127" name="Rounded Rectangle 126">
              <a:extLst>
                <a:ext uri="{FF2B5EF4-FFF2-40B4-BE49-F238E27FC236}">
                  <a16:creationId xmlns:a16="http://schemas.microsoft.com/office/drawing/2014/main" id="{59519CD5-671F-1447-BC70-C313724F600F}"/>
                </a:ext>
              </a:extLst>
            </p:cNvPr>
            <p:cNvSpPr/>
            <p:nvPr/>
          </p:nvSpPr>
          <p:spPr>
            <a:xfrm>
              <a:off x="3275857" y="29017826"/>
              <a:ext cx="1620693" cy="593056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err="1">
                  <a:solidFill>
                    <a:schemeClr val="tx1"/>
                  </a:solidFill>
                </a:rPr>
                <a:t>GraphML</a:t>
              </a:r>
              <a:r>
                <a:rPr lang="en-US" sz="1500" dirty="0">
                  <a:solidFill>
                    <a:schemeClr val="tx1"/>
                  </a:solidFill>
                </a:rPr>
                <a:t> Syntax Checker</a:t>
              </a:r>
            </a:p>
          </p:txBody>
        </p:sp>
        <p:sp>
          <p:nvSpPr>
            <p:cNvPr id="128" name="Rounded Rectangle 127">
              <a:extLst>
                <a:ext uri="{FF2B5EF4-FFF2-40B4-BE49-F238E27FC236}">
                  <a16:creationId xmlns:a16="http://schemas.microsoft.com/office/drawing/2014/main" id="{3CD81A24-C0A9-E844-AF38-30F900D1C9CE}"/>
                </a:ext>
              </a:extLst>
            </p:cNvPr>
            <p:cNvSpPr/>
            <p:nvPr/>
          </p:nvSpPr>
          <p:spPr>
            <a:xfrm>
              <a:off x="8482846" y="28231822"/>
              <a:ext cx="1620693" cy="59305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err="1">
                  <a:solidFill>
                    <a:schemeClr val="tx1"/>
                  </a:solidFill>
                </a:rPr>
                <a:t>GRNsight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1DAD2772-26AA-9D4A-8D73-5D21B4669AA8}"/>
                </a:ext>
              </a:extLst>
            </p:cNvPr>
            <p:cNvCxnSpPr/>
            <p:nvPr/>
          </p:nvCxnSpPr>
          <p:spPr>
            <a:xfrm>
              <a:off x="2702519" y="28530519"/>
              <a:ext cx="573338" cy="6067"/>
            </a:xfrm>
            <a:prstGeom prst="straightConnector1">
              <a:avLst/>
            </a:prstGeom>
            <a:ln w="508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Elbow Connector 129">
              <a:extLst>
                <a:ext uri="{FF2B5EF4-FFF2-40B4-BE49-F238E27FC236}">
                  <a16:creationId xmlns:a16="http://schemas.microsoft.com/office/drawing/2014/main" id="{9197510E-7EF3-F549-97C1-655A17959170}"/>
                </a:ext>
              </a:extLst>
            </p:cNvPr>
            <p:cNvCxnSpPr/>
            <p:nvPr/>
          </p:nvCxnSpPr>
          <p:spPr>
            <a:xfrm flipV="1">
              <a:off x="4896550" y="28531117"/>
              <a:ext cx="1371281" cy="783237"/>
            </a:xfrm>
            <a:prstGeom prst="bentConnector3">
              <a:avLst/>
            </a:prstGeom>
            <a:ln w="508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Elbow Connector 130">
              <a:extLst>
                <a:ext uri="{FF2B5EF4-FFF2-40B4-BE49-F238E27FC236}">
                  <a16:creationId xmlns:a16="http://schemas.microsoft.com/office/drawing/2014/main" id="{EC156E8E-3869-274A-8961-36FE3E27C192}"/>
                </a:ext>
              </a:extLst>
            </p:cNvPr>
            <p:cNvCxnSpPr/>
            <p:nvPr/>
          </p:nvCxnSpPr>
          <p:spPr>
            <a:xfrm>
              <a:off x="4896550" y="27745404"/>
              <a:ext cx="1371281" cy="785713"/>
            </a:xfrm>
            <a:prstGeom prst="bentConnector3">
              <a:avLst/>
            </a:prstGeom>
            <a:ln w="508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C199AAFF-B6BD-B949-A476-6E2B09157E6F}"/>
                </a:ext>
              </a:extLst>
            </p:cNvPr>
            <p:cNvCxnSpPr/>
            <p:nvPr/>
          </p:nvCxnSpPr>
          <p:spPr>
            <a:xfrm flipV="1">
              <a:off x="4897479" y="28531117"/>
              <a:ext cx="1370352" cy="5469"/>
            </a:xfrm>
            <a:prstGeom prst="straightConnector1">
              <a:avLst/>
            </a:prstGeom>
            <a:ln w="508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938C36DC-8F0D-EB4B-94A3-7C3BBB278E20}"/>
                </a:ext>
              </a:extLst>
            </p:cNvPr>
            <p:cNvCxnSpPr/>
            <p:nvPr/>
          </p:nvCxnSpPr>
          <p:spPr>
            <a:xfrm flipV="1">
              <a:off x="7888524" y="28528350"/>
              <a:ext cx="594322" cy="8236"/>
            </a:xfrm>
            <a:prstGeom prst="straightConnector1">
              <a:avLst/>
            </a:prstGeom>
            <a:ln w="508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Rounded Rectangle 133">
              <a:extLst>
                <a:ext uri="{FF2B5EF4-FFF2-40B4-BE49-F238E27FC236}">
                  <a16:creationId xmlns:a16="http://schemas.microsoft.com/office/drawing/2014/main" id="{C05E286C-283C-BF4A-9C62-BF7DC1DCAE25}"/>
                </a:ext>
              </a:extLst>
            </p:cNvPr>
            <p:cNvSpPr/>
            <p:nvPr/>
          </p:nvSpPr>
          <p:spPr>
            <a:xfrm>
              <a:off x="1081826" y="27440411"/>
              <a:ext cx="1620693" cy="593056"/>
            </a:xfrm>
            <a:prstGeom prst="roundRect">
              <a:avLst/>
            </a:prstGeom>
            <a:solidFill>
              <a:srgbClr val="FAC0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tx1"/>
                  </a:solidFill>
                </a:rPr>
                <a:t>Import Excel</a:t>
              </a:r>
            </a:p>
          </p:txBody>
        </p: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9261A888-3506-D947-AEBD-B3C6B361FC65}"/>
                </a:ext>
              </a:extLst>
            </p:cNvPr>
            <p:cNvCxnSpPr/>
            <p:nvPr/>
          </p:nvCxnSpPr>
          <p:spPr>
            <a:xfrm>
              <a:off x="2702519" y="27736939"/>
              <a:ext cx="573338" cy="6067"/>
            </a:xfrm>
            <a:prstGeom prst="straightConnector1">
              <a:avLst/>
            </a:prstGeom>
            <a:ln w="508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Rounded Rectangle 135">
              <a:extLst>
                <a:ext uri="{FF2B5EF4-FFF2-40B4-BE49-F238E27FC236}">
                  <a16:creationId xmlns:a16="http://schemas.microsoft.com/office/drawing/2014/main" id="{2D750B0F-01F1-404A-8880-802B95EF4922}"/>
                </a:ext>
              </a:extLst>
            </p:cNvPr>
            <p:cNvSpPr/>
            <p:nvPr/>
          </p:nvSpPr>
          <p:spPr>
            <a:xfrm>
              <a:off x="1081826" y="29017826"/>
              <a:ext cx="1620693" cy="593056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tx1"/>
                  </a:solidFill>
                </a:rPr>
                <a:t>Import </a:t>
              </a:r>
              <a:r>
                <a:rPr lang="en-US" sz="1800" dirty="0" err="1">
                  <a:solidFill>
                    <a:schemeClr val="tx1"/>
                  </a:solidFill>
                </a:rPr>
                <a:t>GraphML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1A62FECA-9803-F940-8700-E89DBA1B17E2}"/>
                </a:ext>
              </a:extLst>
            </p:cNvPr>
            <p:cNvCxnSpPr/>
            <p:nvPr/>
          </p:nvCxnSpPr>
          <p:spPr>
            <a:xfrm>
              <a:off x="2702519" y="29314354"/>
              <a:ext cx="573338" cy="6067"/>
            </a:xfrm>
            <a:prstGeom prst="straightConnector1">
              <a:avLst/>
            </a:prstGeom>
            <a:ln w="508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9" name="Picture 138">
              <a:extLst>
                <a:ext uri="{FF2B5EF4-FFF2-40B4-BE49-F238E27FC236}">
                  <a16:creationId xmlns:a16="http://schemas.microsoft.com/office/drawing/2014/main" id="{866F88F6-A06C-6A42-B6C9-D17E6B6CB6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6088529" y="29907923"/>
              <a:ext cx="4727562" cy="2462056"/>
            </a:xfrm>
            <a:prstGeom prst="rect">
              <a:avLst/>
            </a:prstGeom>
          </p:spPr>
        </p:pic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F37E7572-11B3-0B47-8B0A-CC93B591B505}"/>
                </a:ext>
              </a:extLst>
            </p:cNvPr>
            <p:cNvSpPr txBox="1"/>
            <p:nvPr/>
          </p:nvSpPr>
          <p:spPr>
            <a:xfrm>
              <a:off x="833051" y="29653465"/>
              <a:ext cx="505444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sz="2200" b="1"/>
                <a:t>Errors and warnings are returned when improper files are detected</a:t>
              </a:r>
              <a:endParaRPr lang="en-US" sz="2200" dirty="0"/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CC037F2C-E6F2-B846-841F-97FE534AF0CB}"/>
                </a:ext>
              </a:extLst>
            </p:cNvPr>
            <p:cNvSpPr txBox="1"/>
            <p:nvPr/>
          </p:nvSpPr>
          <p:spPr>
            <a:xfrm>
              <a:off x="713505" y="30345612"/>
              <a:ext cx="4864470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17488" indent="-217488">
                <a:buFont typeface="Arial"/>
                <a:buChar char="•"/>
              </a:pPr>
              <a:r>
                <a:rPr lang="en-US" sz="2200"/>
                <a:t>For non-fatal errors, the graph is still displayed.</a:t>
              </a:r>
            </a:p>
            <a:p>
              <a:pPr marL="217488" indent="-217488">
                <a:buFont typeface="Arial"/>
                <a:buChar char="•"/>
              </a:pPr>
              <a:r>
                <a:rPr lang="en-US" sz="2200"/>
                <a:t>For fatal errors, the graph is not displayed</a:t>
              </a:r>
            </a:p>
            <a:p>
              <a:pPr marL="217488" indent="-217488">
                <a:buFont typeface="Arial"/>
                <a:buChar char="•"/>
              </a:pPr>
              <a:r>
                <a:rPr lang="en-US" sz="2200"/>
                <a:t>In either case, a box appears with a detailed message.</a:t>
              </a:r>
              <a:endParaRPr lang="en-US" sz="2200" dirty="0"/>
            </a:p>
          </p:txBody>
        </p:sp>
        <p:sp>
          <p:nvSpPr>
            <p:cNvPr id="156" name="Shape 96">
              <a:extLst>
                <a:ext uri="{FF2B5EF4-FFF2-40B4-BE49-F238E27FC236}">
                  <a16:creationId xmlns:a16="http://schemas.microsoft.com/office/drawing/2014/main" id="{FBB985A5-2A51-DC41-97AC-8616958E7267}"/>
                </a:ext>
              </a:extLst>
            </p:cNvPr>
            <p:cNvSpPr/>
            <p:nvPr/>
          </p:nvSpPr>
          <p:spPr>
            <a:xfrm>
              <a:off x="732436" y="24752891"/>
              <a:ext cx="10278959" cy="712273"/>
            </a:xfrm>
            <a:prstGeom prst="rect">
              <a:avLst/>
            </a:prstGeom>
            <a:solidFill>
              <a:schemeClr val="lt1">
                <a:alpha val="69019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lvl="0" algn="ctr">
                <a:buClr>
                  <a:srgbClr val="017C00"/>
                </a:buClr>
                <a:buSzPct val="25000"/>
              </a:pPr>
              <a:r>
                <a:rPr lang="en-US" sz="3600" b="1" dirty="0">
                  <a:solidFill>
                    <a:srgbClr val="017C00"/>
                  </a:solidFill>
                </a:rPr>
                <a:t>Unit Testing Framework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762640" y="19499620"/>
            <a:ext cx="10290407" cy="4839781"/>
            <a:chOff x="686440" y="19550420"/>
            <a:chExt cx="10290407" cy="4839781"/>
          </a:xfrm>
        </p:grpSpPr>
        <p:sp>
          <p:nvSpPr>
            <p:cNvPr id="160" name="Shape 87">
              <a:extLst>
                <a:ext uri="{FF2B5EF4-FFF2-40B4-BE49-F238E27FC236}">
                  <a16:creationId xmlns:a16="http://schemas.microsoft.com/office/drawing/2014/main" id="{3B74A9BC-65C3-5346-B205-C7E9146E97A3}"/>
                </a:ext>
              </a:extLst>
            </p:cNvPr>
            <p:cNvSpPr/>
            <p:nvPr/>
          </p:nvSpPr>
          <p:spPr>
            <a:xfrm>
              <a:off x="686440" y="20389694"/>
              <a:ext cx="10290407" cy="400050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342900" indent="-342900">
                <a:buClr>
                  <a:srgbClr val="000000"/>
                </a:buClr>
                <a:buFont typeface="Arial" panose="020B0604020202020204" pitchFamily="34" charset="0"/>
                <a:buChar char="•"/>
              </a:pPr>
              <a:r>
                <a:rPr lang="en-US" sz="2200" dirty="0"/>
                <a:t>The server provides a web API that accepts files in multiple file formats and converts them into a unified JSON representation.</a:t>
              </a:r>
            </a:p>
            <a:p>
              <a:pPr marL="342900" indent="-342900">
                <a:buClr>
                  <a:srgbClr val="000000"/>
                </a:buClr>
                <a:buFont typeface="Arial" panose="020B0604020202020204" pitchFamily="34" charset="0"/>
                <a:buChar char="•"/>
              </a:pPr>
              <a:r>
                <a:rPr lang="en-US" sz="2200" dirty="0"/>
                <a:t>The web client provides a graphical user interface for visualizing the JSON graphs returned by the server.</a:t>
              </a:r>
              <a:endParaRPr lang="en-US" sz="220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42" name="Shape 96"/>
            <p:cNvSpPr/>
            <p:nvPr/>
          </p:nvSpPr>
          <p:spPr>
            <a:xfrm>
              <a:off x="692360" y="19550420"/>
              <a:ext cx="10278959" cy="864708"/>
            </a:xfrm>
            <a:prstGeom prst="rect">
              <a:avLst/>
            </a:prstGeom>
            <a:solidFill>
              <a:schemeClr val="lt1">
                <a:alpha val="69019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lvl="0" algn="ctr">
                <a:buClr>
                  <a:srgbClr val="017C00"/>
                </a:buClr>
                <a:buSzPct val="25000"/>
              </a:pPr>
              <a:r>
                <a:rPr lang="en-US" sz="3600" b="1" dirty="0">
                  <a:solidFill>
                    <a:srgbClr val="017C00"/>
                  </a:solidFill>
                </a:rPr>
                <a:t>GRNsight Software Architecture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A05344B4-C4CE-CE4A-B892-F1B60A3886D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2526323" y="21705551"/>
              <a:ext cx="6610640" cy="2387176"/>
            </a:xfrm>
            <a:prstGeom prst="rect">
              <a:avLst/>
            </a:prstGeom>
          </p:spPr>
        </p:pic>
      </p:grpSp>
      <p:sp>
        <p:nvSpPr>
          <p:cNvPr id="179" name="Shape 108"/>
          <p:cNvSpPr/>
          <p:nvPr/>
        </p:nvSpPr>
        <p:spPr>
          <a:xfrm>
            <a:off x="11769486" y="19359988"/>
            <a:ext cx="10123424" cy="1185279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17C00"/>
              </a:buClr>
              <a:buSzPct val="25000"/>
            </a:pPr>
            <a:r>
              <a:rPr lang="en-US" sz="3600" b="1" dirty="0">
                <a:solidFill>
                  <a:srgbClr val="017C00"/>
                </a:solidFill>
              </a:rPr>
              <a:t>Grid Layout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F025242F-8158-0049-B6D3-AC6468039F85}"/>
              </a:ext>
            </a:extLst>
          </p:cNvPr>
          <p:cNvSpPr txBox="1"/>
          <p:nvPr/>
        </p:nvSpPr>
        <p:spPr>
          <a:xfrm>
            <a:off x="22663599" y="31965726"/>
            <a:ext cx="50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Snippet of wt_log2_expression visualization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74364559-C88A-6C4A-8194-266D0702055C}"/>
              </a:ext>
            </a:extLst>
          </p:cNvPr>
          <p:cNvSpPr/>
          <p:nvPr/>
        </p:nvSpPr>
        <p:spPr>
          <a:xfrm>
            <a:off x="11772031" y="20545743"/>
            <a:ext cx="10120827" cy="117487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181" name="Shape 108"/>
          <p:cNvSpPr/>
          <p:nvPr/>
        </p:nvSpPr>
        <p:spPr>
          <a:xfrm>
            <a:off x="22446504" y="19412545"/>
            <a:ext cx="10023045" cy="1185279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17C00"/>
              </a:buClr>
              <a:buSzPct val="25000"/>
            </a:pPr>
            <a:r>
              <a:rPr lang="en-US" sz="3600" b="1" dirty="0">
                <a:solidFill>
                  <a:srgbClr val="017C00"/>
                </a:solidFill>
              </a:rPr>
              <a:t>Node Coloring </a:t>
            </a:r>
            <a:r>
              <a:rPr lang="en-US" sz="3600" b="1">
                <a:solidFill>
                  <a:srgbClr val="017C00"/>
                </a:solidFill>
              </a:rPr>
              <a:t>Visualization </a:t>
            </a:r>
          </a:p>
          <a:p>
            <a:pPr algn="ctr">
              <a:buClr>
                <a:srgbClr val="017C00"/>
              </a:buClr>
              <a:buSzPct val="25000"/>
            </a:pPr>
            <a:r>
              <a:rPr lang="en-US" sz="3600" b="1">
                <a:solidFill>
                  <a:srgbClr val="017C00"/>
                </a:solidFill>
              </a:rPr>
              <a:t>for </a:t>
            </a:r>
            <a:r>
              <a:rPr lang="en-US" sz="3600" b="1" dirty="0">
                <a:solidFill>
                  <a:srgbClr val="017C00"/>
                </a:solidFill>
              </a:rPr>
              <a:t>Gene Expression Data</a:t>
            </a:r>
          </a:p>
        </p:txBody>
      </p:sp>
      <p:pic>
        <p:nvPicPr>
          <p:cNvPr id="188" name="Picture 187">
            <a:extLst>
              <a:ext uri="{FF2B5EF4-FFF2-40B4-BE49-F238E27FC236}">
                <a16:creationId xmlns:a16="http://schemas.microsoft.com/office/drawing/2014/main" id="{02811138-7D37-B640-BAF0-1ECAD76B56F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9239" y="29952037"/>
            <a:ext cx="5260868" cy="1961369"/>
          </a:xfrm>
          <a:prstGeom prst="rect">
            <a:avLst/>
          </a:prstGeom>
          <a:ln w="38100">
            <a:solidFill>
              <a:srgbClr val="93A299"/>
            </a:solidFill>
          </a:ln>
        </p:spPr>
      </p:pic>
      <p:sp>
        <p:nvSpPr>
          <p:cNvPr id="183" name="Rectangle 182">
            <a:extLst>
              <a:ext uri="{FF2B5EF4-FFF2-40B4-BE49-F238E27FC236}">
                <a16:creationId xmlns:a16="http://schemas.microsoft.com/office/drawing/2014/main" id="{DDCD5877-14C4-9D41-A2FF-24548E36C01E}"/>
              </a:ext>
            </a:extLst>
          </p:cNvPr>
          <p:cNvSpPr/>
          <p:nvPr/>
        </p:nvSpPr>
        <p:spPr>
          <a:xfrm>
            <a:off x="12174222" y="20699807"/>
            <a:ext cx="9405618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chemeClr val="dk1"/>
              </a:buClr>
              <a:buSzPct val="100000"/>
            </a:pPr>
            <a:r>
              <a:rPr lang="en-US" sz="2200" b="1" dirty="0"/>
              <a:t>Grid layout </a:t>
            </a:r>
            <a:r>
              <a:rPr lang="en-US" sz="2200" dirty="0"/>
              <a:t>feature allows the users to:</a:t>
            </a:r>
          </a:p>
          <a:p>
            <a:pPr marL="341313" indent="-341313">
              <a:buFont typeface="+mj-lt"/>
              <a:buAutoNum type="arabicPeriod"/>
            </a:pPr>
            <a:r>
              <a:rPr lang="en-US" sz="2200" dirty="0"/>
              <a:t>Toggle </a:t>
            </a:r>
            <a:r>
              <a:rPr lang="en-US" sz="2200"/>
              <a:t>between the force </a:t>
            </a:r>
            <a:r>
              <a:rPr lang="en-US" sz="2200" dirty="0"/>
              <a:t>graph and grid layout using a button on the top of the left menu bar.</a:t>
            </a:r>
          </a:p>
          <a:p>
            <a:pPr marL="341313" indent="-341313">
              <a:buFont typeface="+mj-lt"/>
              <a:buAutoNum type="arabicPeriod"/>
            </a:pPr>
            <a:r>
              <a:rPr lang="en-US" sz="2200" dirty="0"/>
              <a:t>Organize the nodes in a </a:t>
            </a:r>
            <a:r>
              <a:rPr lang="en-US" sz="2200"/>
              <a:t>grid pattern and sort the nodes in alphabetical order.</a:t>
            </a:r>
            <a:endParaRPr lang="en-US" sz="2200" dirty="0"/>
          </a:p>
        </p:txBody>
      </p:sp>
      <p:grpSp>
        <p:nvGrpSpPr>
          <p:cNvPr id="36" name="Group 35"/>
          <p:cNvGrpSpPr/>
          <p:nvPr/>
        </p:nvGrpSpPr>
        <p:grpSpPr>
          <a:xfrm>
            <a:off x="12413313" y="22708990"/>
            <a:ext cx="8804062" cy="4492341"/>
            <a:chOff x="12480493" y="23769920"/>
            <a:chExt cx="8804062" cy="4492341"/>
          </a:xfrm>
        </p:grpSpPr>
        <p:grpSp>
          <p:nvGrpSpPr>
            <p:cNvPr id="33" name="Group 32"/>
            <p:cNvGrpSpPr/>
            <p:nvPr/>
          </p:nvGrpSpPr>
          <p:grpSpPr>
            <a:xfrm>
              <a:off x="12519194" y="23769920"/>
              <a:ext cx="8765361" cy="3045791"/>
              <a:chOff x="12154680" y="25182830"/>
              <a:chExt cx="8765361" cy="3045791"/>
            </a:xfrm>
          </p:grpSpPr>
          <p:sp>
            <p:nvSpPr>
              <p:cNvPr id="189" name="Rectangle 188"/>
              <p:cNvSpPr/>
              <p:nvPr/>
            </p:nvSpPr>
            <p:spPr>
              <a:xfrm rot="5400000">
                <a:off x="18553043" y="24416654"/>
                <a:ext cx="429562" cy="1971564"/>
              </a:xfrm>
              <a:prstGeom prst="rect">
                <a:avLst/>
              </a:prstGeom>
              <a:solidFill>
                <a:srgbClr val="A5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2400" dirty="0"/>
                  <a:t>Grid Layout</a:t>
                </a:r>
              </a:p>
            </p:txBody>
          </p:sp>
          <p:pic>
            <p:nvPicPr>
              <p:cNvPr id="190" name="Picture 189"/>
              <p:cNvPicPr>
                <a:picLocks noChangeAspect="1"/>
              </p:cNvPicPr>
              <p:nvPr/>
            </p:nvPicPr>
            <p:blipFill>
              <a:blip r:embed="rId18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584060" y="25678964"/>
                <a:ext cx="4335981" cy="2549657"/>
              </a:xfrm>
              <a:prstGeom prst="rect">
                <a:avLst/>
              </a:prstGeom>
            </p:spPr>
          </p:pic>
          <p:pic>
            <p:nvPicPr>
              <p:cNvPr id="192" name="Picture 191"/>
              <p:cNvPicPr>
                <a:picLocks noChangeAspect="1"/>
              </p:cNvPicPr>
              <p:nvPr/>
            </p:nvPicPr>
            <p:blipFill>
              <a:blip r:embed="rId19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154680" y="25678964"/>
                <a:ext cx="4335042" cy="2549656"/>
              </a:xfrm>
              <a:prstGeom prst="rect">
                <a:avLst/>
              </a:prstGeom>
            </p:spPr>
          </p:pic>
          <p:sp>
            <p:nvSpPr>
              <p:cNvPr id="193" name="Rectangle 192"/>
              <p:cNvSpPr/>
              <p:nvPr/>
            </p:nvSpPr>
            <p:spPr>
              <a:xfrm rot="5400000">
                <a:off x="14068867" y="24411829"/>
                <a:ext cx="429562" cy="1971564"/>
              </a:xfrm>
              <a:prstGeom prst="rect">
                <a:avLst/>
              </a:prstGeom>
              <a:solidFill>
                <a:srgbClr val="A5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2400" dirty="0"/>
                  <a:t>Force Graph</a:t>
                </a:r>
              </a:p>
            </p:txBody>
          </p:sp>
        </p:grpSp>
        <p:sp>
          <p:nvSpPr>
            <p:cNvPr id="194" name="TextBox 193"/>
            <p:cNvSpPr txBox="1"/>
            <p:nvPr/>
          </p:nvSpPr>
          <p:spPr>
            <a:xfrm>
              <a:off x="12480493" y="26815711"/>
              <a:ext cx="4335338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charset="0"/>
                <a:buChar char="•"/>
              </a:pPr>
              <a:r>
                <a:rPr lang="en-US" sz="2200" dirty="0"/>
                <a:t>Initial state when graph is first loaded.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US" sz="2200" dirty="0"/>
                <a:t>Nodes float and move with applied force.</a:t>
              </a: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16943704" y="26815711"/>
              <a:ext cx="4335338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charset="0"/>
                <a:buChar char="•"/>
              </a:pPr>
              <a:r>
                <a:rPr lang="en-US" sz="2200" dirty="0"/>
                <a:t>Nodes do not float like in force graph.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US" sz="2200" dirty="0"/>
                <a:t>Users can move the nodes around like in force graph.</a:t>
              </a:r>
            </a:p>
          </p:txBody>
        </p: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148328EE-2D41-3443-9D33-D9CA09E6A8AF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7918463" y="8111827"/>
            <a:ext cx="3047197" cy="9263480"/>
          </a:xfrm>
          <a:prstGeom prst="rect">
            <a:avLst/>
          </a:prstGeom>
        </p:spPr>
      </p:pic>
      <p:grpSp>
        <p:nvGrpSpPr>
          <p:cNvPr id="37" name="Group 36"/>
          <p:cNvGrpSpPr/>
          <p:nvPr/>
        </p:nvGrpSpPr>
        <p:grpSpPr>
          <a:xfrm>
            <a:off x="12482962" y="27376377"/>
            <a:ext cx="8743579" cy="4623954"/>
            <a:chOff x="12422002" y="27620217"/>
            <a:chExt cx="8743579" cy="4623954"/>
          </a:xfrm>
        </p:grpSpPr>
        <p:grpSp>
          <p:nvGrpSpPr>
            <p:cNvPr id="196" name="Group 195"/>
            <p:cNvGrpSpPr/>
            <p:nvPr/>
          </p:nvGrpSpPr>
          <p:grpSpPr>
            <a:xfrm>
              <a:off x="12422002" y="27620217"/>
              <a:ext cx="8743579" cy="3076914"/>
              <a:chOff x="194680" y="1411266"/>
              <a:chExt cx="8743579" cy="3076914"/>
            </a:xfrm>
          </p:grpSpPr>
          <p:sp>
            <p:nvSpPr>
              <p:cNvPr id="198" name="Rectangle 197"/>
              <p:cNvSpPr/>
              <p:nvPr/>
            </p:nvSpPr>
            <p:spPr>
              <a:xfrm rot="5400000">
                <a:off x="2173613" y="499271"/>
                <a:ext cx="429562" cy="2254107"/>
              </a:xfrm>
              <a:prstGeom prst="rect">
                <a:avLst/>
              </a:prstGeom>
              <a:solidFill>
                <a:srgbClr val="A5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2400"/>
                  <a:t> Sample GRN 1</a:t>
                </a:r>
                <a:endParaRPr lang="en-US" sz="2400" dirty="0"/>
              </a:p>
            </p:txBody>
          </p:sp>
          <p:pic>
            <p:nvPicPr>
              <p:cNvPr id="200" name="Picture 199"/>
              <p:cNvPicPr>
                <a:picLocks noChangeAspect="1"/>
              </p:cNvPicPr>
              <p:nvPr/>
            </p:nvPicPr>
            <p:blipFill>
              <a:blip r:embed="rId21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4680" y="1931591"/>
                <a:ext cx="4341496" cy="2556589"/>
              </a:xfrm>
              <a:prstGeom prst="rect">
                <a:avLst/>
              </a:prstGeom>
            </p:spPr>
          </p:pic>
          <p:pic>
            <p:nvPicPr>
              <p:cNvPr id="208" name="Picture 207"/>
              <p:cNvPicPr>
                <a:picLocks noChangeAspect="1"/>
              </p:cNvPicPr>
              <p:nvPr/>
            </p:nvPicPr>
            <p:blipFill>
              <a:blip r:embed="rId2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79793" y="1931591"/>
                <a:ext cx="4358466" cy="2556589"/>
              </a:xfrm>
              <a:prstGeom prst="rect">
                <a:avLst/>
              </a:prstGeom>
            </p:spPr>
          </p:pic>
          <p:sp>
            <p:nvSpPr>
              <p:cNvPr id="209" name="Rectangle 208"/>
              <p:cNvSpPr/>
              <p:nvPr/>
            </p:nvSpPr>
            <p:spPr>
              <a:xfrm rot="5400000">
                <a:off x="6471626" y="496337"/>
                <a:ext cx="429562" cy="2259419"/>
              </a:xfrm>
              <a:prstGeom prst="rect">
                <a:avLst/>
              </a:prstGeom>
              <a:solidFill>
                <a:srgbClr val="A5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2400"/>
                  <a:t>Sample GRN 2</a:t>
                </a:r>
                <a:endParaRPr lang="en-US" sz="2400" dirty="0"/>
              </a:p>
            </p:txBody>
          </p:sp>
        </p:grpSp>
        <p:sp>
          <p:nvSpPr>
            <p:cNvPr id="210" name="TextBox 209"/>
            <p:cNvSpPr txBox="1"/>
            <p:nvPr/>
          </p:nvSpPr>
          <p:spPr>
            <a:xfrm>
              <a:off x="12422002" y="30797621"/>
              <a:ext cx="8728900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charset="0"/>
                <a:buChar char="•"/>
              </a:pPr>
              <a:r>
                <a:rPr lang="en-US" sz="2200" dirty="0"/>
                <a:t>The nodes are laid out in a grid pattern with columns and rows.</a:t>
              </a:r>
            </a:p>
            <a:p>
              <a:pPr marL="342900" indent="-342900">
                <a:buFont typeface="Arial" charset="0"/>
                <a:buChar char="•"/>
              </a:pPr>
              <a:r>
                <a:rPr lang="en-US" sz="2200" dirty="0"/>
                <a:t>The nodes are equally spaced out with margins around them.</a:t>
              </a:r>
            </a:p>
            <a:p>
              <a:pPr marL="342900" indent="-342900">
                <a:buFont typeface="Arial" charset="0"/>
                <a:buChar char="•"/>
              </a:pPr>
              <a:r>
                <a:rPr lang="en-US" sz="2200" dirty="0"/>
                <a:t>Allows users </a:t>
              </a:r>
              <a:r>
                <a:rPr lang="en-US" sz="2200"/>
                <a:t>to quickly compare two graphs with the same nodes because the layout will be the same.</a:t>
              </a:r>
              <a:endParaRPr lang="en-US" sz="2200" dirty="0"/>
            </a:p>
          </p:txBody>
        </p:sp>
      </p:grpSp>
      <p:pic>
        <p:nvPicPr>
          <p:cNvPr id="191" name="Picture 190">
            <a:extLst>
              <a:ext uri="{FF2B5EF4-FFF2-40B4-BE49-F238E27FC236}">
                <a16:creationId xmlns:a16="http://schemas.microsoft.com/office/drawing/2014/main" id="{61DFCCC6-08C9-4340-99F4-AB5AADA40175}"/>
              </a:ext>
            </a:extLst>
          </p:cNvPr>
          <p:cNvPicPr>
            <a:picLocks noChangeAspect="1"/>
          </p:cNvPicPr>
          <p:nvPr/>
        </p:nvPicPr>
        <p:blipFill>
          <a:blip r:embed="rId17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9238" y="29952037"/>
            <a:ext cx="5260868" cy="1961369"/>
          </a:xfrm>
          <a:prstGeom prst="rect">
            <a:avLst/>
          </a:prstGeom>
          <a:ln w="38100">
            <a:solidFill>
              <a:srgbClr val="93A299"/>
            </a:solidFill>
          </a:ln>
        </p:spPr>
      </p:pic>
      <p:pic>
        <p:nvPicPr>
          <p:cNvPr id="211" name="Picture 210"/>
          <p:cNvPicPr>
            <a:picLocks noChangeAspect="1"/>
          </p:cNvPicPr>
          <p:nvPr/>
        </p:nvPicPr>
        <p:blipFill>
          <a:blip r:embed="rId2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9421" y="12696174"/>
            <a:ext cx="2333777" cy="2333777"/>
          </a:xfrm>
          <a:prstGeom prst="rect">
            <a:avLst/>
          </a:prstGeom>
        </p:spPr>
      </p:pic>
      <p:sp>
        <p:nvSpPr>
          <p:cNvPr id="212" name="TextBox 211">
            <a:extLst>
              <a:ext uri="{FF2B5EF4-FFF2-40B4-BE49-F238E27FC236}">
                <a16:creationId xmlns:a16="http://schemas.microsoft.com/office/drawing/2014/main" id="{97F04720-C2D2-2447-9DC1-D48B396E08AE}"/>
              </a:ext>
            </a:extLst>
          </p:cNvPr>
          <p:cNvSpPr txBox="1"/>
          <p:nvPr/>
        </p:nvSpPr>
        <p:spPr>
          <a:xfrm>
            <a:off x="33274660" y="13207610"/>
            <a:ext cx="61666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err="1"/>
              <a:t>Webpack</a:t>
            </a:r>
            <a:r>
              <a:rPr lang="en-US" sz="2200" b="1" dirty="0"/>
              <a:t> added to </a:t>
            </a:r>
            <a:r>
              <a:rPr lang="en-US" sz="2200" b="1" dirty="0" err="1"/>
              <a:t>package.json</a:t>
            </a:r>
            <a:endParaRPr lang="en-US" sz="2200" b="1" dirty="0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E21C7263-0FEF-8A40-BB54-2B07D056717B}"/>
              </a:ext>
            </a:extLst>
          </p:cNvPr>
          <p:cNvSpPr txBox="1"/>
          <p:nvPr/>
        </p:nvSpPr>
        <p:spPr>
          <a:xfrm>
            <a:off x="33373779" y="13650119"/>
            <a:ext cx="656068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0188" indent="-230188">
              <a:buFont typeface="Arial" panose="020B0604020202020204" pitchFamily="34" charset="0"/>
              <a:buChar char="•"/>
            </a:pPr>
            <a:r>
              <a:rPr lang="en-US" sz="2200" dirty="0"/>
              <a:t>Webpack is a module bundler.</a:t>
            </a:r>
          </a:p>
          <a:p>
            <a:pPr marL="230188" indent="-230188">
              <a:buFont typeface="Arial" panose="020B0604020202020204" pitchFamily="34" charset="0"/>
              <a:buChar char="•"/>
            </a:pPr>
            <a:r>
              <a:rPr lang="en-US" sz="2200" dirty="0"/>
              <a:t>Webpack was included in order to allow usage of “import” and “export” as a function in the code.</a:t>
            </a: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C8EFE95D-2B79-B24E-8364-8CF0A68D19C6}"/>
              </a:ext>
            </a:extLst>
          </p:cNvPr>
          <p:cNvSpPr/>
          <p:nvPr/>
        </p:nvSpPr>
        <p:spPr>
          <a:xfrm>
            <a:off x="22549238" y="29052208"/>
            <a:ext cx="994666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rgbClr val="003700"/>
              </a:buClr>
              <a:buSzPct val="100000"/>
            </a:pPr>
            <a:r>
              <a:rPr lang="en-US" sz="2200" b="1" dirty="0">
                <a:solidFill>
                  <a:schemeClr val="dk1"/>
                </a:solidFill>
              </a:rPr>
              <a:t>Visual inspection </a:t>
            </a:r>
            <a:r>
              <a:rPr lang="en-US" sz="2200" b="1">
                <a:solidFill>
                  <a:schemeClr val="dk1"/>
                </a:solidFill>
              </a:rPr>
              <a:t>of the expression levels of genes is </a:t>
            </a:r>
            <a:r>
              <a:rPr lang="en-US" sz="2200" b="1" dirty="0">
                <a:solidFill>
                  <a:schemeClr val="dk1"/>
                </a:solidFill>
              </a:rPr>
              <a:t>crucial to verifying the correctness of the </a:t>
            </a:r>
            <a:r>
              <a:rPr lang="en-US" sz="2200" b="1" dirty="0" err="1">
                <a:solidFill>
                  <a:schemeClr val="dk1"/>
                </a:solidFill>
              </a:rPr>
              <a:t>GRNmap</a:t>
            </a:r>
            <a:r>
              <a:rPr lang="en-US" sz="2200" b="1" dirty="0">
                <a:solidFill>
                  <a:schemeClr val="dk1"/>
                </a:solidFill>
              </a:rPr>
              <a:t> simulation</a:t>
            </a:r>
          </a:p>
        </p:txBody>
      </p:sp>
      <p:pic>
        <p:nvPicPr>
          <p:cNvPr id="203" name="Picture 202">
            <a:extLst>
              <a:ext uri="{FF2B5EF4-FFF2-40B4-BE49-F238E27FC236}">
                <a16:creationId xmlns:a16="http://schemas.microsoft.com/office/drawing/2014/main" id="{41BFC8F9-DE7C-5C48-A2A4-A619A79A4865}"/>
              </a:ext>
            </a:extLst>
          </p:cNvPr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9"/>
          <a:stretch/>
        </p:blipFill>
        <p:spPr>
          <a:xfrm>
            <a:off x="23603619" y="26950948"/>
            <a:ext cx="5978769" cy="1207824"/>
          </a:xfrm>
          <a:prstGeom prst="rect">
            <a:avLst/>
          </a:prstGeom>
        </p:spPr>
      </p:pic>
      <p:sp>
        <p:nvSpPr>
          <p:cNvPr id="204" name="TextBox 203">
            <a:extLst>
              <a:ext uri="{FF2B5EF4-FFF2-40B4-BE49-F238E27FC236}">
                <a16:creationId xmlns:a16="http://schemas.microsoft.com/office/drawing/2014/main" id="{254D14E3-E22E-F644-BFC7-753AE3C83BF1}"/>
              </a:ext>
            </a:extLst>
          </p:cNvPr>
          <p:cNvSpPr txBox="1"/>
          <p:nvPr/>
        </p:nvSpPr>
        <p:spPr>
          <a:xfrm>
            <a:off x="29792001" y="27124191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wt_log2_expression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097308BF-657F-FC4F-9008-2B2E95EC6009}"/>
              </a:ext>
            </a:extLst>
          </p:cNvPr>
          <p:cNvSpPr txBox="1"/>
          <p:nvPr/>
        </p:nvSpPr>
        <p:spPr>
          <a:xfrm>
            <a:off x="29792001" y="27493523"/>
            <a:ext cx="2233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wt_log2_optimized_expression</a:t>
            </a:r>
          </a:p>
        </p:txBody>
      </p:sp>
      <p:sp>
        <p:nvSpPr>
          <p:cNvPr id="206" name="Right Brace 205">
            <a:extLst>
              <a:ext uri="{FF2B5EF4-FFF2-40B4-BE49-F238E27FC236}">
                <a16:creationId xmlns:a16="http://schemas.microsoft.com/office/drawing/2014/main" id="{2EBA0604-8F6E-364D-B801-1F0BE547B907}"/>
              </a:ext>
            </a:extLst>
          </p:cNvPr>
          <p:cNvSpPr/>
          <p:nvPr/>
        </p:nvSpPr>
        <p:spPr>
          <a:xfrm>
            <a:off x="29406542" y="27203816"/>
            <a:ext cx="367874" cy="289707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Right Brace 206">
            <a:extLst>
              <a:ext uri="{FF2B5EF4-FFF2-40B4-BE49-F238E27FC236}">
                <a16:creationId xmlns:a16="http://schemas.microsoft.com/office/drawing/2014/main" id="{1A70AB38-3E1E-6B44-8C34-330CEE358562}"/>
              </a:ext>
            </a:extLst>
          </p:cNvPr>
          <p:cNvSpPr/>
          <p:nvPr/>
        </p:nvSpPr>
        <p:spPr>
          <a:xfrm>
            <a:off x="29388957" y="27548086"/>
            <a:ext cx="367874" cy="289707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4" name="Picture 213">
            <a:extLst>
              <a:ext uri="{FF2B5EF4-FFF2-40B4-BE49-F238E27FC236}">
                <a16:creationId xmlns:a16="http://schemas.microsoft.com/office/drawing/2014/main" id="{A7521CF1-B28B-C949-A531-48276C3F658D}"/>
              </a:ext>
            </a:extLst>
          </p:cNvPr>
          <p:cNvPicPr>
            <a:picLocks noChangeAspect="1"/>
          </p:cNvPicPr>
          <p:nvPr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1"/>
          <a:stretch/>
        </p:blipFill>
        <p:spPr>
          <a:xfrm>
            <a:off x="25973043" y="23356685"/>
            <a:ext cx="3408215" cy="2501934"/>
          </a:xfrm>
          <a:prstGeom prst="rect">
            <a:avLst/>
          </a:prstGeom>
        </p:spPr>
      </p:pic>
      <p:sp>
        <p:nvSpPr>
          <p:cNvPr id="215" name="TextBox 214">
            <a:extLst>
              <a:ext uri="{FF2B5EF4-FFF2-40B4-BE49-F238E27FC236}">
                <a16:creationId xmlns:a16="http://schemas.microsoft.com/office/drawing/2014/main" id="{7C75C8D9-06DD-F148-8B64-D8B1B2040FE3}"/>
              </a:ext>
            </a:extLst>
          </p:cNvPr>
          <p:cNvSpPr txBox="1"/>
          <p:nvPr/>
        </p:nvSpPr>
        <p:spPr>
          <a:xfrm>
            <a:off x="27302087" y="25931469"/>
            <a:ext cx="1705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GRNsight v3</a:t>
            </a:r>
          </a:p>
        </p:txBody>
      </p:sp>
      <p:pic>
        <p:nvPicPr>
          <p:cNvPr id="216" name="Picture 215">
            <a:extLst>
              <a:ext uri="{FF2B5EF4-FFF2-40B4-BE49-F238E27FC236}">
                <a16:creationId xmlns:a16="http://schemas.microsoft.com/office/drawing/2014/main" id="{1EEDD74B-B20F-3E4E-A29E-B654A4D0ADB7}"/>
              </a:ext>
            </a:extLst>
          </p:cNvPr>
          <p:cNvPicPr>
            <a:picLocks noChangeAspect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31" r="7602"/>
          <a:stretch/>
        </p:blipFill>
        <p:spPr>
          <a:xfrm>
            <a:off x="22513618" y="23198893"/>
            <a:ext cx="3402492" cy="2682078"/>
          </a:xfrm>
          <a:prstGeom prst="rect">
            <a:avLst/>
          </a:prstGeom>
        </p:spPr>
      </p:pic>
      <p:sp>
        <p:nvSpPr>
          <p:cNvPr id="217" name="TextBox 216">
            <a:extLst>
              <a:ext uri="{FF2B5EF4-FFF2-40B4-BE49-F238E27FC236}">
                <a16:creationId xmlns:a16="http://schemas.microsoft.com/office/drawing/2014/main" id="{EB4D61E6-696E-BB4C-B79F-F82C4A01436F}"/>
              </a:ext>
            </a:extLst>
          </p:cNvPr>
          <p:cNvSpPr txBox="1"/>
          <p:nvPr/>
        </p:nvSpPr>
        <p:spPr>
          <a:xfrm>
            <a:off x="23645564" y="25962197"/>
            <a:ext cx="1705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GRNsight v2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5D12ED3A-4E2C-E84B-8EB2-3E7D1AE50109}"/>
              </a:ext>
            </a:extLst>
          </p:cNvPr>
          <p:cNvSpPr txBox="1"/>
          <p:nvPr/>
        </p:nvSpPr>
        <p:spPr>
          <a:xfrm>
            <a:off x="29495908" y="23507161"/>
            <a:ext cx="2834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GRNsight </a:t>
            </a:r>
            <a:r>
              <a:rPr lang="en-US" b="1"/>
              <a:t>v3 </a:t>
            </a:r>
          </a:p>
          <a:p>
            <a:pPr algn="ctr"/>
            <a:r>
              <a:rPr lang="en-US" b="1"/>
              <a:t>Visualization </a:t>
            </a:r>
            <a:r>
              <a:rPr lang="en-US" b="1" dirty="0"/>
              <a:t>Legend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0D6DE257-240C-7448-A24C-B539D338671A}"/>
              </a:ext>
            </a:extLst>
          </p:cNvPr>
          <p:cNvPicPr>
            <a:picLocks noChangeAspect="1"/>
          </p:cNvPicPr>
          <p:nvPr/>
        </p:nvPicPr>
        <p:blipFill rotWithShape="1">
          <a:blip r:embed="rId27"/>
          <a:srcRect l="625" t="2665" r="1"/>
          <a:stretch/>
        </p:blipFill>
        <p:spPr>
          <a:xfrm>
            <a:off x="21004966" y="8187990"/>
            <a:ext cx="10320859" cy="6050524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7" name="Group 16"/>
          <p:cNvGrpSpPr/>
          <p:nvPr/>
        </p:nvGrpSpPr>
        <p:grpSpPr>
          <a:xfrm>
            <a:off x="18070863" y="7416605"/>
            <a:ext cx="13043405" cy="628650"/>
            <a:chOff x="16726895" y="7416605"/>
            <a:chExt cx="13043405" cy="62865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9BB5FEC-E991-1D4B-AB3A-E1292F5D560C}"/>
                </a:ext>
              </a:extLst>
            </p:cNvPr>
            <p:cNvSpPr/>
            <p:nvPr/>
          </p:nvSpPr>
          <p:spPr>
            <a:xfrm>
              <a:off x="16726895" y="7416605"/>
              <a:ext cx="13043312" cy="62865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16785581" y="7436467"/>
              <a:ext cx="12984719" cy="604951"/>
              <a:chOff x="16785581" y="7436467"/>
              <a:chExt cx="12984719" cy="604951"/>
            </a:xfrm>
          </p:grpSpPr>
          <p:pic>
            <p:nvPicPr>
              <p:cNvPr id="47" name="Picture 46">
                <a:extLst>
                  <a:ext uri="{FF2B5EF4-FFF2-40B4-BE49-F238E27FC236}">
                    <a16:creationId xmlns:a16="http://schemas.microsoft.com/office/drawing/2014/main" id="{91981756-A720-AA4C-862D-E3E16FFF0A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25090953" y="7436467"/>
                <a:ext cx="4679347" cy="572294"/>
              </a:xfrm>
              <a:prstGeom prst="rect">
                <a:avLst/>
              </a:prstGeom>
            </p:spPr>
          </p:pic>
          <p:pic>
            <p:nvPicPr>
              <p:cNvPr id="44" name="Picture 43">
                <a:extLst>
                  <a:ext uri="{FF2B5EF4-FFF2-40B4-BE49-F238E27FC236}">
                    <a16:creationId xmlns:a16="http://schemas.microsoft.com/office/drawing/2014/main" id="{BDB21345-FA94-9541-B9E0-6F68C2A78A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6785581" y="7453952"/>
                <a:ext cx="10280660" cy="587466"/>
              </a:xfrm>
              <a:prstGeom prst="rect">
                <a:avLst/>
              </a:prstGeom>
            </p:spPr>
          </p:pic>
        </p:grpSp>
      </p:grpSp>
      <p:sp>
        <p:nvSpPr>
          <p:cNvPr id="146" name="TextBox 145">
            <a:extLst>
              <a:ext uri="{FF2B5EF4-FFF2-40B4-BE49-F238E27FC236}">
                <a16:creationId xmlns:a16="http://schemas.microsoft.com/office/drawing/2014/main" id="{0A09EF9A-5FA3-CB4D-8882-9B92EC61BEDD}"/>
              </a:ext>
            </a:extLst>
          </p:cNvPr>
          <p:cNvSpPr txBox="1"/>
          <p:nvPr/>
        </p:nvSpPr>
        <p:spPr>
          <a:xfrm>
            <a:off x="17518870" y="7443668"/>
            <a:ext cx="3261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B567699D-BFDE-0647-A79F-1CEB51E9611A}"/>
              </a:ext>
            </a:extLst>
          </p:cNvPr>
          <p:cNvSpPr txBox="1"/>
          <p:nvPr/>
        </p:nvSpPr>
        <p:spPr>
          <a:xfrm>
            <a:off x="17518870" y="8102082"/>
            <a:ext cx="3543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0929EFF1-FD38-5149-A982-45570CA7DE45}"/>
              </a:ext>
            </a:extLst>
          </p:cNvPr>
          <p:cNvSpPr txBox="1"/>
          <p:nvPr/>
        </p:nvSpPr>
        <p:spPr>
          <a:xfrm>
            <a:off x="17518870" y="8701807"/>
            <a:ext cx="473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791B4142-1901-274B-81B4-D7CD2B2D3685}"/>
              </a:ext>
            </a:extLst>
          </p:cNvPr>
          <p:cNvSpPr txBox="1"/>
          <p:nvPr/>
        </p:nvSpPr>
        <p:spPr>
          <a:xfrm>
            <a:off x="17518870" y="12255640"/>
            <a:ext cx="5130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CFA23091-1697-8B4B-842B-2526334B29A8}"/>
              </a:ext>
            </a:extLst>
          </p:cNvPr>
          <p:cNvSpPr txBox="1"/>
          <p:nvPr/>
        </p:nvSpPr>
        <p:spPr>
          <a:xfrm>
            <a:off x="17578230" y="15560058"/>
            <a:ext cx="3543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E0D764C7-5985-0F48-B6CD-F6A2FF285A20}"/>
              </a:ext>
            </a:extLst>
          </p:cNvPr>
          <p:cNvSpPr txBox="1"/>
          <p:nvPr/>
        </p:nvSpPr>
        <p:spPr>
          <a:xfrm>
            <a:off x="21194620" y="14540065"/>
            <a:ext cx="4507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C3DAC9E2-A02F-A345-B323-42773DF71A8E}"/>
              </a:ext>
            </a:extLst>
          </p:cNvPr>
          <p:cNvSpPr txBox="1"/>
          <p:nvPr/>
        </p:nvSpPr>
        <p:spPr>
          <a:xfrm>
            <a:off x="21194620" y="16012513"/>
            <a:ext cx="381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C3DAC9E2-A02F-A345-B323-42773DF71A8E}"/>
              </a:ext>
            </a:extLst>
          </p:cNvPr>
          <p:cNvSpPr txBox="1"/>
          <p:nvPr/>
        </p:nvSpPr>
        <p:spPr>
          <a:xfrm>
            <a:off x="21211862" y="17204845"/>
            <a:ext cx="381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C3DAC9E2-A02F-A345-B323-42773DF71A8E}"/>
              </a:ext>
            </a:extLst>
          </p:cNvPr>
          <p:cNvSpPr txBox="1"/>
          <p:nvPr/>
        </p:nvSpPr>
        <p:spPr>
          <a:xfrm>
            <a:off x="21228523" y="17897583"/>
            <a:ext cx="381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9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9423ED1-D191-584F-A0E3-21962E475652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644362" y="14584762"/>
            <a:ext cx="3073400" cy="3835400"/>
          </a:xfrm>
          <a:prstGeom prst="rect">
            <a:avLst/>
          </a:prstGeom>
        </p:spPr>
      </p:pic>
      <p:sp>
        <p:nvSpPr>
          <p:cNvPr id="153" name="TextBox 152">
            <a:extLst>
              <a:ext uri="{FF2B5EF4-FFF2-40B4-BE49-F238E27FC236}">
                <a16:creationId xmlns:a16="http://schemas.microsoft.com/office/drawing/2014/main" id="{58D205A9-8C84-E04C-AABF-9AA720A3E728}"/>
              </a:ext>
            </a:extLst>
          </p:cNvPr>
          <p:cNvSpPr txBox="1"/>
          <p:nvPr/>
        </p:nvSpPr>
        <p:spPr>
          <a:xfrm>
            <a:off x="21041906" y="11932304"/>
            <a:ext cx="6880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11926" y="24030381"/>
            <a:ext cx="19351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Dahlquist et al. (2015)</a:t>
            </a: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6B5B0536-3CCF-2F47-8B51-A01E8539701A}"/>
              </a:ext>
            </a:extLst>
          </p:cNvPr>
          <p:cNvSpPr/>
          <p:nvPr/>
        </p:nvSpPr>
        <p:spPr>
          <a:xfrm>
            <a:off x="22479457" y="26320133"/>
            <a:ext cx="994666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rgbClr val="003700"/>
              </a:buClr>
              <a:buSzPct val="100000"/>
            </a:pPr>
            <a:r>
              <a:rPr lang="en-US" sz="2200" b="1" dirty="0">
                <a:solidFill>
                  <a:schemeClr val="dk1"/>
                </a:solidFill>
              </a:rPr>
              <a:t>Users can </a:t>
            </a:r>
            <a:r>
              <a:rPr lang="en-US" sz="2200" b="1">
                <a:solidFill>
                  <a:schemeClr val="dk1"/>
                </a:solidFill>
              </a:rPr>
              <a:t>select two </a:t>
            </a:r>
            <a:r>
              <a:rPr lang="en-US" sz="2200" b="1" dirty="0">
                <a:solidFill>
                  <a:schemeClr val="dk1"/>
                </a:solidFill>
              </a:rPr>
              <a:t>datasets to visually compare experimental and simulated </a:t>
            </a:r>
            <a:r>
              <a:rPr lang="en-US" sz="2200" b="1">
                <a:solidFill>
                  <a:schemeClr val="dk1"/>
                </a:solidFill>
              </a:rPr>
              <a:t>expression data</a:t>
            </a:r>
            <a:endParaRPr lang="en-US" sz="2200" b="1" dirty="0">
              <a:solidFill>
                <a:schemeClr val="dk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3566148" y="28200911"/>
            <a:ext cx="82167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1775" indent="-231775">
              <a:buFont typeface="Arial" panose="020B0604020202020204" pitchFamily="34" charset="0"/>
              <a:buChar char="•"/>
            </a:pPr>
            <a:r>
              <a:rPr lang="en-US" sz="2200"/>
              <a:t>Users may also select an option to average replicate expression values for the same timepoint.</a:t>
            </a:r>
          </a:p>
        </p:txBody>
      </p:sp>
    </p:spTree>
    <p:extLst>
      <p:ext uri="{BB962C8B-B14F-4D97-AF65-F5344CB8AC3E}">
        <p14:creationId xmlns:p14="http://schemas.microsoft.com/office/powerpoint/2010/main" val="2166200899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7385</TotalTime>
  <Words>1712</Words>
  <Application>Microsoft Macintosh PowerPoint</Application>
  <PresentationFormat>Custom</PresentationFormat>
  <Paragraphs>199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Helvetica Neue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Dahlquist, Kam D.</dc:creator>
  <cp:lastModifiedBy>Microsoft Office User</cp:lastModifiedBy>
  <cp:revision>369</cp:revision>
  <cp:lastPrinted>2018-04-23T18:16:45Z</cp:lastPrinted>
  <dcterms:modified xsi:type="dcterms:W3CDTF">2018-04-24T00:08:08Z</dcterms:modified>
</cp:coreProperties>
</file>