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3" r:id="rId13"/>
    <p:sldId id="277" r:id="rId14"/>
    <p:sldId id="274" r:id="rId15"/>
    <p:sldId id="275" r:id="rId16"/>
    <p:sldId id="278" r:id="rId17"/>
    <p:sldId id="265" r:id="rId18"/>
    <p:sldId id="27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4B3D6-8EA9-4D80-86AF-FA156487AD40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FE36-47EA-4409-99A0-B6C4915E2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54209"/>
            <a:ext cx="9144000" cy="3349542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資料導向式學習</a:t>
            </a:r>
            <a:b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神經網路運算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19567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莊東樺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指導恩師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龍大大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繳交日期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:2020.04.30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20668" y="0"/>
            <a:ext cx="6377719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崑山科技大學資工所</a:t>
            </a:r>
            <a:b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TW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995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34F765-C8BD-4A1C-8AE4-59E70011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49" y="464563"/>
            <a:ext cx="6066046" cy="59288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F2FBA6-663C-4231-B0C9-2F3629A6A244}"/>
              </a:ext>
            </a:extLst>
          </p:cNvPr>
          <p:cNvSpPr txBox="1"/>
          <p:nvPr/>
        </p:nvSpPr>
        <p:spPr>
          <a:xfrm>
            <a:off x="277105" y="1690688"/>
            <a:ext cx="5447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設定模型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custom_model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C05F35-BB25-4B9E-AF14-6506CAD7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1" y="2330392"/>
            <a:ext cx="544742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C459B5-FFF4-45D5-9E82-91C0CA915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09"/>
          <a:stretch/>
        </p:blipFill>
        <p:spPr>
          <a:xfrm>
            <a:off x="4759569" y="365125"/>
            <a:ext cx="7432431" cy="64786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B761F0-40E4-4BF9-8BFD-2633F6703A4F}"/>
              </a:ext>
            </a:extLst>
          </p:cNvPr>
          <p:cNvSpPr/>
          <p:nvPr/>
        </p:nvSpPr>
        <p:spPr>
          <a:xfrm>
            <a:off x="0" y="4535487"/>
            <a:ext cx="47595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相關驅動指令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.\train_keras_model.py 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--epoch 8 --model-file .\</a:t>
            </a:r>
            <a:r>
              <a:rPr lang="en-US" altLang="zh-TW" sz="2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model.Json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--weights-file .\weights.h5 --data-</a:t>
            </a:r>
            <a:r>
              <a:rPr lang="en-US" altLang="zh-TW" sz="2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dir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.\dataset </a:t>
            </a:r>
            <a:endParaRPr lang="zh-TW" altLang="zh-TW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91D22D-4EE2-45F9-9387-1D274666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0719"/>
            <a:ext cx="4759569" cy="13487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B7C882-6829-4997-9AD6-A13E09C36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011" b="21028"/>
          <a:stretch/>
        </p:blipFill>
        <p:spPr>
          <a:xfrm>
            <a:off x="215116" y="3579348"/>
            <a:ext cx="2540107" cy="4857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2A394C9-7805-4374-AA59-38D96A620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350" b="6776"/>
          <a:stretch/>
        </p:blipFill>
        <p:spPr>
          <a:xfrm>
            <a:off x="162172" y="3149019"/>
            <a:ext cx="2565047" cy="48576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055006-ABEA-48DF-8D66-7918E9979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571" b="14813"/>
          <a:stretch/>
        </p:blipFill>
        <p:spPr>
          <a:xfrm>
            <a:off x="98996" y="2782834"/>
            <a:ext cx="3389433" cy="4062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1BF5A6-83DE-4C2C-ACD5-53A7E461F1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3" r="39581" b="87900"/>
          <a:stretch/>
        </p:blipFill>
        <p:spPr>
          <a:xfrm>
            <a:off x="1833434" y="2743085"/>
            <a:ext cx="2290565" cy="4059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619E87-6522-43B9-AFC2-EACF264F80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605" r="25512" b="48042"/>
          <a:stretch/>
        </p:blipFill>
        <p:spPr>
          <a:xfrm>
            <a:off x="1893708" y="3301196"/>
            <a:ext cx="2230292" cy="4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440FE6-F6D2-436A-9B88-B7CABC3DD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43" r="36121"/>
          <a:stretch/>
        </p:blipFill>
        <p:spPr>
          <a:xfrm>
            <a:off x="5142564" y="0"/>
            <a:ext cx="7049436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AB844-02E5-4F41-B684-1F2F19040FF7}"/>
              </a:ext>
            </a:extLst>
          </p:cNvPr>
          <p:cNvSpPr/>
          <p:nvPr/>
        </p:nvSpPr>
        <p:spPr>
          <a:xfrm>
            <a:off x="0" y="1690688"/>
            <a:ext cx="51425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--epoch8:訓練8回合,以本章範例來說,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只要4次左右就會達到97%以上的準確度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。你當然可以進行訓練更多回合,但會用掉更多時間。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--model-file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.\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model.json:在相同資料夾下產生名為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model.json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的模型檔。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--weights-file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.\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weights.h5: 在相同資料夾下產生名為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weight.h5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的權重檔。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--data-dir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.\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dataset:資料集路徑位於相同資料夾的dataset中,其中各個資料夾的名稱會對應到</a:t>
            </a:r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train_keras_model.py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中的設定</a:t>
            </a:r>
          </a:p>
        </p:txBody>
      </p:sp>
    </p:spTree>
    <p:extLst>
      <p:ext uri="{BB962C8B-B14F-4D97-AF65-F5344CB8AC3E}">
        <p14:creationId xmlns:p14="http://schemas.microsoft.com/office/powerpoint/2010/main" val="188893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7A261D-664C-475E-ACAB-4E7E0FD7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1" y="1412981"/>
            <a:ext cx="4454768" cy="11270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C60F015-5737-48C0-9EC7-8F35804367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92" b="68622"/>
          <a:stretch/>
        </p:blipFill>
        <p:spPr>
          <a:xfrm>
            <a:off x="702731" y="2539984"/>
            <a:ext cx="5157499" cy="43180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66F56A-AF07-4BDA-89F5-E6007BA8A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99"/>
          <a:stretch/>
        </p:blipFill>
        <p:spPr>
          <a:xfrm>
            <a:off x="7628212" y="0"/>
            <a:ext cx="456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1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4347DE-8E19-4335-84BA-A20E8910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849"/>
            <a:ext cx="12192000" cy="54921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1E5B2B-9985-4895-B61E-6B967A9C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794" y="1690688"/>
            <a:ext cx="2482106" cy="3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E42A8E-A22C-4467-A4FE-8F8F63C3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77" y="0"/>
            <a:ext cx="7955823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18B543B-64D8-4676-808D-70841692FEB8}"/>
              </a:ext>
            </a:extLst>
          </p:cNvPr>
          <p:cNvSpPr txBox="1"/>
          <p:nvPr/>
        </p:nvSpPr>
        <p:spPr>
          <a:xfrm>
            <a:off x="445477" y="1536174"/>
            <a:ext cx="3790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初始化資料集矩陣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讀取圖片到資料集</a:t>
            </a:r>
          </a:p>
        </p:txBody>
      </p:sp>
    </p:spTree>
    <p:extLst>
      <p:ext uri="{BB962C8B-B14F-4D97-AF65-F5344CB8AC3E}">
        <p14:creationId xmlns:p14="http://schemas.microsoft.com/office/powerpoint/2010/main" val="350219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8F9713-7B80-403E-87E0-DD215A33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6" y="0"/>
            <a:ext cx="3670993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5C9A0A2-3F72-438A-B767-BC65B676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69" y="0"/>
            <a:ext cx="4109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F0C832-F5A0-4E6B-A20A-9CDBEF597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1" r="58750" b="30743"/>
          <a:stretch/>
        </p:blipFill>
        <p:spPr>
          <a:xfrm>
            <a:off x="3927230" y="187569"/>
            <a:ext cx="8264770" cy="667043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7C05BB9-9B84-4948-8CCA-CA82ABC8F9E2}"/>
              </a:ext>
            </a:extLst>
          </p:cNvPr>
          <p:cNvSpPr txBox="1"/>
          <p:nvPr/>
        </p:nvSpPr>
        <p:spPr>
          <a:xfrm>
            <a:off x="375138" y="1840523"/>
            <a:ext cx="3341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.\train_keras_model.py 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--epoch 8 --model-file .\</a:t>
            </a:r>
            <a:r>
              <a:rPr lang="en-US" altLang="zh-TW" sz="2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model.Json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--weights-file .\weights.h5 --data-</a:t>
            </a:r>
            <a:r>
              <a:rPr lang="en-US" altLang="zh-TW" sz="2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dir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.\dataset </a:t>
            </a:r>
            <a:endParaRPr lang="zh-TW" altLang="zh-TW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匯入模型</a:t>
            </a:r>
          </a:p>
        </p:txBody>
      </p:sp>
    </p:spTree>
    <p:extLst>
      <p:ext uri="{BB962C8B-B14F-4D97-AF65-F5344CB8AC3E}">
        <p14:creationId xmlns:p14="http://schemas.microsoft.com/office/powerpoint/2010/main" val="7276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AF0F5C-BFFD-4B3E-8AA8-83FD22220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7" r="17116" b="54693"/>
          <a:stretch/>
        </p:blipFill>
        <p:spPr>
          <a:xfrm>
            <a:off x="0" y="3938506"/>
            <a:ext cx="12192000" cy="291363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7E2AF77-B204-4D73-A590-2ACC2859B212}"/>
              </a:ext>
            </a:extLst>
          </p:cNvPr>
          <p:cNvSpPr txBox="1"/>
          <p:nvPr/>
        </p:nvSpPr>
        <p:spPr>
          <a:xfrm>
            <a:off x="339969" y="1606062"/>
            <a:ext cx="11488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開始模型訓練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第四次實訓練準確度已達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98%</a:t>
            </a:r>
            <a:endParaRPr lang="zh-TW" altLang="en-US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1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FACE3-8261-41A5-BCB8-2AFCE2A16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4" r="78462" b="34367"/>
          <a:stretch/>
        </p:blipFill>
        <p:spPr>
          <a:xfrm>
            <a:off x="7104184" y="0"/>
            <a:ext cx="5087816" cy="68580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797A1B-35D1-4C1B-8C55-4EC9321D12A5}"/>
              </a:ext>
            </a:extLst>
          </p:cNvPr>
          <p:cNvSpPr txBox="1"/>
          <p:nvPr/>
        </p:nvSpPr>
        <p:spPr>
          <a:xfrm>
            <a:off x="597877" y="2063262"/>
            <a:ext cx="61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各圖檔的檢測結果</a:t>
            </a:r>
          </a:p>
        </p:txBody>
      </p:sp>
    </p:spTree>
    <p:extLst>
      <p:ext uri="{BB962C8B-B14F-4D97-AF65-F5344CB8AC3E}">
        <p14:creationId xmlns:p14="http://schemas.microsoft.com/office/powerpoint/2010/main" val="32926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手寫辨識範例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7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手寫辨識範例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9F3168-6ABB-423C-A976-B682A109A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" r="59793" b="74273"/>
          <a:stretch/>
        </p:blipFill>
        <p:spPr>
          <a:xfrm>
            <a:off x="5986153" y="2408812"/>
            <a:ext cx="6135748" cy="37586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51A2D0-AAAF-4310-951A-610BA38D93F7}"/>
              </a:ext>
            </a:extLst>
          </p:cNvPr>
          <p:cNvSpPr txBox="1"/>
          <p:nvPr/>
        </p:nvSpPr>
        <p:spPr>
          <a:xfrm>
            <a:off x="586154" y="1748966"/>
            <a:ext cx="50057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匯入相關函式庫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keras.datasets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mnist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keras.datasets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http://yann.lecun.com/exdb/mnist/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蒐集不同演算法訓練的結果，例如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FE7FC0-7EC8-4E07-A12B-5988F83D0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5" b="90107"/>
          <a:stretch/>
        </p:blipFill>
        <p:spPr>
          <a:xfrm>
            <a:off x="586153" y="3469071"/>
            <a:ext cx="5400000" cy="5440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8F7A65-2CF5-4FE8-A82D-829BE3BEF5E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780" b="79545"/>
          <a:stretch/>
        </p:blipFill>
        <p:spPr>
          <a:xfrm>
            <a:off x="586153" y="3975406"/>
            <a:ext cx="5400000" cy="5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F47ACE-69AB-45D1-B70A-C59B849BBDA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74152" b="18246"/>
          <a:stretch/>
        </p:blipFill>
        <p:spPr>
          <a:xfrm>
            <a:off x="586153" y="4451464"/>
            <a:ext cx="5400000" cy="54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F5F806-19EA-4782-B325-85C2B233628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85387" b="7706"/>
          <a:stretch/>
        </p:blipFill>
        <p:spPr>
          <a:xfrm>
            <a:off x="586153" y="4991464"/>
            <a:ext cx="540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997" b="53613"/>
          <a:stretch/>
        </p:blipFill>
        <p:spPr>
          <a:xfrm>
            <a:off x="4862435" y="1450513"/>
            <a:ext cx="7177165" cy="52668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546EC09-99A0-4AA4-82F8-B9AD023391B4}"/>
              </a:ext>
            </a:extLst>
          </p:cNvPr>
          <p:cNvSpPr/>
          <p:nvPr/>
        </p:nvSpPr>
        <p:spPr>
          <a:xfrm>
            <a:off x="483965" y="1690688"/>
            <a:ext cx="40620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的時候，需要給定訓練資料及的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（每次要放幾筆資料）、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epochs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（總共要訓練幾次）、以及用來做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0–9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的數字，需要先做一次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one-hot encoding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miro.medium.com/max/533/1*__fMLVdpPkf7FS5CgZEAog.png">
            <a:extLst>
              <a:ext uri="{FF2B5EF4-FFF2-40B4-BE49-F238E27FC236}">
                <a16:creationId xmlns:a16="http://schemas.microsoft.com/office/drawing/2014/main" id="{7EE29CD3-34E6-4F5F-9785-A22E8E43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69" y="1690688"/>
            <a:ext cx="2621473" cy="7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1205/1*7P-U3garSrOoy6mwkedbzA.png">
            <a:extLst>
              <a:ext uri="{FF2B5EF4-FFF2-40B4-BE49-F238E27FC236}">
                <a16:creationId xmlns:a16="http://schemas.microsoft.com/office/drawing/2014/main" id="{92E35F35-312F-46A9-AD95-794A3AB3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" y="5467465"/>
            <a:ext cx="4062046" cy="13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資料預先處理與標記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35" r="40385" b="33213"/>
          <a:stretch/>
        </p:blipFill>
        <p:spPr>
          <a:xfrm>
            <a:off x="838200" y="2146249"/>
            <a:ext cx="8927123" cy="26268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322041-C0AF-4BBE-9F34-4B5E0D12B1BF}"/>
              </a:ext>
            </a:extLst>
          </p:cNvPr>
          <p:cNvSpPr/>
          <p:nvPr/>
        </p:nvSpPr>
        <p:spPr>
          <a:xfrm>
            <a:off x="838200" y="1325163"/>
            <a:ext cx="10930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的方式將不同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的神經網絡碟在一起，只要指定各層的類型、要幾個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dimension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，就可以建立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976A3B-3A85-4AAA-9990-106147D98036}"/>
              </a:ext>
            </a:extLst>
          </p:cNvPr>
          <p:cNvSpPr/>
          <p:nvPr/>
        </p:nvSpPr>
        <p:spPr>
          <a:xfrm>
            <a:off x="838200" y="4752372"/>
            <a:ext cx="109301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model.add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的方式由前向後加層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DDC36-D57F-4C59-88CE-75888473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207" y="4219426"/>
            <a:ext cx="4676232" cy="26268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38DCC9A-5C7E-4022-906D-85848CB81335}"/>
              </a:ext>
            </a:extLst>
          </p:cNvPr>
          <p:cNvSpPr/>
          <p:nvPr/>
        </p:nvSpPr>
        <p:spPr>
          <a:xfrm>
            <a:off x="838200" y="56618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最後一層因為要輸出十個類別，所以用了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個節點的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E2E8DD-290D-4E48-B3D7-C637B502A4C3}"/>
              </a:ext>
            </a:extLst>
          </p:cNvPr>
          <p:cNvSpPr/>
          <p:nvPr/>
        </p:nvSpPr>
        <p:spPr>
          <a:xfrm>
            <a:off x="3148284" y="4087914"/>
            <a:ext cx="4278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可以看得出來每一層用的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layer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、有幾個節點、總共有多少參數要算等重要資訊</a:t>
            </a:r>
          </a:p>
        </p:txBody>
      </p:sp>
    </p:spTree>
    <p:extLst>
      <p:ext uri="{BB962C8B-B14F-4D97-AF65-F5344CB8AC3E}">
        <p14:creationId xmlns:p14="http://schemas.microsoft.com/office/powerpoint/2010/main" val="218409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" t="67538" r="46567" b="22716"/>
          <a:stretch/>
        </p:blipFill>
        <p:spPr>
          <a:xfrm>
            <a:off x="4806461" y="3270372"/>
            <a:ext cx="7231301" cy="11931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218B9C-952B-4A9C-B0FF-99D41980470D}"/>
              </a:ext>
            </a:extLst>
          </p:cNvPr>
          <p:cNvSpPr/>
          <p:nvPr/>
        </p:nvSpPr>
        <p:spPr>
          <a:xfrm>
            <a:off x="527540" y="1690688"/>
            <a:ext cx="40444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是靜態模型，需要先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之後才能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．在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時需要指定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、優化演算法、以及訓練時要看的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metrics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2F164F-49B5-4F76-89EF-6C1ED16E4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8066" r="82556" b="26428"/>
          <a:stretch/>
        </p:blipFill>
        <p:spPr>
          <a:xfrm>
            <a:off x="293080" y="3270372"/>
            <a:ext cx="3798274" cy="8616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7D818F-7D72-41FD-AD9B-8615F52A2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58" r="44968" b="66954"/>
          <a:stretch/>
        </p:blipFill>
        <p:spPr>
          <a:xfrm>
            <a:off x="353934" y="5133020"/>
            <a:ext cx="3676566" cy="10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83215A-2264-4DD5-966C-5B4D4276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40" r="47300"/>
          <a:stretch/>
        </p:blipFill>
        <p:spPr>
          <a:xfrm>
            <a:off x="4971164" y="1603712"/>
            <a:ext cx="7220836" cy="28493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976267-0A08-4FF8-8420-C0E64D35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40" t="48" r="44818" b="69212"/>
          <a:stretch/>
        </p:blipFill>
        <p:spPr>
          <a:xfrm>
            <a:off x="269631" y="1474758"/>
            <a:ext cx="2883550" cy="1737365"/>
          </a:xfrm>
          <a:prstGeom prst="rect">
            <a:avLst/>
          </a:prstGeom>
        </p:spPr>
      </p:pic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28631428-6499-4337-9B58-0BD99EDA2CD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153181" y="2343440"/>
            <a:ext cx="1817983" cy="1080000"/>
          </a:xfrm>
          <a:prstGeom prst="curvedConnector3">
            <a:avLst>
              <a:gd name="adj1" fmla="val 4725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評估及應用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C324A3-2129-43EA-BC8F-F770AE9F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810352" cy="63890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ED8DD2-57C4-400F-A890-F2D0576B7787}"/>
              </a:ext>
            </a:extLst>
          </p:cNvPr>
          <p:cNvSpPr/>
          <p:nvPr/>
        </p:nvSpPr>
        <p:spPr>
          <a:xfrm>
            <a:off x="838200" y="1690688"/>
            <a:ext cx="525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poch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會顯示訓練和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等資訊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B2A67C-D680-4AE4-8EA9-E056FAED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59" y="4417155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8DEA83-3D08-46E8-9507-2592AA0A8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859"/>
          <a:stretch/>
        </p:blipFill>
        <p:spPr>
          <a:xfrm>
            <a:off x="802657" y="2521685"/>
            <a:ext cx="5140577" cy="18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0DAAE5-E344-4A3B-A9A5-4265957B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496"/>
            <a:ext cx="10515600" cy="40654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B429CA8-2EE6-495A-B956-A47FF2767A73}"/>
              </a:ext>
            </a:extLst>
          </p:cNvPr>
          <p:cNvSpPr txBox="1"/>
          <p:nvPr/>
        </p:nvSpPr>
        <p:spPr>
          <a:xfrm>
            <a:off x="944880" y="1481328"/>
            <a:ext cx="1035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匯入函式庫及</a:t>
            </a:r>
            <a:r>
              <a:rPr lang="en-US" altLang="zh-TW" dirty="0" err="1"/>
              <a:t>keras</a:t>
            </a:r>
            <a:r>
              <a:rPr lang="zh-TW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21066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611</Words>
  <Application>Microsoft Office PowerPoint</Application>
  <PresentationFormat>寬螢幕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實戰AI資料導向式學習 神經網路運算</vt:lpstr>
      <vt:lpstr>Agenda</vt:lpstr>
      <vt:lpstr>執行mnist手寫辨識範例</vt:lpstr>
      <vt:lpstr>資料預先處理與標記</vt:lpstr>
      <vt:lpstr>資料預先處理與標記</vt:lpstr>
      <vt:lpstr>AI模型訓練</vt:lpstr>
      <vt:lpstr>AI模型訓練</vt:lpstr>
      <vt:lpstr>評估及應用</vt:lpstr>
      <vt:lpstr>AI模型訓練</vt:lpstr>
      <vt:lpstr>AI模型訓練</vt:lpstr>
      <vt:lpstr>AI模型訓練</vt:lpstr>
      <vt:lpstr>AI模型訓練</vt:lpstr>
      <vt:lpstr>AI模型訓練</vt:lpstr>
      <vt:lpstr>AI模型訓練</vt:lpstr>
      <vt:lpstr>AI模型訓練</vt:lpstr>
      <vt:lpstr>AI模型訓練</vt:lpstr>
      <vt:lpstr>評估及應用</vt:lpstr>
      <vt:lpstr>評估及應用</vt:lpstr>
      <vt:lpstr>評估及應用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實戰AI資料導向式學習 神經網路運算</dc:title>
  <dc:creator>東樺 莊</dc:creator>
  <cp:lastModifiedBy>Don</cp:lastModifiedBy>
  <cp:revision>18</cp:revision>
  <dcterms:created xsi:type="dcterms:W3CDTF">2020-04-30T06:36:21Z</dcterms:created>
  <dcterms:modified xsi:type="dcterms:W3CDTF">2020-05-07T05:44:19Z</dcterms:modified>
</cp:coreProperties>
</file>