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2" r:id="rId4"/>
    <p:sldId id="260" r:id="rId5"/>
    <p:sldId id="257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43" autoAdjust="0"/>
  </p:normalViewPr>
  <p:slideViewPr>
    <p:cSldViewPr>
      <p:cViewPr varScale="1">
        <p:scale>
          <a:sx n="87" d="100"/>
          <a:sy n="87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C2F6-2A9B-4485-9171-6D40B07A0BB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B84700-CD8D-42B8-8CEB-94C8EE37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of AC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0264"/>
            <a:ext cx="3581400" cy="847598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6" name="Freeform 5"/>
          <p:cNvSpPr/>
          <p:nvPr/>
        </p:nvSpPr>
        <p:spPr>
          <a:xfrm>
            <a:off x="6030686" y="1186543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4478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Kalanki</a:t>
            </a:r>
            <a:r>
              <a:rPr lang="en-US" sz="1600" i="1" dirty="0" smtClean="0"/>
              <a:t> , </a:t>
            </a:r>
            <a:r>
              <a:rPr lang="en-US" sz="1600" i="1" dirty="0" err="1" smtClean="0"/>
              <a:t>kathmandu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on: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819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Tree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441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876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Neha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Roll no=)48</a:t>
            </a:r>
          </a:p>
          <a:p>
            <a:r>
              <a:rPr lang="en-US" dirty="0" smtClean="0"/>
              <a:t>BCT-A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4419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to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76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DP sir</a:t>
            </a:r>
          </a:p>
          <a:p>
            <a:r>
              <a:rPr lang="en-US" dirty="0" smtClean="0"/>
              <a:t>Department of electronics and computer engineering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college of engineering and management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4419600" cy="685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6282402" cy="201129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Definition</a:t>
            </a:r>
          </a:p>
          <a:p>
            <a:pPr marL="342900" indent="-342900" algn="l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Terminology</a:t>
            </a:r>
          </a:p>
          <a:p>
            <a:pPr marL="342900" indent="-342900" algn="l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Binary Tree</a:t>
            </a:r>
          </a:p>
          <a:p>
            <a:pPr marL="342900" indent="-342900" algn="l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Binary search tree and it’s operation </a:t>
            </a:r>
          </a:p>
          <a:p>
            <a:pPr marL="342900" indent="-342900" algn="l"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Algorithm for Searching , Inserting and Deletion of a node</a:t>
            </a:r>
          </a:p>
          <a:p>
            <a:pPr marL="342900" indent="-342900" algn="l">
              <a:buClr>
                <a:schemeClr val="tx2">
                  <a:lumMod val="50000"/>
                </a:schemeClr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777240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dirty="0" smtClean="0"/>
              <a:t> is</a:t>
            </a:r>
            <a:r>
              <a:rPr lang="en-US" dirty="0"/>
              <a:t> </a:t>
            </a:r>
            <a:r>
              <a:rPr lang="en-US" dirty="0" smtClean="0"/>
              <a:t> a  non-linear data structure that models a hierarchical organization. It consists of  a finite set of elements called nodes and a finite set of directed lines called branches that connect the nodes.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/>
                </a:solidFill>
              </a:rPr>
              <a:t> Terminology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Parents : one edge upward a node except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Children : Node below given node connected by it’s edge downward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Root node : starting node(A)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Leaf/Terminal nodes : Having no children(H,I,J,F,G)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Non-terminal nodes : Having at least one children(A,B,C,D,E)</a:t>
            </a:r>
          </a:p>
          <a:p>
            <a:pPr marL="514350" indent="-514350"/>
            <a:r>
              <a:rPr lang="en-US" dirty="0" smtClean="0"/>
              <a:t> </a:t>
            </a:r>
          </a:p>
          <a:p>
            <a:endParaRPr lang="en-US" sz="2800" dirty="0" smtClean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sz="2800" dirty="0">
              <a:solidFill>
                <a:schemeClr val="accent5"/>
              </a:solidFill>
            </a:endParaRP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458" name="AutoShape 2" descr="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6" name="Picture 10" descr="Binary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5715000" cy="334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609600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Degree of a tree :Max. degree of nodes (4)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6.  Degree : no. of sub-trees of a node      </a:t>
            </a:r>
          </a:p>
          <a:p>
            <a:pPr marL="342900" indent="-342900"/>
            <a:r>
              <a:rPr lang="en-US" dirty="0" smtClean="0"/>
              <a:t>              Degree of A:3</a:t>
            </a:r>
          </a:p>
          <a:p>
            <a:pPr marL="342900" indent="-342900"/>
            <a:r>
              <a:rPr lang="en-US" dirty="0" smtClean="0"/>
              <a:t>               Degree of H:0</a:t>
            </a:r>
          </a:p>
          <a:p>
            <a:pPr marL="342900" indent="-342900"/>
            <a:r>
              <a:rPr lang="en-US" dirty="0" smtClean="0"/>
              <a:t>               Degree of B:2</a:t>
            </a:r>
            <a:endParaRPr lang="en-US" dirty="0"/>
          </a:p>
          <a:p>
            <a:pPr marL="342900" indent="-342900">
              <a:buAutoNum type="arabicPeriod" startAt="7"/>
            </a:pPr>
            <a:r>
              <a:rPr lang="en-US" dirty="0" smtClean="0"/>
              <a:t>Levels : Represents generation of a node.</a:t>
            </a:r>
          </a:p>
          <a:p>
            <a:pPr marL="342900" indent="-342900">
              <a:buAutoNum type="arabicPeriod" startAt="7"/>
            </a:pPr>
            <a:r>
              <a:rPr lang="en-US" dirty="0" smtClean="0"/>
              <a:t>Depth :         </a:t>
            </a:r>
          </a:p>
          <a:p>
            <a:pPr marL="342900" indent="-342900"/>
            <a:r>
              <a:rPr lang="en-US" dirty="0" smtClean="0"/>
              <a:t>                 Depth of a node : length of path from the root of the node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    Depth of a tree : Length of largest path from root to terminals(3)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 startAt="8"/>
            </a:pPr>
            <a:r>
              <a:rPr lang="en-US" dirty="0" smtClean="0"/>
              <a:t>Height :                  </a:t>
            </a:r>
          </a:p>
          <a:p>
            <a:pPr marL="342900" indent="-342900"/>
            <a:r>
              <a:rPr lang="en-US" dirty="0" smtClean="0"/>
              <a:t>                  height of a node : length of path from  deepest leaf of that node </a:t>
            </a:r>
            <a:endParaRPr lang="en-US" dirty="0"/>
          </a:p>
          <a:p>
            <a:pPr marL="342900" indent="-342900"/>
            <a:r>
              <a:rPr lang="en-US" dirty="0" smtClean="0"/>
              <a:t>                  height of a tree : largest path from terminals to root (3)</a:t>
            </a:r>
          </a:p>
          <a:p>
            <a:pPr marL="342900" indent="-342900"/>
            <a:r>
              <a:rPr lang="en-US" dirty="0" smtClean="0"/>
              <a:t>9. Siblings : children of same parent</a:t>
            </a:r>
          </a:p>
          <a:p>
            <a:pPr marL="342900" indent="-342900"/>
            <a:r>
              <a:rPr lang="en-US" dirty="0" smtClean="0"/>
              <a:t>10. Cousins : children from different parents but same grand parents</a:t>
            </a:r>
          </a:p>
          <a:p>
            <a:pPr marL="342900" indent="-342900"/>
            <a:r>
              <a:rPr lang="en-US" dirty="0" smtClean="0"/>
              <a:t>11. Keys : a value of a node based on which a search operation is carried out for a node</a:t>
            </a:r>
          </a:p>
          <a:p>
            <a:pPr marL="342900" indent="-342900"/>
            <a:r>
              <a:rPr lang="en-US" dirty="0" smtClean="0"/>
              <a:t>12. Sub-tree : The descendents of a node</a:t>
            </a:r>
          </a:p>
          <a:p>
            <a:pPr marL="342900" indent="-342900"/>
            <a:r>
              <a:rPr lang="en-US" dirty="0" smtClean="0"/>
              <a:t>13. Traversing : Traversing  means passing through nodes in a specific order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2400" b="1" dirty="0" smtClean="0">
                <a:solidFill>
                  <a:srgbClr val="FF0000"/>
                </a:solidFill>
              </a:rPr>
              <a:t>Binary Tree: </a:t>
            </a:r>
            <a:r>
              <a:rPr lang="en-US" dirty="0" smtClean="0"/>
              <a:t>A binary tree is a tree-type non-linear data structure with a 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       maximum of two children for each parent.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81000"/>
            <a:ext cx="4495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Degree of a tree : </a:t>
            </a:r>
            <a:r>
              <a:rPr lang="en-US" dirty="0" err="1" smtClean="0"/>
              <a:t>Max.degree</a:t>
            </a:r>
            <a:r>
              <a:rPr lang="en-US" dirty="0" smtClean="0"/>
              <a:t> of nodes(4)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533400" y="28194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3400" y="1752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Binary </a:t>
            </a:r>
            <a:r>
              <a:rPr lang="en-US" sz="2400" b="1" dirty="0">
                <a:solidFill>
                  <a:schemeClr val="accent5"/>
                </a:solidFill>
              </a:rPr>
              <a:t>S</a:t>
            </a:r>
            <a:r>
              <a:rPr lang="en-US" sz="2400" b="1" dirty="0" smtClean="0">
                <a:solidFill>
                  <a:schemeClr val="accent5"/>
                </a:solidFill>
              </a:rPr>
              <a:t>earch Tree(BST)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6958"/>
            <a:ext cx="746760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binary search tree exhibits a special </a:t>
            </a:r>
            <a:r>
              <a:rPr lang="en-US" dirty="0" err="1" smtClean="0"/>
              <a:t>behaviour</a:t>
            </a:r>
            <a:r>
              <a:rPr lang="en-US" dirty="0" smtClean="0"/>
              <a:t> . A node’s left child</a:t>
            </a:r>
          </a:p>
          <a:p>
            <a:r>
              <a:rPr lang="en-US" dirty="0" smtClean="0"/>
              <a:t>Must have a value  less than it’s parent value and the node’s right child must have a value greater than it’s parent value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BST  Basic Operations</a:t>
            </a:r>
          </a:p>
          <a:p>
            <a:r>
              <a:rPr lang="en-US" dirty="0" smtClean="0"/>
              <a:t>Insert : Inserts an element in a tree/create a tree</a:t>
            </a:r>
          </a:p>
          <a:p>
            <a:r>
              <a:rPr lang="en-US" dirty="0" smtClean="0"/>
              <a:t>Search : Searches an element in a tree</a:t>
            </a:r>
          </a:p>
          <a:p>
            <a:r>
              <a:rPr lang="en-US" dirty="0" smtClean="0"/>
              <a:t>Preorder Traversal : Traverses a tree in a in-order manner</a:t>
            </a:r>
          </a:p>
          <a:p>
            <a:r>
              <a:rPr lang="en-US" dirty="0" smtClean="0"/>
              <a:t>Post-order Traversal : Traverses a tree in a post-order manner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shall learn creating(inserting into) a tree structure and searching a data item in a tree in this chapter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Algorithm for inserting a new node in BST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Allocate memory for node</a:t>
            </a:r>
            <a:r>
              <a:rPr lang="en-US" b="1" dirty="0"/>
              <a:t>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smtClean="0"/>
              <a:t>new node=(</a:t>
            </a:r>
            <a:r>
              <a:rPr lang="en-US" dirty="0" err="1" smtClean="0"/>
              <a:t>struct</a:t>
            </a:r>
            <a:r>
              <a:rPr lang="en-US" dirty="0" smtClean="0"/>
              <a:t> node*)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 (size of(</a:t>
            </a:r>
            <a:r>
              <a:rPr lang="en-US" dirty="0" err="1" smtClean="0"/>
              <a:t>struct</a:t>
            </a:r>
            <a:r>
              <a:rPr lang="en-US" dirty="0" smtClean="0"/>
              <a:t> node))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Set the data  part to the value  and set the left and right pointer of node , point to NULL</a:t>
            </a:r>
          </a:p>
          <a:p>
            <a:pPr marL="342900" indent="-342900"/>
            <a:r>
              <a:rPr lang="en-US" dirty="0" smtClean="0"/>
              <a:t>            new node-&gt; info=data;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new node-&gt;left=NULL;</a:t>
            </a:r>
          </a:p>
          <a:p>
            <a:pPr marL="342900" indent="-342900"/>
            <a:r>
              <a:rPr lang="en-US" dirty="0" smtClean="0"/>
              <a:t>              new node-&gt;right=NULL;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Assign pointer ‘tree’ as ‘root’ node of the tree.              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smtClean="0"/>
              <a:t>tree= root;</a:t>
            </a:r>
          </a:p>
          <a:p>
            <a:pPr marL="342900" indent="-342900"/>
            <a:r>
              <a:rPr lang="en-US" dirty="0" smtClean="0"/>
              <a:t>4.  If(tree==NULL)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dirty="0" smtClean="0"/>
              <a:t>     set tree= </a:t>
            </a:r>
            <a:r>
              <a:rPr lang="en-US" dirty="0" err="1" smtClean="0"/>
              <a:t>newnode</a:t>
            </a:r>
            <a:r>
              <a:rPr lang="en-US" dirty="0" smtClean="0"/>
              <a:t> ;</a:t>
            </a:r>
          </a:p>
          <a:p>
            <a:pPr marL="400050" indent="-400050"/>
            <a:r>
              <a:rPr lang="en-US" dirty="0" smtClean="0"/>
              <a:t> 5.   Else if(data&gt; tree-&gt; info)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if(tree-&gt;left=NULL) then</a:t>
            </a:r>
          </a:p>
          <a:p>
            <a:pPr marL="400050" indent="-400050"/>
            <a:r>
              <a:rPr lang="en-US" dirty="0" smtClean="0"/>
              <a:t>            tree-&gt;left=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400050" indent="-400050">
              <a:buAutoNum type="romanUcPeriod" startAt="2"/>
            </a:pPr>
            <a:r>
              <a:rPr lang="en-US" dirty="0" smtClean="0"/>
              <a:t>Else </a:t>
            </a:r>
          </a:p>
          <a:p>
            <a:pPr marL="400050" indent="-400050"/>
            <a:r>
              <a:rPr lang="en-US" dirty="0" smtClean="0"/>
              <a:t>           tree=tree-&gt;left;</a:t>
            </a:r>
          </a:p>
          <a:p>
            <a:pPr marL="400050" indent="-400050">
              <a:buAutoNum type="romanUcPeriod" startAt="3"/>
            </a:pPr>
            <a:r>
              <a:rPr lang="en-US" dirty="0" smtClean="0"/>
              <a:t>Repeat step 4</a:t>
            </a:r>
          </a:p>
          <a:p>
            <a:pPr marL="400050" indent="-400050">
              <a:buAutoNum type="arabicPeriod" startAt="6"/>
            </a:pPr>
            <a:r>
              <a:rPr lang="en-US" dirty="0" smtClean="0"/>
              <a:t>Else if(data&gt;tree-&gt; info)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if( tree-&gt;right== NULL) then</a:t>
            </a:r>
          </a:p>
          <a:p>
            <a:pPr marL="400050" indent="-400050"/>
            <a:r>
              <a:rPr lang="en-US" dirty="0" smtClean="0"/>
              <a:t>            tree-&gt;right=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400050" indent="-400050"/>
            <a:r>
              <a:rPr lang="en-US" dirty="0" smtClean="0"/>
              <a:t>II.   else</a:t>
            </a:r>
          </a:p>
          <a:p>
            <a:pPr marL="400050" indent="-400050"/>
            <a:r>
              <a:rPr lang="en-US" dirty="0" smtClean="0"/>
              <a:t>           tree=tree-&gt;right;</a:t>
            </a:r>
          </a:p>
          <a:p>
            <a:pPr marL="400050" indent="-400050"/>
            <a:r>
              <a:rPr lang="en-US" dirty="0" smtClean="0"/>
              <a:t>III. Repeat step from 4</a:t>
            </a:r>
          </a:p>
          <a:p>
            <a:pPr marL="400050" indent="-400050"/>
            <a:r>
              <a:rPr lang="en-US" dirty="0" smtClean="0"/>
              <a:t>7.    Else if(data== tree-&gt; info)</a:t>
            </a:r>
          </a:p>
          <a:p>
            <a:pPr marL="400050" indent="-400050"/>
            <a:r>
              <a:rPr lang="en-US" dirty="0" smtClean="0"/>
              <a:t>8. Display “duplicate data”</a:t>
            </a:r>
          </a:p>
          <a:p>
            <a:pPr marL="400050" indent="-400050"/>
            <a:r>
              <a:rPr lang="en-US" dirty="0" smtClean="0"/>
              <a:t>9.  End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/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467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Algorithm for BST searching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the element with the root of the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item is matched then return the location of the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Otherwise check if item is less than the element present on root , if so then move to the left sub-tree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, then move to the right sub-tree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this procedure recursively until match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element is not found then return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Algorithm for deletion of node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If( root== NULL)</a:t>
            </a:r>
          </a:p>
          <a:p>
            <a:pPr marL="342900" indent="-342900"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           </a:t>
            </a:r>
            <a:r>
              <a:rPr lang="en-US" dirty="0" smtClean="0"/>
              <a:t>item not found in tree and return NULL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 smtClean="0"/>
              <a:t>2.   If(data&lt; root -&gt; info) </a:t>
            </a:r>
          </a:p>
          <a:p>
            <a:pPr marL="342900" indent="-342900"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set root-&gt;left= </a:t>
            </a:r>
            <a:r>
              <a:rPr lang="en-US" dirty="0" err="1" smtClean="0"/>
              <a:t>delete_node</a:t>
            </a:r>
            <a:r>
              <a:rPr lang="en-US" dirty="0" smtClean="0"/>
              <a:t>(root-&gt;left , info);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 smtClean="0"/>
              <a:t>3.    Else if ( data&gt; root-&gt;info)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/>
            <a:r>
              <a:rPr lang="en-US" dirty="0" smtClean="0"/>
              <a:t>             set root-&gt;right=</a:t>
            </a:r>
            <a:r>
              <a:rPr lang="en-US" dirty="0" err="1" smtClean="0"/>
              <a:t>delete_node</a:t>
            </a:r>
            <a:r>
              <a:rPr lang="en-US" dirty="0" smtClean="0"/>
              <a:t>(root-&gt;</a:t>
            </a:r>
            <a:r>
              <a:rPr lang="en-US" dirty="0" err="1" smtClean="0"/>
              <a:t>right,info</a:t>
            </a:r>
            <a:r>
              <a:rPr lang="en-US" dirty="0" smtClean="0"/>
              <a:t>);</a:t>
            </a:r>
          </a:p>
          <a:p>
            <a:pPr marL="342900" indent="-342900">
              <a:buAutoNum type="arabicPeriod" startAt="4"/>
            </a:pPr>
            <a:r>
              <a:rPr lang="en-US" dirty="0" smtClean="0"/>
              <a:t>Else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1.    if(root-&gt;left==NULL &amp;&amp; root-&gt;right== NULL)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I.    Set free(root)</a:t>
            </a:r>
          </a:p>
          <a:p>
            <a:pPr marL="342900" indent="-342900"/>
            <a:r>
              <a:rPr lang="en-US" dirty="0" smtClean="0"/>
              <a:t>             II.   Return NULL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2.    Else if(root-&gt; left== NULL)then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I.   </a:t>
            </a:r>
            <a:r>
              <a:rPr lang="en-US" dirty="0" err="1" smtClean="0"/>
              <a:t>ptr</a:t>
            </a:r>
            <a:r>
              <a:rPr lang="en-US" dirty="0" smtClean="0"/>
              <a:t> =root-&gt;left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 II. free(root)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 III. Return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;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  <a:p>
            <a:pPr marL="342900" indent="-342900"/>
            <a:r>
              <a:rPr lang="en-US" dirty="0" smtClean="0"/>
              <a:t>           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3.Else if (root-&gt;right=NULL)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ptr</a:t>
            </a:r>
            <a:r>
              <a:rPr lang="en-US" dirty="0" smtClean="0"/>
              <a:t> = root-&gt;left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      free(root)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      return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400050" indent="-400050"/>
            <a:r>
              <a:rPr lang="en-US" dirty="0" smtClean="0"/>
              <a:t>4. Get the </a:t>
            </a:r>
            <a:r>
              <a:rPr lang="en-US" dirty="0" err="1" smtClean="0"/>
              <a:t>in_order</a:t>
            </a:r>
            <a:r>
              <a:rPr lang="en-US" dirty="0" smtClean="0"/>
              <a:t> successor(smallest in the right sub-tree)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= root-&gt; right;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While(</a:t>
            </a:r>
            <a:r>
              <a:rPr lang="en-US" dirty="0" err="1" smtClean="0"/>
              <a:t>ptr</a:t>
            </a:r>
            <a:r>
              <a:rPr lang="en-US" dirty="0" smtClean="0"/>
              <a:t>-&gt;left!=NULL)</a:t>
            </a:r>
          </a:p>
          <a:p>
            <a:pPr marL="400050" indent="-400050"/>
            <a:r>
              <a:rPr lang="en-US" dirty="0" smtClean="0"/>
              <a:t>          </a:t>
            </a:r>
            <a:r>
              <a:rPr lang="en-US" dirty="0" err="1" smtClean="0"/>
              <a:t>ptr</a:t>
            </a:r>
            <a:r>
              <a:rPr lang="en-US" dirty="0" smtClean="0"/>
              <a:t>= </a:t>
            </a:r>
            <a:r>
              <a:rPr lang="en-US" dirty="0" err="1" smtClean="0"/>
              <a:t>ptr</a:t>
            </a:r>
            <a:r>
              <a:rPr lang="en-US" dirty="0" smtClean="0"/>
              <a:t>-&gt; left;</a:t>
            </a:r>
          </a:p>
          <a:p>
            <a:pPr marL="400050" indent="-400050"/>
            <a:r>
              <a:rPr lang="en-US" dirty="0" smtClean="0"/>
              <a:t>5. root-&gt;info=</a:t>
            </a:r>
            <a:r>
              <a:rPr lang="en-US" dirty="0" err="1" smtClean="0"/>
              <a:t>ptr</a:t>
            </a:r>
            <a:r>
              <a:rPr lang="en-US" dirty="0" smtClean="0"/>
              <a:t>-&gt;info</a:t>
            </a:r>
          </a:p>
          <a:p>
            <a:pPr marL="400050" indent="-400050"/>
            <a:r>
              <a:rPr lang="en-US" dirty="0" smtClean="0"/>
              <a:t>6. Return root and 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381</TotalTime>
  <Words>887</Words>
  <Application>Microsoft Office PowerPoint</Application>
  <PresentationFormat>On-screen Show (4:3)</PresentationFormat>
  <Paragraphs>181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Slide 1</vt:lpstr>
      <vt:lpstr>Contents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NK</dc:creator>
  <cp:lastModifiedBy>NK</cp:lastModifiedBy>
  <cp:revision>33</cp:revision>
  <dcterms:created xsi:type="dcterms:W3CDTF">2023-02-19T11:02:26Z</dcterms:created>
  <dcterms:modified xsi:type="dcterms:W3CDTF">2023-02-19T17:29:14Z</dcterms:modified>
</cp:coreProperties>
</file>