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1" r:id="rId5"/>
    <p:sldId id="276" r:id="rId6"/>
    <p:sldId id="277" r:id="rId7"/>
  </p:sldIdLst>
  <p:sldSz cx="9144000" cy="5148263"/>
  <p:notesSz cx="6985000" cy="9283700"/>
  <p:defaultTextStyle>
    <a:defPPr>
      <a:defRPr lang="en-US"/>
    </a:defPPr>
    <a:lvl1pPr marL="0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7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1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68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5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02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19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6" algn="l" defTabSz="91403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liance Matrix" initials="CM" lastIdx="38" clrIdx="0"/>
  <p:cmAuthor id="1" name="GDC4S PC" initials="GP" lastIdx="60" clrIdx="1"/>
  <p:cmAuthor id="2" name="Scott Clarke" initials="SC" lastIdx="3" clrIdx="2"/>
  <p:cmAuthor id="3" name="Peter" initials="P" lastIdx="5" clrIdx="3"/>
  <p:cmAuthor id="4" name="Neff R Guardia" initials="NRG" lastIdx="1" clrIdx="4"/>
  <p:cmAuthor id="5" name="Jason Eddy" initials="JE" lastIdx="2" clrIdx="5"/>
  <p:cmAuthor id="6" name="AZ25-5HDH8V1" initials="A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FFFFFF"/>
    <a:srgbClr val="4391D0"/>
    <a:srgbClr val="FFBE86"/>
    <a:srgbClr val="6D4481"/>
    <a:srgbClr val="804000"/>
    <a:srgbClr val="92D050"/>
    <a:srgbClr val="ADB5D8"/>
    <a:srgbClr val="2E3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1" autoAdjust="0"/>
    <p:restoredTop sz="66589" autoAdjust="0"/>
  </p:normalViewPr>
  <p:slideViewPr>
    <p:cSldViewPr snapToGrid="0">
      <p:cViewPr>
        <p:scale>
          <a:sx n="118" d="100"/>
          <a:sy n="118" d="100"/>
        </p:scale>
        <p:origin x="-760" y="-488"/>
      </p:cViewPr>
      <p:guideLst>
        <p:guide orient="horz" pos="21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38" y="-90"/>
      </p:cViewPr>
      <p:guideLst>
        <p:guide orient="horz" pos="2924"/>
        <p:guide pos="220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137" cy="463571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348" y="0"/>
            <a:ext cx="3027137" cy="463571"/>
          </a:xfrm>
          <a:prstGeom prst="rect">
            <a:avLst/>
          </a:prstGeom>
        </p:spPr>
        <p:txBody>
          <a:bodyPr vert="horz" lIns="87938" tIns="43969" rIns="87938" bIns="43969" rtlCol="0"/>
          <a:lstStyle>
            <a:lvl1pPr algn="r">
              <a:defRPr sz="1200"/>
            </a:lvl1pPr>
          </a:lstStyle>
          <a:p>
            <a:fld id="{218E3E4F-897A-428A-8E78-11C3F9318C15}" type="datetimeFigureOut">
              <a:rPr lang="en-US" smtClean="0"/>
              <a:pPr/>
              <a:t>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95"/>
            <a:ext cx="3027137" cy="463571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348" y="8818595"/>
            <a:ext cx="3027137" cy="463571"/>
          </a:xfrm>
          <a:prstGeom prst="rect">
            <a:avLst/>
          </a:prstGeom>
        </p:spPr>
        <p:txBody>
          <a:bodyPr vert="horz" lIns="87938" tIns="43969" rIns="87938" bIns="43969" rtlCol="0" anchor="b"/>
          <a:lstStyle>
            <a:lvl1pPr algn="r">
              <a:defRPr sz="1200"/>
            </a:lvl1pPr>
          </a:lstStyle>
          <a:p>
            <a:fld id="{1D6FC2B6-5561-4DD1-93EF-149662EABD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5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fld id="{EFA8FE1B-FA28-4341-8522-0F1268F97BA1}" type="datetimeFigureOut">
              <a:rPr lang="en-US" smtClean="0"/>
              <a:pPr/>
              <a:t>1/30/18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5325"/>
            <a:ext cx="61817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1" tIns="46476" rIns="92951" bIns="4647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1" tIns="46476" rIns="92951" bIns="464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fld id="{13D95679-5506-4941-B585-B9C2D2D2B7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7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1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68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5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2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19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6" algn="l" defTabSz="9140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693420"/>
          </a:xfrm>
          <a:prstGeom prst="rect">
            <a:avLst/>
          </a:prstGeom>
          <a:gradFill flip="none" rotWithShape="1">
            <a:gsLst>
              <a:gs pos="0">
                <a:srgbClr val="B7D0F1"/>
              </a:gs>
              <a:gs pos="50000">
                <a:srgbClr val="B7D0F1">
                  <a:lumMod val="40000"/>
                  <a:lumOff val="60000"/>
                </a:srgbClr>
              </a:gs>
              <a:gs pos="100000">
                <a:srgbClr val="B7D0F1">
                  <a:lumMod val="15000"/>
                  <a:lumOff val="8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7848600" cy="669131"/>
          </a:xfrm>
          <a:prstGeom prst="rect">
            <a:avLst/>
          </a:prstGeom>
        </p:spPr>
        <p:txBody>
          <a:bodyPr lIns="91404" tIns="45702" rIns="91404" bIns="45702" anchor="ctr">
            <a:noAutofit/>
          </a:bodyPr>
          <a:lstStyle>
            <a:lvl1pPr marL="182806"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5331"/>
            <a:ext cx="8610600" cy="3962400"/>
          </a:xfrm>
          <a:prstGeom prst="rect">
            <a:avLst/>
          </a:prstGeom>
        </p:spPr>
        <p:txBody>
          <a:bodyPr lIns="91404" tIns="45702" rIns="91404" bIns="45702">
            <a:normAutofit/>
          </a:bodyPr>
          <a:lstStyle>
            <a:lvl1pPr marL="171381" indent="-171381">
              <a:defRPr sz="1800" b="1">
                <a:latin typeface="Arial" pitchFamily="34" charset="0"/>
                <a:cs typeface="Arial" pitchFamily="34" charset="0"/>
              </a:defRPr>
            </a:lvl1pPr>
            <a:lvl2pPr marL="460191" indent="-233270">
              <a:buFont typeface="Courier New" panose="02070309020205020404" pitchFamily="49" charset="0"/>
              <a:buChar char="o"/>
              <a:defRPr sz="1600"/>
            </a:lvl2pPr>
            <a:lvl3pPr marL="626812" indent="-172969">
              <a:buFont typeface="Wingdings" panose="05000000000000000000" pitchFamily="2" charset="2"/>
              <a:buChar char="§"/>
              <a:tabLst/>
              <a:defRPr sz="1400"/>
            </a:lvl3pPr>
            <a:lvl4pPr marL="860080" indent="-171381">
              <a:tabLst>
                <a:tab pos="860080" algn="l"/>
              </a:tabLst>
              <a:defRPr sz="1200"/>
            </a:lvl4pPr>
            <a:lvl5pPr marL="1085415" indent="-225335"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0560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"/>
            <a:ext cx="9144000" cy="693420"/>
          </a:xfrm>
          <a:prstGeom prst="rect">
            <a:avLst/>
          </a:prstGeom>
          <a:gradFill flip="none" rotWithShape="1">
            <a:gsLst>
              <a:gs pos="0">
                <a:srgbClr val="B7D0F1"/>
              </a:gs>
              <a:gs pos="50000">
                <a:srgbClr val="B7D0F1">
                  <a:lumMod val="40000"/>
                  <a:lumOff val="60000"/>
                </a:srgbClr>
              </a:gs>
              <a:gs pos="100000">
                <a:srgbClr val="B7D0F1">
                  <a:lumMod val="15000"/>
                  <a:lumOff val="8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5331"/>
            <a:ext cx="8610600" cy="3962400"/>
          </a:xfrm>
          <a:prstGeom prst="rect">
            <a:avLst/>
          </a:prstGeom>
        </p:spPr>
        <p:txBody>
          <a:bodyPr lIns="91404" tIns="45702" rIns="91404" bIns="45702">
            <a:normAutofit/>
          </a:bodyPr>
          <a:lstStyle>
            <a:lvl1pPr marL="171381" indent="-171381">
              <a:defRPr sz="1800" b="1">
                <a:latin typeface="Arial" pitchFamily="34" charset="0"/>
                <a:cs typeface="Arial" pitchFamily="34" charset="0"/>
              </a:defRPr>
            </a:lvl1pPr>
            <a:lvl2pPr marL="460191" indent="-233270">
              <a:buFont typeface="Courier New" panose="02070309020205020404" pitchFamily="49" charset="0"/>
              <a:buChar char="o"/>
              <a:defRPr sz="1600"/>
            </a:lvl2pPr>
            <a:lvl3pPr marL="626812" indent="-172969">
              <a:buFont typeface="Wingdings" panose="05000000000000000000" pitchFamily="2" charset="2"/>
              <a:buChar char="§"/>
              <a:tabLst/>
              <a:defRPr sz="1400"/>
            </a:lvl3pPr>
            <a:lvl4pPr marL="860080" indent="-171381">
              <a:tabLst>
                <a:tab pos="860080" algn="l"/>
              </a:tabLst>
              <a:defRPr sz="1200"/>
            </a:lvl4pPr>
            <a:lvl5pPr marL="1085415" indent="-225335"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7848600" cy="669131"/>
          </a:xfrm>
          <a:prstGeom prst="rect">
            <a:avLst/>
          </a:prstGeom>
        </p:spPr>
        <p:txBody>
          <a:bodyPr lIns="91404" tIns="45702" rIns="91404" bIns="45702" anchor="ctr">
            <a:noAutofit/>
          </a:bodyPr>
          <a:lstStyle>
            <a:lvl1pPr marL="182806"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0560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8115300" y="4896622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D8D237-6132-429E-A58E-FF1AC14AB6FC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76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/>
          <a:lstStyle/>
          <a:p>
            <a:fld id="{D075AD55-1C11-47C8-BEC3-0FD39B40450C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/>
          <a:lstStyle/>
          <a:p>
            <a:fld id="{CF49C65F-B714-4222-90D8-D80184DF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1701" y="4781006"/>
            <a:ext cx="2024743" cy="33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5300" y="4896622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0D8D237-6132-429E-A58E-FF1AC14AB6FC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9" r:id="rId2"/>
    <p:sldLayoutId id="2147483680" r:id="rId3"/>
    <p:sldLayoutId id="214748368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03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2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1" indent="-228509" algn="l" defTabSz="91403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9" algn="l" defTabSz="91403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0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4" indent="-228509" algn="l" defTabSz="9140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5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2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19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6" algn="l" defTabSz="9140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0749"/>
              </p:ext>
            </p:extLst>
          </p:nvPr>
        </p:nvGraphicFramePr>
        <p:xfrm>
          <a:off x="1639312" y="1108244"/>
          <a:ext cx="6096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Directed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Search</a:t>
                      </a:r>
                    </a:p>
                    <a:p>
                      <a:r>
                        <a:rPr lang="en-US" dirty="0" smtClean="0"/>
                        <a:t>Browse/Categories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Similar Content</a:t>
                      </a:r>
                    </a:p>
                    <a:p>
                      <a:r>
                        <a:rPr lang="en-US" dirty="0" smtClean="0"/>
                        <a:t>Co-Located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Surprise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Favorites</a:t>
                      </a:r>
                    </a:p>
                    <a:p>
                      <a:r>
                        <a:rPr lang="en-US" dirty="0" smtClean="0"/>
                        <a:t>Activity</a:t>
                      </a:r>
                      <a:r>
                        <a:rPr lang="en-US" baseline="0" dirty="0" smtClean="0"/>
                        <a:t> Feeds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Recommendations</a:t>
                      </a:r>
                    </a:p>
                    <a:p>
                      <a:r>
                        <a:rPr lang="en-US" dirty="0" smtClean="0"/>
                        <a:t>Related Content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5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 </a:t>
            </a:r>
            <a:r>
              <a:rPr lang="en-US" dirty="0" smtClean="0"/>
              <a:t>Scope of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5331"/>
            <a:ext cx="4302940" cy="3962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Directed Narrow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Unstructured or Keywords</a:t>
            </a:r>
          </a:p>
          <a:p>
            <a:pPr lvl="2"/>
            <a:r>
              <a:rPr lang="en-US" b="0" dirty="0" smtClean="0"/>
              <a:t>Guess the magic word to find the gold</a:t>
            </a:r>
          </a:p>
          <a:p>
            <a:pPr lvl="2"/>
            <a:r>
              <a:rPr lang="en-US" dirty="0" smtClean="0"/>
              <a:t>Need a “page rank” capability</a:t>
            </a:r>
          </a:p>
          <a:p>
            <a:pPr lvl="3"/>
            <a:r>
              <a:rPr lang="en-US" b="0" dirty="0" smtClean="0"/>
              <a:t>People who search for X would often choose Y</a:t>
            </a:r>
            <a:endParaRPr lang="en-US" b="0" dirty="0"/>
          </a:p>
          <a:p>
            <a:r>
              <a:rPr lang="en-US" dirty="0" smtClean="0"/>
              <a:t>Browse/Categories</a:t>
            </a:r>
          </a:p>
          <a:p>
            <a:pPr lvl="1"/>
            <a:r>
              <a:rPr lang="en-US" dirty="0" smtClean="0"/>
              <a:t>e.g. By Product Line / Ontology</a:t>
            </a:r>
          </a:p>
          <a:p>
            <a:pPr lvl="2"/>
            <a:r>
              <a:rPr lang="en-US" dirty="0" err="1" smtClean="0"/>
              <a:t>Pilesort</a:t>
            </a:r>
            <a:r>
              <a:rPr lang="en-US" dirty="0" smtClean="0"/>
              <a:t> approach to building structure</a:t>
            </a:r>
          </a:p>
          <a:p>
            <a:pPr lvl="1"/>
            <a:r>
              <a:rPr lang="en-US" dirty="0" smtClean="0"/>
              <a:t>e</a:t>
            </a:r>
            <a:r>
              <a:rPr lang="en-US" b="0" dirty="0" smtClean="0"/>
              <a:t>.g. Boilerplate/Golden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900" y="745331"/>
            <a:ext cx="4305300" cy="3962400"/>
          </a:xfrm>
          <a:prstGeom prst="rect">
            <a:avLst/>
          </a:prstGeom>
        </p:spPr>
        <p:txBody>
          <a:bodyPr lIns="91404" tIns="45702" rIns="91404" bIns="45702">
            <a:normAutofit/>
          </a:bodyPr>
          <a:lstStyle>
            <a:lvl1pPr marL="171381" indent="-171381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0191" indent="-233270" algn="l" defTabSz="914034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6812" indent="-172969" algn="l" defTabSz="914034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080" indent="-171381" algn="l" defTabSz="914034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860080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5415" indent="-225335" algn="l" defTabSz="91403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0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4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Surprise Narrow</a:t>
            </a:r>
          </a:p>
          <a:p>
            <a:r>
              <a:rPr lang="en-US" dirty="0" smtClean="0"/>
              <a:t>Favorites</a:t>
            </a:r>
          </a:p>
          <a:p>
            <a:pPr lvl="1"/>
            <a:r>
              <a:rPr lang="en-US" dirty="0" smtClean="0"/>
              <a:t>Able to keep track of items of value.  </a:t>
            </a:r>
          </a:p>
          <a:p>
            <a:pPr lvl="1"/>
            <a:r>
              <a:rPr lang="en-US" dirty="0" smtClean="0"/>
              <a:t>Might not be for current task.</a:t>
            </a:r>
            <a:endParaRPr lang="en-US" b="0" dirty="0" smtClean="0"/>
          </a:p>
          <a:p>
            <a:r>
              <a:rPr lang="en-US" dirty="0" smtClean="0"/>
              <a:t>Activity Feeds</a:t>
            </a:r>
          </a:p>
          <a:p>
            <a:pPr lvl="1"/>
            <a:r>
              <a:rPr lang="en-US" dirty="0" smtClean="0"/>
              <a:t>Identify “friends” or people in similar job positions.  </a:t>
            </a:r>
          </a:p>
          <a:p>
            <a:pPr lvl="2"/>
            <a:r>
              <a:rPr lang="en-US" dirty="0" smtClean="0"/>
              <a:t>What are their favorites?</a:t>
            </a:r>
          </a:p>
          <a:p>
            <a:pPr lvl="2"/>
            <a:r>
              <a:rPr lang="en-US" b="0" dirty="0" smtClean="0"/>
              <a:t>What have they used before?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127571" y="3606237"/>
            <a:ext cx="4163352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These approaches are to </a:t>
            </a:r>
            <a:r>
              <a:rPr lang="en-US" sz="1600" dirty="0"/>
              <a:t>reduce (filter) the overall set of options to a small enough set to be able to manually review and then to select one or a few of that set to use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79576" y="882032"/>
            <a:ext cx="750535" cy="531728"/>
          </a:xfrm>
          <a:prstGeom prst="wedgeRoundRectCallout">
            <a:avLst>
              <a:gd name="adj1" fmla="val -38084"/>
              <a:gd name="adj2" fmla="val 112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TreasureBooty</a:t>
            </a:r>
            <a:r>
              <a:rPr lang="en-US" sz="1100" dirty="0"/>
              <a:t> </a:t>
            </a:r>
            <a:r>
              <a:rPr lang="en-US" sz="1100" dirty="0" err="1" smtClean="0"/>
              <a:t>Jewlery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2043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 </a:t>
            </a:r>
            <a:r>
              <a:rPr lang="en-US" dirty="0" smtClean="0"/>
              <a:t>Scope of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5331"/>
            <a:ext cx="4294848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Directed Widen</a:t>
            </a:r>
          </a:p>
          <a:p>
            <a:r>
              <a:rPr lang="en-US" dirty="0" smtClean="0"/>
              <a:t>Similar Content </a:t>
            </a:r>
            <a:r>
              <a:rPr lang="en-US" b="0" dirty="0" smtClean="0"/>
              <a:t>(content focus)</a:t>
            </a:r>
          </a:p>
          <a:p>
            <a:pPr lvl="1"/>
            <a:r>
              <a:rPr lang="en-US" b="0" dirty="0" smtClean="0"/>
              <a:t>Other content that is SIMILAR (overlap or cosine similarity) or just like what I picked.  It is another “option”</a:t>
            </a:r>
          </a:p>
          <a:p>
            <a:r>
              <a:rPr lang="en-US" dirty="0" smtClean="0"/>
              <a:t>Co-Located Content </a:t>
            </a:r>
            <a:r>
              <a:rPr lang="en-US" b="0" dirty="0" smtClean="0"/>
              <a:t>(content focus)</a:t>
            </a:r>
          </a:p>
          <a:p>
            <a:pPr lvl="1"/>
            <a:r>
              <a:rPr lang="en-US" b="0" dirty="0" smtClean="0"/>
              <a:t>Other content that was used in the same document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900" y="745331"/>
            <a:ext cx="4305300" cy="3962400"/>
          </a:xfrm>
          <a:prstGeom prst="rect">
            <a:avLst/>
          </a:prstGeom>
        </p:spPr>
        <p:txBody>
          <a:bodyPr lIns="91404" tIns="45702" rIns="91404" bIns="45702">
            <a:normAutofit/>
          </a:bodyPr>
          <a:lstStyle>
            <a:lvl1pPr marL="171381" indent="-171381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0191" indent="-233270" algn="l" defTabSz="914034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6812" indent="-172969" algn="l" defTabSz="914034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080" indent="-171381" algn="l" defTabSz="914034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860080" algn="l"/>
              </a:tabLs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5415" indent="-225335" algn="l" defTabSz="91403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594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0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4" indent="-228509" algn="l" defTabSz="91403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Surprise Widen (Suggestions)</a:t>
            </a:r>
          </a:p>
          <a:p>
            <a:r>
              <a:rPr lang="en-US" dirty="0" smtClean="0"/>
              <a:t>Recommendations</a:t>
            </a:r>
            <a:r>
              <a:rPr lang="en-US" b="0" dirty="0" smtClean="0"/>
              <a:t> (people focus)  </a:t>
            </a:r>
          </a:p>
          <a:p>
            <a:pPr lvl="1"/>
            <a:r>
              <a:rPr lang="en-US" b="0" dirty="0" smtClean="0"/>
              <a:t>Find other people that picked roughly the same stuff I picked.  What else did they pick?</a:t>
            </a:r>
          </a:p>
          <a:p>
            <a:r>
              <a:rPr lang="en-US" dirty="0" smtClean="0"/>
              <a:t>Related Content </a:t>
            </a:r>
            <a:r>
              <a:rPr lang="en-US" b="0" dirty="0" smtClean="0"/>
              <a:t>(content focus)</a:t>
            </a:r>
          </a:p>
          <a:p>
            <a:pPr lvl="1"/>
            <a:r>
              <a:rPr lang="en-US" b="0" dirty="0" smtClean="0"/>
              <a:t>Find other people who picked this content.  What else did they pick?</a:t>
            </a:r>
          </a:p>
          <a:p>
            <a:pPr lvl="1"/>
            <a:endParaRPr lang="en-US" b="0" dirty="0" smtClean="0"/>
          </a:p>
          <a:p>
            <a:pPr marL="226921" lvl="1" indent="0">
              <a:buNone/>
            </a:pPr>
            <a:r>
              <a:rPr lang="en-US" dirty="0"/>
              <a:t>This is not just what other stuff is used in a single document.  This will cross documents.</a:t>
            </a:r>
          </a:p>
          <a:p>
            <a:pPr marL="226921" lvl="1" indent="0">
              <a:buNone/>
            </a:pPr>
            <a:endParaRPr lang="en-US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3157" y="3605337"/>
            <a:ext cx="3463388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 </a:t>
            </a:r>
            <a:r>
              <a:rPr lang="en-US" sz="1600" dirty="0"/>
              <a:t>want to find </a:t>
            </a:r>
            <a:r>
              <a:rPr lang="en-US" sz="1600" dirty="0" smtClean="0"/>
              <a:t>more/all </a:t>
            </a:r>
            <a:r>
              <a:rPr lang="en-US" sz="1600" dirty="0"/>
              <a:t>possible stuff.  H</a:t>
            </a:r>
            <a:r>
              <a:rPr lang="en-US" sz="1600" dirty="0" smtClean="0"/>
              <a:t>ow </a:t>
            </a:r>
            <a:r>
              <a:rPr lang="en-US" sz="1600" dirty="0"/>
              <a:t>do I know I have found everything that is available.  </a:t>
            </a:r>
            <a:r>
              <a:rPr lang="en-US" sz="1600" dirty="0" smtClean="0"/>
              <a:t>This is a </a:t>
            </a:r>
            <a:r>
              <a:rPr lang="en-US" sz="1600" dirty="0"/>
              <a:t>problem with a </a:t>
            </a:r>
            <a:r>
              <a:rPr lang="en-US" sz="1600" dirty="0" smtClean="0"/>
              <a:t>non-Internet scale repository.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822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PL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9B43A06BBD144AD1B0AADCF06DB34" ma:contentTypeVersion="1" ma:contentTypeDescription="Create a new document." ma:contentTypeScope="" ma:versionID="7ee90bef3261d0be5813e7805f8c9a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1b5f35d88f7f6ebfe284b0f73f43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263F0B-1F3D-4C11-9B2C-EADA134FE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64E032-5883-4B85-AB62-F05BFA572C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1A554-E925-4871-BCD9-82D9E2B79B4F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66289</TotalTime>
  <Words>313</Words>
  <Application>Microsoft Macintosh PowerPoint</Application>
  <PresentationFormat>Custom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EPLE PowerPoint Template</vt:lpstr>
      <vt:lpstr>Discovery Matrix</vt:lpstr>
      <vt:lpstr>Narrow Scope of Discovery</vt:lpstr>
      <vt:lpstr>Widen Scope of Discovery</vt:lpstr>
    </vt:vector>
  </TitlesOfParts>
  <Company>General 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Product Line Engineering (EPLE)  Program Increment 4.5 Planning</dc:title>
  <dc:creator>Classe, Doug-P28500</dc:creator>
  <cp:lastModifiedBy>Michael Bigrigg</cp:lastModifiedBy>
  <cp:revision>2427</cp:revision>
  <cp:lastPrinted>2017-01-06T17:03:17Z</cp:lastPrinted>
  <dcterms:created xsi:type="dcterms:W3CDTF">2014-05-20T20:07:34Z</dcterms:created>
  <dcterms:modified xsi:type="dcterms:W3CDTF">2018-01-30T15:26:10Z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0x010100D129B43A06BBD144AD1B0AADCF06DB34</vt:lpwstr>
  </property>
  <property fmtid="{D5CDD505-2E9C-101B-9397-08002B2CF9AE}" pid="3" name="Test Attribute">
    <vt:lpwstr>Test 1</vt:lpwstr>
  </property>
</Properties>
</file>