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media/audio1" ContentType="audio/x-wav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0"/>
  </p:handoutMasterIdLst>
  <p:sldIdLst>
    <p:sldId id="257" r:id="rId2"/>
    <p:sldId id="341" r:id="rId3"/>
    <p:sldId id="343" r:id="rId4"/>
    <p:sldId id="344" r:id="rId5"/>
    <p:sldId id="345" r:id="rId6"/>
    <p:sldId id="346" r:id="rId7"/>
    <p:sldId id="347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0B460-B2EA-41AF-8D90-44F8273B9B5A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53959-F334-4CEC-B919-866FBBD146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776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21D3-E4BB-40DA-B7FF-9C6AE3AF54A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548D-766E-4366-AD5E-091D74236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stSnd>
        <p:snd r:embed="rId1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21D3-E4BB-40DA-B7FF-9C6AE3AF54A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548D-766E-4366-AD5E-091D74236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21D3-E4BB-40DA-B7FF-9C6AE3AF54A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548D-766E-4366-AD5E-091D74236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21D3-E4BB-40DA-B7FF-9C6AE3AF54A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548D-766E-4366-AD5E-091D74236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21D3-E4BB-40DA-B7FF-9C6AE3AF54A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548D-766E-4366-AD5E-091D74236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stSnd>
        <p:snd r:embed="rId1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21D3-E4BB-40DA-B7FF-9C6AE3AF54A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548D-766E-4366-AD5E-091D74236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21D3-E4BB-40DA-B7FF-9C6AE3AF54A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548D-766E-4366-AD5E-091D74236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21D3-E4BB-40DA-B7FF-9C6AE3AF54A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548D-766E-4366-AD5E-091D74236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21D3-E4BB-40DA-B7FF-9C6AE3AF54A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548D-766E-4366-AD5E-091D74236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21D3-E4BB-40DA-B7FF-9C6AE3AF54A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548D-766E-4366-AD5E-091D74236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21D3-E4BB-40DA-B7FF-9C6AE3AF54A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548D-766E-4366-AD5E-091D74236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821D3-E4BB-40DA-B7FF-9C6AE3AF54A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48D-766E-4366-AD5E-091D74236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sndAc>
      <p:stSnd>
        <p:snd r:embed="rId13" name="wind.wav"/>
      </p:stSnd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wl.english.purdue.edu/owl/resource/560/01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pp.eurostat.ec.europa.eu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pp.eurostat.ec.europa.eu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owl.english.purdue.edu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apastyle.org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bject 12"/>
          <p:cNvSpPr>
            <a:spLocks noChangeArrowheads="1"/>
          </p:cNvSpPr>
          <p:nvPr/>
        </p:nvSpPr>
        <p:spPr bwMode="auto">
          <a:xfrm>
            <a:off x="0" y="7620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1" name="object 4"/>
          <p:cNvSpPr>
            <a:spLocks noChangeArrowheads="1"/>
          </p:cNvSpPr>
          <p:nvPr/>
        </p:nvSpPr>
        <p:spPr bwMode="auto">
          <a:xfrm>
            <a:off x="228600" y="1524000"/>
            <a:ext cx="8686800" cy="1905000"/>
          </a:xfrm>
          <a:custGeom>
            <a:avLst/>
            <a:gdLst>
              <a:gd name="T0" fmla="*/ 0 w 8686800"/>
              <a:gd name="T1" fmla="*/ 0 h 1905000"/>
              <a:gd name="T2" fmla="*/ 8686800 w 8686800"/>
              <a:gd name="T3" fmla="*/ 1905000 h 1905000"/>
            </a:gdLst>
            <a:ahLst/>
            <a:cxnLst/>
            <a:rect l="T0" t="T1" r="T2" b="T3"/>
            <a:pathLst>
              <a:path w="8686800" h="1905000">
                <a:moveTo>
                  <a:pt x="0" y="1905000"/>
                </a:moveTo>
                <a:lnTo>
                  <a:pt x="8686800" y="1905000"/>
                </a:lnTo>
                <a:lnTo>
                  <a:pt x="8686800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2" name="object 5"/>
          <p:cNvSpPr>
            <a:spLocks noChangeArrowheads="1"/>
          </p:cNvSpPr>
          <p:nvPr/>
        </p:nvSpPr>
        <p:spPr bwMode="auto">
          <a:xfrm>
            <a:off x="1654175" y="1322388"/>
            <a:ext cx="6054725" cy="12128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3" name="object 6"/>
          <p:cNvSpPr>
            <a:spLocks noChangeArrowheads="1"/>
          </p:cNvSpPr>
          <p:nvPr/>
        </p:nvSpPr>
        <p:spPr bwMode="auto">
          <a:xfrm>
            <a:off x="2030413" y="2236788"/>
            <a:ext cx="2530475" cy="12128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4" name="object 7"/>
          <p:cNvSpPr>
            <a:spLocks noChangeArrowheads="1"/>
          </p:cNvSpPr>
          <p:nvPr/>
        </p:nvSpPr>
        <p:spPr bwMode="auto">
          <a:xfrm>
            <a:off x="3622675" y="2332038"/>
            <a:ext cx="3487738" cy="11160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6" name="object 9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7" name="object 10"/>
          <p:cNvSpPr>
            <a:spLocks noChangeArrowheads="1"/>
          </p:cNvSpPr>
          <p:nvPr/>
        </p:nvSpPr>
        <p:spPr bwMode="auto">
          <a:xfrm>
            <a:off x="6781800" y="6553200"/>
            <a:ext cx="1295400" cy="152400"/>
          </a:xfrm>
          <a:custGeom>
            <a:avLst/>
            <a:gdLst>
              <a:gd name="T0" fmla="*/ 0 w 1295400"/>
              <a:gd name="T1" fmla="*/ 0 h 152400"/>
              <a:gd name="T2" fmla="*/ 1295400 w 1295400"/>
              <a:gd name="T3" fmla="*/ 152400 h 152400"/>
            </a:gdLst>
            <a:ahLst/>
            <a:cxnLst/>
            <a:rect l="T0" t="T1" r="T2" b="T3"/>
            <a:pathLst>
              <a:path w="1295400" h="152400">
                <a:moveTo>
                  <a:pt x="0" y="152400"/>
                </a:moveTo>
                <a:lnTo>
                  <a:pt x="1295400" y="152400"/>
                </a:lnTo>
                <a:lnTo>
                  <a:pt x="1295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58" name="object 11"/>
          <p:cNvSpPr>
            <a:spLocks noChangeArrowheads="1"/>
          </p:cNvSpPr>
          <p:nvPr/>
        </p:nvSpPr>
        <p:spPr bwMode="auto">
          <a:xfrm>
            <a:off x="6511925" y="5657850"/>
            <a:ext cx="1971675" cy="11303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36" name="object 2"/>
          <p:cNvSpPr txBox="1">
            <a:spLocks noChangeArrowheads="1"/>
          </p:cNvSpPr>
          <p:nvPr/>
        </p:nvSpPr>
        <p:spPr bwMode="auto">
          <a:xfrm>
            <a:off x="550068" y="1752600"/>
            <a:ext cx="8043863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5400" dirty="0">
                <a:solidFill>
                  <a:schemeClr val="bg1"/>
                </a:solidFill>
              </a:rPr>
              <a:t>APA Formatting and Style Guide</a:t>
            </a:r>
            <a:endParaRPr lang="en-US" sz="5400" spc="-100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68" y="341176"/>
            <a:ext cx="2200582" cy="98121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General APA Format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Optima" pitchFamily="-84" charset="0"/>
              </a:rPr>
              <a:t>Your essay should </a:t>
            </a:r>
          </a:p>
          <a:p>
            <a:r>
              <a:rPr lang="en-US" altLang="en-US" sz="2400" dirty="0">
                <a:latin typeface="Optima" pitchFamily="-84" charset="0"/>
              </a:rPr>
              <a:t>include four major </a:t>
            </a:r>
          </a:p>
          <a:p>
            <a:r>
              <a:rPr lang="en-US" altLang="en-US" sz="2400" dirty="0">
                <a:latin typeface="Optima" pitchFamily="-84" charset="0"/>
              </a:rPr>
              <a:t>sections:</a:t>
            </a:r>
          </a:p>
          <a:p>
            <a:endParaRPr lang="en-US" sz="2400" dirty="0">
              <a:latin typeface="Optima" pitchFamily="-8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43725" y="1560513"/>
            <a:ext cx="1981200" cy="2819400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100" dir="10800000" algn="r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References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149975" y="2232025"/>
            <a:ext cx="1984375" cy="2819400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2700000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100" dir="10800000" algn="r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Main Body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57788" y="2970213"/>
            <a:ext cx="1984375" cy="2819400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100" dir="10800000" algn="r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</a:t>
            </a:r>
            <a:r>
              <a:rPr lang="en-US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Abstract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165600" y="3643313"/>
            <a:ext cx="1984375" cy="2816225"/>
          </a:xfrm>
          <a:prstGeom prst="rect">
            <a:avLst/>
          </a:prstGeom>
          <a:gradFill rotWithShape="1">
            <a:gsLst>
              <a:gs pos="0">
                <a:srgbClr val="FFF6E7"/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100" dir="13500000" algn="br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Title page</a:t>
            </a:r>
          </a:p>
        </p:txBody>
      </p:sp>
    </p:spTree>
    <p:extLst>
      <p:ext uri="{BB962C8B-B14F-4D97-AF65-F5344CB8AC3E}">
        <p14:creationId xmlns="" xmlns:p14="http://schemas.microsoft.com/office/powerpoint/2010/main" val="30827258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Title 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793" t="23141" r="34215" b="4254"/>
          <a:stretch>
            <a:fillRect/>
          </a:stretch>
        </p:blipFill>
        <p:spPr bwMode="auto">
          <a:xfrm>
            <a:off x="4873625" y="2231278"/>
            <a:ext cx="4083050" cy="444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19" name="Rounded Rectangular Callout 18"/>
          <p:cNvSpPr/>
          <p:nvPr/>
        </p:nvSpPr>
        <p:spPr bwMode="auto">
          <a:xfrm>
            <a:off x="228600" y="4323827"/>
            <a:ext cx="3678840" cy="2315097"/>
          </a:xfrm>
          <a:prstGeom prst="wedgeRoundRectCallout">
            <a:avLst>
              <a:gd name="adj1" fmla="val 118377"/>
              <a:gd name="adj2" fmla="val -81082"/>
              <a:gd name="adj3" fmla="val 16667"/>
            </a:avLst>
          </a:prstGeom>
          <a:ln w="9525" cap="flat" cmpd="sng" algn="ctr"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 smtClean="0">
                <a:latin typeface="Optima"/>
                <a:cs typeface="ＭＳ Ｐゴシック" charset="0"/>
              </a:rPr>
              <a:t>Title: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 smtClean="0">
                <a:latin typeface="Optima"/>
                <a:cs typeface="ＭＳ Ｐゴシック" charset="0"/>
              </a:rPr>
              <a:t>(in the upper half of the page, centered)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 smtClean="0">
                <a:latin typeface="Optima"/>
                <a:cs typeface="ＭＳ Ｐゴシック" charset="0"/>
              </a:rPr>
              <a:t>name (no title or degree) + affiliation (university, etc.)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dirty="0" smtClean="0">
              <a:latin typeface="Optima"/>
              <a:cs typeface="ＭＳ Ｐゴシック" charset="0"/>
            </a:endParaRPr>
          </a:p>
        </p:txBody>
      </p:sp>
      <p:sp useBgFill="1">
        <p:nvSpPr>
          <p:cNvPr id="20" name="Rounded Rectangular Callout 19"/>
          <p:cNvSpPr/>
          <p:nvPr/>
        </p:nvSpPr>
        <p:spPr bwMode="auto">
          <a:xfrm>
            <a:off x="228600" y="1600199"/>
            <a:ext cx="3602640" cy="2029889"/>
          </a:xfrm>
          <a:prstGeom prst="wedgeRoundRectCallout">
            <a:avLst>
              <a:gd name="adj1" fmla="val 88993"/>
              <a:gd name="adj2" fmla="val -25812"/>
              <a:gd name="adj3" fmla="val 16667"/>
            </a:avLst>
          </a:prstGeom>
          <a:ln w="9525" cap="flat" cmpd="sng" algn="ctr"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Optima"/>
                <a:ea typeface="ＭＳ Ｐゴシック" pitchFamily="-108" charset="-128"/>
                <a:cs typeface="Arial" panose="020B0604020202020204" pitchFamily="34" charset="0"/>
              </a:rPr>
              <a:t>Page header: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Optima"/>
                <a:ea typeface="ＭＳ Ｐゴシック" pitchFamily="-108" charset="-128"/>
                <a:cs typeface="Arial" panose="020B0604020202020204" pitchFamily="34" charset="0"/>
              </a:rPr>
              <a:t>(use Insert Page Header)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Optima"/>
                <a:ea typeface="ＭＳ Ｐゴシック" pitchFamily="-108" charset="-128"/>
                <a:cs typeface="Arial" panose="020B0604020202020204" pitchFamily="34" charset="0"/>
              </a:rPr>
              <a:t>title flush left + page number flush right.</a:t>
            </a:r>
          </a:p>
        </p:txBody>
      </p:sp>
    </p:spTree>
    <p:extLst>
      <p:ext uri="{BB962C8B-B14F-4D97-AF65-F5344CB8AC3E}">
        <p14:creationId xmlns="" xmlns:p14="http://schemas.microsoft.com/office/powerpoint/2010/main" val="4292950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Abstract 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pic>
        <p:nvPicPr>
          <p:cNvPr id="14" name="Picture 7" descr="Picture 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02" y="1881792"/>
            <a:ext cx="4192448" cy="486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16" name="Rounded Rectangular Callout 15"/>
          <p:cNvSpPr/>
          <p:nvPr/>
        </p:nvSpPr>
        <p:spPr bwMode="auto">
          <a:xfrm>
            <a:off x="533400" y="1608138"/>
            <a:ext cx="3427552" cy="2468778"/>
          </a:xfrm>
          <a:prstGeom prst="wedgeRoundRectCallout">
            <a:avLst>
              <a:gd name="adj1" fmla="val 102532"/>
              <a:gd name="adj2" fmla="val -16847"/>
              <a:gd name="adj3" fmla="val 16667"/>
            </a:avLst>
          </a:prstGeom>
          <a:ln w="9525" cap="flat" cmpd="sng" algn="ctr"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altLang="en-US" sz="2400" dirty="0">
                <a:latin typeface="Optima"/>
              </a:rPr>
              <a:t>Page header: do NOT include </a:t>
            </a:r>
            <a:r>
              <a:rPr lang="ja-JP" altLang="en-US" sz="2400" dirty="0">
                <a:latin typeface="Optima"/>
              </a:rPr>
              <a:t>“</a:t>
            </a:r>
            <a:r>
              <a:rPr lang="en-US" altLang="ja-JP" sz="2400" dirty="0">
                <a:latin typeface="Optima"/>
              </a:rPr>
              <a:t>Running head:</a:t>
            </a:r>
            <a:r>
              <a:rPr lang="ja-JP" altLang="en-US" sz="2400" dirty="0">
                <a:latin typeface="Optima"/>
              </a:rPr>
              <a:t>”</a:t>
            </a:r>
            <a:endParaRPr lang="en-US" altLang="ja-JP" sz="2400" dirty="0">
              <a:latin typeface="Optima"/>
            </a:endParaRPr>
          </a:p>
          <a:p>
            <a:pPr algn="ctr" eaLnBrk="0" hangingPunct="0">
              <a:defRPr/>
            </a:pPr>
            <a:endParaRPr lang="en-US" altLang="en-US" sz="2400" dirty="0">
              <a:latin typeface="Optima"/>
            </a:endParaRPr>
          </a:p>
          <a:p>
            <a:pPr algn="ctr" eaLnBrk="0" hangingPunct="0">
              <a:defRPr/>
            </a:pPr>
            <a:r>
              <a:rPr lang="en-US" altLang="en-US" sz="2400" dirty="0">
                <a:latin typeface="Optima"/>
              </a:rPr>
              <a:t>Abstract: centered, at the top of the page</a:t>
            </a:r>
          </a:p>
        </p:txBody>
      </p:sp>
      <p:sp useBgFill="1">
        <p:nvSpPr>
          <p:cNvPr id="17" name="Rounded Rectangular Callout 16"/>
          <p:cNvSpPr/>
          <p:nvPr/>
        </p:nvSpPr>
        <p:spPr bwMode="auto">
          <a:xfrm>
            <a:off x="533400" y="4305516"/>
            <a:ext cx="3427552" cy="2139218"/>
          </a:xfrm>
          <a:prstGeom prst="wedgeRoundRectCallout">
            <a:avLst>
              <a:gd name="adj1" fmla="val 95218"/>
              <a:gd name="adj2" fmla="val -86490"/>
              <a:gd name="adj3" fmla="val 16667"/>
            </a:avLst>
          </a:prstGeom>
          <a:ln w="9525" cap="flat" cmpd="sng" algn="ctr"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 smtClean="0">
                <a:latin typeface="Optima"/>
                <a:cs typeface="ＭＳ Ｐゴシック" charset="0"/>
              </a:rPr>
              <a:t>Write a 150- to 250- word summary of your paper in an accurate, concise, and specific manner.</a:t>
            </a:r>
          </a:p>
        </p:txBody>
      </p:sp>
    </p:spTree>
    <p:extLst>
      <p:ext uri="{BB962C8B-B14F-4D97-AF65-F5344CB8AC3E}">
        <p14:creationId xmlns="" xmlns:p14="http://schemas.microsoft.com/office/powerpoint/2010/main" val="2778092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Main Body (Text)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Number the first text page as page number 3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Optima" pitchFamily="-8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Type and center the title of the paper at the top of the page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Optima" pitchFamily="-8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 Type the text double-spaced with all sections following each other without a break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Optima" pitchFamily="-8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 Identify the sources you use in the paper in parenthetical, in-text citations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Optima" pitchFamily="-8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 Format tables and figures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Optima" pitchFamily="-8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1708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Reference 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4648200" cy="496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 Center the title (References) at the top of the page. </a:t>
            </a:r>
            <a:r>
              <a:rPr lang="en-US" altLang="en-US" sz="2400" i="1" dirty="0">
                <a:latin typeface="Optima" pitchFamily="-84" charset="0"/>
              </a:rPr>
              <a:t>Do not bold 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Optima" pitchFamily="-8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 Double-space reference entries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Optima" pitchFamily="-8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 Flush left the first line of the entry and indent subsequent lines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Optima" pitchFamily="-8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 Order entries alphabetically by the surname of the first author of each work</a:t>
            </a:r>
          </a:p>
        </p:txBody>
      </p:sp>
      <p:pic>
        <p:nvPicPr>
          <p:cNvPr id="14" name="Picture 6" descr="Picture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007" r="7539" b="48131"/>
          <a:stretch>
            <a:fillRect/>
          </a:stretch>
        </p:blipFill>
        <p:spPr bwMode="auto">
          <a:xfrm>
            <a:off x="4876799" y="1581150"/>
            <a:ext cx="4086869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34685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References: Basics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Invert authors’ </a:t>
            </a:r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</a:rPr>
              <a:t>names (last name first followed by initials)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ja-JP" sz="2400" dirty="0">
              <a:latin typeface="Optima" pitchFamily="-84" charset="0"/>
              <a:ea typeface="MS Mincho" panose="02020609040205080304" pitchFamily="49" charset="-128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0070C0"/>
                </a:solidFill>
                <a:latin typeface="Optima" pitchFamily="-84" charset="0"/>
                <a:ea typeface="MS Mincho" panose="02020609040205080304" pitchFamily="49" charset="-128"/>
              </a:rPr>
              <a:t>EX:</a:t>
            </a:r>
            <a:r>
              <a:rPr lang="ja-JP" altLang="en-US" sz="2400" dirty="0">
                <a:solidFill>
                  <a:srgbClr val="0070C0"/>
                </a:solidFill>
                <a:latin typeface="Optima" pitchFamily="-84" charset="0"/>
                <a:ea typeface="MS Mincho" panose="02020609040205080304" pitchFamily="49" charset="-128"/>
              </a:rPr>
              <a:t>“</a:t>
            </a:r>
            <a:r>
              <a:rPr lang="en-US" altLang="ja-JP" sz="2400" dirty="0">
                <a:solidFill>
                  <a:srgbClr val="0070C0"/>
                </a:solidFill>
                <a:latin typeface="Optima" pitchFamily="-84" charset="0"/>
                <a:ea typeface="MS Mincho" panose="02020609040205080304" pitchFamily="49" charset="-128"/>
              </a:rPr>
              <a:t>Smith, J.Q.”</a:t>
            </a:r>
          </a:p>
          <a:p>
            <a:endParaRPr lang="en-US" altLang="en-US" sz="2400" dirty="0">
              <a:latin typeface="Optima" pitchFamily="-8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 Capitalize only the first letter of the first word of a title and subtitle, the first word after a colon or a dash in the title, and proper nouns. Do not capitalize the first letter of the second word in a hyphenated compound word.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latin typeface="Optima" pitchFamily="-8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Optima" pitchFamily="-84" charset="0"/>
              </a:rPr>
              <a:t>EX: The perfectly formatted paper: How the Purdue OWL saved my essay.</a:t>
            </a:r>
          </a:p>
        </p:txBody>
      </p:sp>
    </p:spTree>
    <p:extLst>
      <p:ext uri="{BB962C8B-B14F-4D97-AF65-F5344CB8AC3E}">
        <p14:creationId xmlns="" xmlns:p14="http://schemas.microsoft.com/office/powerpoint/2010/main" val="10740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References: Basics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Optima"/>
              </a:rPr>
              <a:t>Capitalize all major words in journal titles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en-US" sz="2400" dirty="0">
              <a:latin typeface="Optima"/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Optima"/>
              </a:rPr>
              <a:t> Italicize titles of longer works such as books and journals</a:t>
            </a: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Optima"/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Optima"/>
              </a:rPr>
              <a:t> Do not italicize, underline, or put quotes around the titles of shorter works such as journal articles or essays in edited collections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363056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Making the Reference List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latin typeface="Optima" pitchFamily="-84" charset="0"/>
                <a:cs typeface="Arial" panose="020B0604020202020204" pitchFamily="34" charset="0"/>
              </a:rPr>
              <a:t>APA is a complex system of citation. When compiling the reference list, the strategy below might be useful: </a:t>
            </a:r>
          </a:p>
          <a:p>
            <a:endParaRPr lang="en-US" altLang="en-US" sz="2000" dirty="0">
              <a:latin typeface="Optima" pitchFamily="-84" charset="0"/>
              <a:cs typeface="Arial" panose="020B0604020202020204" pitchFamily="34" charset="0"/>
            </a:endParaRPr>
          </a:p>
          <a:p>
            <a:pPr>
              <a:buFont typeface="Arial Black" panose="020B0A04020102020204" pitchFamily="34" charset="0"/>
              <a:buAutoNum type="arabicPeriod"/>
            </a:pPr>
            <a:r>
              <a:rPr lang="en-US" altLang="en-US" sz="2000" dirty="0">
                <a:latin typeface="Optima" pitchFamily="-84" charset="0"/>
                <a:cs typeface="Arial" panose="020B0604020202020204" pitchFamily="34" charset="0"/>
              </a:rPr>
              <a:t> Identify the type of source: </a:t>
            </a:r>
          </a:p>
          <a:p>
            <a:pPr lvl="1"/>
            <a:r>
              <a:rPr lang="en-US" altLang="en-US" sz="2000" dirty="0">
                <a:latin typeface="Optima" pitchFamily="-84" charset="0"/>
                <a:cs typeface="Arial" panose="020B0604020202020204" pitchFamily="34" charset="0"/>
              </a:rPr>
              <a:t>Is it a book? A journal article? A webpage? </a:t>
            </a:r>
          </a:p>
          <a:p>
            <a:pPr>
              <a:buFont typeface="Arial Black" panose="020B0A04020102020204" pitchFamily="34" charset="0"/>
              <a:buAutoNum type="arabicPeriod"/>
            </a:pPr>
            <a:endParaRPr lang="en-US" altLang="en-US" sz="2000" dirty="0">
              <a:latin typeface="Optima" pitchFamily="-84" charset="0"/>
              <a:cs typeface="Arial" panose="020B0604020202020204" pitchFamily="34" charset="0"/>
            </a:endParaRPr>
          </a:p>
          <a:p>
            <a:pPr>
              <a:buFont typeface="Arial Black" panose="020B0A04020102020204" pitchFamily="34" charset="0"/>
              <a:buAutoNum type="arabicPeriod"/>
            </a:pPr>
            <a:r>
              <a:rPr lang="en-US" altLang="en-US" sz="2000" dirty="0">
                <a:latin typeface="Optima" pitchFamily="-84" charset="0"/>
                <a:cs typeface="Arial" panose="020B0604020202020204" pitchFamily="34" charset="0"/>
              </a:rPr>
              <a:t> Find a sample citation for this type of source</a:t>
            </a:r>
          </a:p>
          <a:p>
            <a:pPr lvl="1"/>
            <a:r>
              <a:rPr lang="en-US" altLang="en-US" sz="2000" dirty="0">
                <a:latin typeface="Optima" pitchFamily="-84" charset="0"/>
                <a:cs typeface="Arial" panose="020B0604020202020204" pitchFamily="34" charset="0"/>
              </a:rPr>
              <a:t>Check a textbook or the OWL APA Guide: </a:t>
            </a:r>
            <a:r>
              <a:rPr lang="en-US" altLang="en-US" sz="2000" dirty="0">
                <a:latin typeface="Optima" pitchFamily="-84" charset="0"/>
                <a:cs typeface="Arial" panose="020B0604020202020204" pitchFamily="34" charset="0"/>
                <a:hlinkClick r:id="rId3"/>
              </a:rPr>
              <a:t>http://owl.english.purdue.edu/owl/resource/560/01/</a:t>
            </a:r>
            <a:endParaRPr lang="en-US" altLang="en-US" sz="2000" dirty="0">
              <a:latin typeface="Optima" pitchFamily="-84" charset="0"/>
              <a:cs typeface="Arial" panose="020B0604020202020204" pitchFamily="34" charset="0"/>
            </a:endParaRPr>
          </a:p>
          <a:p>
            <a:pPr>
              <a:buFont typeface="Arial Black" panose="020B0A04020102020204" pitchFamily="34" charset="0"/>
              <a:buAutoNum type="arabicPeriod"/>
            </a:pPr>
            <a:endParaRPr lang="en-US" altLang="en-US" sz="2000" dirty="0">
              <a:latin typeface="Optima" pitchFamily="-84" charset="0"/>
              <a:cs typeface="Arial" panose="020B0604020202020204" pitchFamily="34" charset="0"/>
            </a:endParaRPr>
          </a:p>
          <a:p>
            <a:pPr>
              <a:buFont typeface="Arial Black" panose="020B0A04020102020204" pitchFamily="34" charset="0"/>
              <a:buAutoNum type="arabicPeriod"/>
            </a:pPr>
            <a:r>
              <a:rPr lang="en-US" altLang="ja-JP" sz="2000" dirty="0">
                <a:latin typeface="Optima" pitchFamily="-84" charset="0"/>
                <a:ea typeface="MS Mincho" panose="02020609040205080304" pitchFamily="49" charset="-128"/>
              </a:rPr>
              <a:t> “</a:t>
            </a:r>
            <a:r>
              <a:rPr lang="en-US" altLang="ja-JP" sz="2000" dirty="0">
                <a:latin typeface="Optima" pitchFamily="-84" charset="0"/>
                <a:ea typeface="MS Mincho" panose="02020609040205080304" pitchFamily="49" charset="-128"/>
                <a:cs typeface="Arial" panose="020B0604020202020204" pitchFamily="34" charset="0"/>
              </a:rPr>
              <a:t>Mirror</a:t>
            </a:r>
            <a:r>
              <a:rPr lang="en-US" altLang="ja-JP" sz="2000" dirty="0">
                <a:latin typeface="Optima" pitchFamily="-84" charset="0"/>
                <a:ea typeface="MS Mincho" panose="02020609040205080304" pitchFamily="49" charset="-128"/>
              </a:rPr>
              <a:t>” the sample</a:t>
            </a:r>
          </a:p>
          <a:p>
            <a:pPr>
              <a:buFont typeface="Arial Black" panose="020B0A04020102020204" pitchFamily="34" charset="0"/>
              <a:buAutoNum type="arabicPeriod"/>
            </a:pPr>
            <a:endParaRPr lang="en-US" altLang="en-US" sz="2000" dirty="0">
              <a:latin typeface="Optima" pitchFamily="-84" charset="0"/>
              <a:cs typeface="Arial" panose="020B0604020202020204" pitchFamily="34" charset="0"/>
            </a:endParaRPr>
          </a:p>
          <a:p>
            <a:pPr>
              <a:buFont typeface="Arial Black" panose="020B0A04020102020204" pitchFamily="34" charset="0"/>
              <a:buAutoNum type="arabicPeriod"/>
            </a:pPr>
            <a:r>
              <a:rPr lang="en-US" altLang="en-US" sz="2000" dirty="0">
                <a:latin typeface="Optima" pitchFamily="-84" charset="0"/>
                <a:cs typeface="Arial" panose="020B0604020202020204" pitchFamily="34" charset="0"/>
              </a:rPr>
              <a:t> Make sure that the entries are listed in alphabetical order and that the subsequent lines are indented (Recall References: Basics)</a:t>
            </a:r>
          </a:p>
          <a:p>
            <a:endParaRPr lang="en-US" sz="2000" dirty="0">
              <a:latin typeface="Optima" pitchFamily="-8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0284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In-text Citation: Basics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Optima" pitchFamily="-84" charset="0"/>
              </a:rPr>
              <a:t>In-text citations help readers locate the cited source in the References section of the paper. </a:t>
            </a:r>
          </a:p>
          <a:p>
            <a:endParaRPr lang="en-US" altLang="en-US" sz="2400" dirty="0">
              <a:latin typeface="Optima" pitchFamily="-84" charset="0"/>
            </a:endParaRPr>
          </a:p>
          <a:p>
            <a:r>
              <a:rPr lang="en-US" altLang="en-US" sz="2400" dirty="0">
                <a:latin typeface="Optima" pitchFamily="-84" charset="0"/>
              </a:rPr>
              <a:t>Whenever you use a source, provide in parenthesis: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 the author</a:t>
            </a:r>
            <a:r>
              <a:rPr lang="en-US" altLang="en-US" sz="2400" dirty="0">
                <a:latin typeface="Optima" pitchFamily="-84" charset="0"/>
                <a:ea typeface="MS Mincho" panose="02020609040205080304" pitchFamily="49" charset="-128"/>
              </a:rPr>
              <a:t>’</a:t>
            </a:r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</a:rPr>
              <a:t>s name and the date of publication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>
              <a:latin typeface="Optima" pitchFamily="-8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 for quotations and close paraphrases, provide the author</a:t>
            </a:r>
            <a:r>
              <a:rPr lang="en-US" altLang="en-US" sz="2400" dirty="0">
                <a:latin typeface="Optima" pitchFamily="-84" charset="0"/>
                <a:ea typeface="MS Mincho" panose="02020609040205080304" pitchFamily="49" charset="-128"/>
              </a:rPr>
              <a:t>’</a:t>
            </a:r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</a:rPr>
              <a:t>s name, date of publication, and a page number</a:t>
            </a:r>
          </a:p>
          <a:p>
            <a:pPr lvl="1"/>
            <a:r>
              <a:rPr lang="en-US" altLang="en-US" sz="2400" dirty="0">
                <a:latin typeface="Optima" pitchFamily="-84" charset="0"/>
              </a:rPr>
              <a:t> </a:t>
            </a:r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249307" y="4684408"/>
            <a:ext cx="8697843" cy="1966754"/>
            <a:chOff x="1819275" y="5321300"/>
            <a:chExt cx="7119938" cy="1257300"/>
          </a:xfrm>
        </p:grpSpPr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6189" t="53058" r="25665" b="31216"/>
            <a:stretch>
              <a:fillRect/>
            </a:stretch>
          </p:blipFill>
          <p:spPr bwMode="auto">
            <a:xfrm>
              <a:off x="1819275" y="5321300"/>
              <a:ext cx="7119938" cy="125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Oval 16"/>
            <p:cNvSpPr/>
            <p:nvPr/>
          </p:nvSpPr>
          <p:spPr>
            <a:xfrm>
              <a:off x="6727826" y="5322888"/>
              <a:ext cx="1243012" cy="409575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155825" y="6113463"/>
              <a:ext cx="1882775" cy="409575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1305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In-Text Citation: </a:t>
            </a:r>
            <a:r>
              <a:rPr lang="en-US" sz="4000" dirty="0" smtClean="0"/>
              <a:t>Quotations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Optima" pitchFamily="-84" charset="0"/>
              </a:rPr>
              <a:t>When quoting: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Introduce the quotation with a signal phrase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Optima" pitchFamily="-8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Include the author</a:t>
            </a:r>
            <a:r>
              <a:rPr lang="en-US" altLang="en-US" sz="2400" dirty="0">
                <a:latin typeface="Optima" pitchFamily="-84" charset="0"/>
                <a:ea typeface="MS Mincho" panose="02020609040205080304" pitchFamily="49" charset="-128"/>
              </a:rPr>
              <a:t>’</a:t>
            </a:r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</a:rPr>
              <a:t>s name, year of publication, and page number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ja-JP" sz="2400" dirty="0">
              <a:latin typeface="Optima" pitchFamily="-84" charset="0"/>
              <a:ea typeface="MS Mincho" panose="02020609040205080304" pitchFamily="49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</a:rPr>
              <a:t>Keep the citation brief—do not repeat the information</a:t>
            </a:r>
            <a:endParaRPr lang="en-US" altLang="en-US" sz="2400" dirty="0">
              <a:latin typeface="Optima" pitchFamily="-84" charset="0"/>
            </a:endParaRPr>
          </a:p>
          <a:p>
            <a:endParaRPr lang="en-US" sz="2400" dirty="0">
              <a:latin typeface="Optima" pitchFamily="-84" charset="0"/>
            </a:endParaRPr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2722562" y="4468952"/>
            <a:ext cx="6224588" cy="2141537"/>
            <a:chOff x="2716213" y="4381500"/>
            <a:chExt cx="6223661" cy="2141538"/>
          </a:xfrm>
        </p:grpSpPr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6224" t="24657" r="26155" b="44861"/>
            <a:stretch>
              <a:fillRect/>
            </a:stretch>
          </p:blipFill>
          <p:spPr bwMode="auto">
            <a:xfrm>
              <a:off x="2716213" y="4381500"/>
              <a:ext cx="6196012" cy="2141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Oval 16"/>
            <p:cNvSpPr/>
            <p:nvPr/>
          </p:nvSpPr>
          <p:spPr>
            <a:xfrm>
              <a:off x="7152615" y="4721225"/>
              <a:ext cx="538082" cy="411162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84466" y="4381500"/>
              <a:ext cx="996802" cy="409575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355785" y="6045201"/>
              <a:ext cx="1584089" cy="409575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635647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What is APA Style?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18691"/>
            <a:ext cx="8686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400" dirty="0">
                <a:latin typeface="Optima"/>
              </a:rPr>
              <a:t>The American Psychological Association (APA) citation style is the most commonly used format for manuscripts in the social sciences.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sz="2400" dirty="0">
              <a:latin typeface="Optima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en-US" sz="2400" dirty="0">
                <a:latin typeface="Optima"/>
              </a:rPr>
              <a:t>APA regulates: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sz="2400" dirty="0">
                <a:latin typeface="Optima"/>
              </a:rPr>
              <a:t> Stylistics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sz="2400" dirty="0">
                <a:latin typeface="Optima"/>
              </a:rPr>
              <a:t> In-text citations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sz="2400" dirty="0">
                <a:latin typeface="Optima"/>
              </a:rPr>
              <a:t> References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Optima"/>
              <a:cs typeface="Optima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latin typeface="Optima"/>
              <a:cs typeface="Optim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In-Text Citation: </a:t>
            </a:r>
            <a:r>
              <a:rPr lang="en-US" sz="4000" dirty="0" smtClean="0"/>
              <a:t>Summary </a:t>
            </a:r>
            <a:r>
              <a:rPr lang="en-US" sz="4000" dirty="0"/>
              <a:t>or Paraphrase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6850" y="1630051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Optima" pitchFamily="-84" charset="0"/>
              </a:rPr>
              <a:t>Provide the author</a:t>
            </a:r>
            <a:r>
              <a:rPr lang="en-US" altLang="en-US" sz="2400" dirty="0">
                <a:latin typeface="Optima" pitchFamily="-84" charset="0"/>
                <a:ea typeface="MS Mincho" panose="02020609040205080304" pitchFamily="49" charset="-128"/>
              </a:rPr>
              <a:t>’</a:t>
            </a:r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</a:rPr>
              <a:t>s last name and the year of</a:t>
            </a:r>
          </a:p>
          <a:p>
            <a:r>
              <a:rPr lang="en-US" altLang="en-US" sz="2400" dirty="0">
                <a:latin typeface="Optima" pitchFamily="-84" charset="0"/>
              </a:rPr>
              <a:t>publication in parenthesis after a summary or a paraphrase.</a:t>
            </a:r>
          </a:p>
          <a:p>
            <a:endParaRPr lang="en-US" altLang="en-US" sz="2400" dirty="0">
              <a:latin typeface="Optima" pitchFamily="-84" charset="0"/>
            </a:endParaRPr>
          </a:p>
          <a:p>
            <a:r>
              <a:rPr lang="en-US" altLang="en-US" sz="2400" dirty="0">
                <a:latin typeface="Optima" pitchFamily="-84" charset="0"/>
              </a:rPr>
              <a:t>     </a:t>
            </a:r>
            <a:endParaRPr lang="en-US" sz="2400" dirty="0">
              <a:latin typeface="Optima" pitchFamily="-84" charset="0"/>
            </a:endParaRPr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2758661" y="3213478"/>
            <a:ext cx="5851939" cy="2125147"/>
            <a:chOff x="3279775" y="4586288"/>
            <a:chExt cx="5537200" cy="1700212"/>
          </a:xfrm>
        </p:grpSpPr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8217" t="24075" r="42413" b="59229"/>
            <a:stretch>
              <a:fillRect/>
            </a:stretch>
          </p:blipFill>
          <p:spPr bwMode="auto">
            <a:xfrm>
              <a:off x="3279775" y="4586288"/>
              <a:ext cx="5537200" cy="170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Oval 16"/>
            <p:cNvSpPr/>
            <p:nvPr/>
          </p:nvSpPr>
          <p:spPr>
            <a:xfrm>
              <a:off x="6731000" y="5676900"/>
              <a:ext cx="1771650" cy="409575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756301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In-Text Citation: </a:t>
            </a:r>
            <a:r>
              <a:rPr lang="en-US" sz="4000" dirty="0" smtClean="0"/>
              <a:t>Summary </a:t>
            </a:r>
            <a:r>
              <a:rPr lang="en-US" sz="4000" dirty="0"/>
              <a:t>or Paraphrase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8275" y="171901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Optima" pitchFamily="-84" charset="0"/>
              </a:rPr>
              <a:t>Include the author</a:t>
            </a:r>
            <a:r>
              <a:rPr lang="en-US" altLang="en-US" sz="2400" dirty="0">
                <a:latin typeface="Optima" pitchFamily="-84" charset="0"/>
                <a:ea typeface="MS Mincho" panose="02020609040205080304" pitchFamily="49" charset="-128"/>
              </a:rPr>
              <a:t>’</a:t>
            </a:r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</a:rPr>
              <a:t>s name in the signal phrase, followed by the year of publication in parenthesis.</a:t>
            </a:r>
          </a:p>
          <a:p>
            <a:endParaRPr lang="en-US" altLang="en-US" sz="2400" dirty="0">
              <a:latin typeface="Optima" pitchFamily="-84" charset="0"/>
            </a:endParaRPr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3399665" y="2778125"/>
            <a:ext cx="5240752" cy="2860675"/>
            <a:chOff x="3854450" y="3871913"/>
            <a:chExt cx="4926013" cy="2565400"/>
          </a:xfrm>
        </p:grpSpPr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594" t="24269" r="46609" b="48938"/>
            <a:stretch>
              <a:fillRect/>
            </a:stretch>
          </p:blipFill>
          <p:spPr bwMode="auto">
            <a:xfrm>
              <a:off x="3854450" y="3871913"/>
              <a:ext cx="4926013" cy="256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Oval 16"/>
            <p:cNvSpPr/>
            <p:nvPr/>
          </p:nvSpPr>
          <p:spPr>
            <a:xfrm>
              <a:off x="3962400" y="4340225"/>
              <a:ext cx="4186238" cy="587375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76700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In-Text Citation: </a:t>
            </a:r>
            <a:r>
              <a:rPr lang="en-US" sz="4000" dirty="0" smtClean="0"/>
              <a:t>Summary </a:t>
            </a:r>
            <a:r>
              <a:rPr lang="en-US" sz="4000" dirty="0"/>
              <a:t>or Paraphrase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706939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Optima" pitchFamily="-84" charset="0"/>
              </a:rPr>
              <a:t>When including the quotation in a summary/paraphrase, also provide a page number in parenthesis after the quotation:</a:t>
            </a:r>
          </a:p>
          <a:p>
            <a:endParaRPr lang="en-US" sz="2400" dirty="0">
              <a:latin typeface="Optima" pitchFamily="-84" charset="0"/>
            </a:endParaRPr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2400300" y="2929869"/>
            <a:ext cx="6210300" cy="2247900"/>
            <a:chOff x="2989263" y="4519613"/>
            <a:chExt cx="5703887" cy="1752600"/>
          </a:xfrm>
        </p:grpSpPr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4860" t="24075" r="45456" b="59035"/>
            <a:stretch>
              <a:fillRect/>
            </a:stretch>
          </p:blipFill>
          <p:spPr bwMode="auto">
            <a:xfrm>
              <a:off x="2989263" y="4519613"/>
              <a:ext cx="5703887" cy="175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Oval 16"/>
            <p:cNvSpPr/>
            <p:nvPr/>
          </p:nvSpPr>
          <p:spPr>
            <a:xfrm>
              <a:off x="7015163" y="5649913"/>
              <a:ext cx="779462" cy="411163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291043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In-Text </a:t>
            </a:r>
            <a:r>
              <a:rPr lang="en-US" sz="4000" dirty="0" smtClean="0"/>
              <a:t>Citation: Signal </a:t>
            </a:r>
            <a:r>
              <a:rPr lang="en-US" sz="4000" dirty="0"/>
              <a:t>Words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1"/>
            <a:ext cx="87947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Optima" pitchFamily="-84" charset="0"/>
                <a:cs typeface="Tahoma" panose="020B0604030504040204" pitchFamily="34" charset="0"/>
              </a:rPr>
              <a:t>Introduce quotations with signal phrases, e.g</a:t>
            </a:r>
            <a:r>
              <a:rPr lang="en-US" altLang="en-US" sz="2400" dirty="0" smtClean="0">
                <a:latin typeface="Optima" pitchFamily="-84" charset="0"/>
                <a:cs typeface="Tahoma" panose="020B0604030504040204" pitchFamily="34" charset="0"/>
              </a:rPr>
              <a:t>.:</a:t>
            </a:r>
            <a:endParaRPr lang="en-US" altLang="en-US" sz="2400" dirty="0">
              <a:latin typeface="Optima" pitchFamily="-84" charset="0"/>
              <a:cs typeface="Tahoma" panose="020B0604030504040204" pitchFamily="34" charset="0"/>
            </a:endParaRPr>
          </a:p>
          <a:p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  <a:cs typeface="Tahoma" panose="020B0604030504040204" pitchFamily="34" charset="0"/>
              </a:rPr>
              <a:t>		According to Xavier (2008), </a:t>
            </a:r>
            <a:r>
              <a:rPr lang="ja-JP" altLang="en-US" sz="2400" dirty="0">
                <a:solidFill>
                  <a:srgbClr val="0070C0"/>
                </a:solidFill>
                <a:latin typeface="Optima" pitchFamily="-84" charset="0"/>
                <a:ea typeface="MS Mincho" panose="02020609040205080304" pitchFamily="49" charset="-128"/>
                <a:cs typeface="Tahoma" panose="020B0604030504040204" pitchFamily="34" charset="0"/>
              </a:rPr>
              <a:t>“</a:t>
            </a:r>
            <a:r>
              <a:rPr lang="en-US" altLang="ja-JP" sz="2400" dirty="0">
                <a:solidFill>
                  <a:srgbClr val="0070C0"/>
                </a:solidFill>
                <a:latin typeface="Optima" pitchFamily="-84" charset="0"/>
                <a:cs typeface="Tahoma" panose="020B0604030504040204" pitchFamily="34" charset="0"/>
              </a:rPr>
              <a:t>….</a:t>
            </a:r>
            <a:r>
              <a:rPr lang="ja-JP" altLang="en-US" sz="2400" dirty="0">
                <a:solidFill>
                  <a:srgbClr val="0070C0"/>
                </a:solidFill>
                <a:latin typeface="Optima" pitchFamily="-84" charset="0"/>
                <a:ea typeface="MS Mincho" panose="02020609040205080304" pitchFamily="49" charset="-128"/>
              </a:rPr>
              <a:t>”</a:t>
            </a:r>
            <a:r>
              <a:rPr lang="en-US" altLang="ja-JP" sz="2400" dirty="0">
                <a:solidFill>
                  <a:srgbClr val="0070C0"/>
                </a:solidFill>
                <a:latin typeface="Optima" pitchFamily="-84" charset="0"/>
                <a:cs typeface="Tahoma" panose="020B0604030504040204" pitchFamily="34" charset="0"/>
              </a:rPr>
              <a:t> (p. 3).</a:t>
            </a:r>
          </a:p>
          <a:p>
            <a:endParaRPr lang="en-US" altLang="en-US" sz="2400" dirty="0">
              <a:solidFill>
                <a:srgbClr val="0070C0"/>
              </a:solidFill>
              <a:latin typeface="Optima" pitchFamily="-84" charset="0"/>
              <a:cs typeface="Tahoma" panose="020B0604030504040204" pitchFamily="34" charset="0"/>
            </a:endParaRPr>
          </a:p>
          <a:p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  <a:cs typeface="Tahoma" panose="020B0604030504040204" pitchFamily="34" charset="0"/>
              </a:rPr>
              <a:t>		Xavier (2008) argued that </a:t>
            </a:r>
            <a:r>
              <a:rPr lang="ja-JP" altLang="en-US" sz="2400" dirty="0">
                <a:solidFill>
                  <a:srgbClr val="0070C0"/>
                </a:solidFill>
                <a:latin typeface="Optima" pitchFamily="-84" charset="0"/>
                <a:ea typeface="MS Mincho" panose="02020609040205080304" pitchFamily="49" charset="-128"/>
              </a:rPr>
              <a:t>“</a:t>
            </a:r>
            <a:r>
              <a:rPr lang="en-US" altLang="ja-JP" sz="2400" dirty="0">
                <a:solidFill>
                  <a:srgbClr val="0070C0"/>
                </a:solidFill>
                <a:latin typeface="Optima" pitchFamily="-84" charset="0"/>
                <a:cs typeface="Tahoma" panose="020B0604030504040204" pitchFamily="34" charset="0"/>
              </a:rPr>
              <a:t>……</a:t>
            </a:r>
            <a:r>
              <a:rPr lang="ja-JP" altLang="en-US" sz="2400" dirty="0">
                <a:solidFill>
                  <a:srgbClr val="0070C0"/>
                </a:solidFill>
                <a:latin typeface="Optima" pitchFamily="-84" charset="0"/>
                <a:ea typeface="MS Mincho" panose="02020609040205080304" pitchFamily="49" charset="-128"/>
              </a:rPr>
              <a:t>”</a:t>
            </a:r>
            <a:r>
              <a:rPr lang="en-US" altLang="ja-JP" sz="2400" dirty="0">
                <a:solidFill>
                  <a:srgbClr val="0070C0"/>
                </a:solidFill>
                <a:latin typeface="Optima" pitchFamily="-84" charset="0"/>
                <a:cs typeface="Tahoma" panose="020B0604030504040204" pitchFamily="34" charset="0"/>
              </a:rPr>
              <a:t> (p. 3</a:t>
            </a:r>
            <a:r>
              <a:rPr lang="en-US" altLang="ja-JP" sz="2400" dirty="0" smtClean="0">
                <a:solidFill>
                  <a:srgbClr val="0070C0"/>
                </a:solidFill>
                <a:latin typeface="Optima" pitchFamily="-84" charset="0"/>
                <a:cs typeface="Tahoma" panose="020B0604030504040204" pitchFamily="34" charset="0"/>
              </a:rPr>
              <a:t>).</a:t>
            </a:r>
            <a:endParaRPr lang="en-US" altLang="en-US" sz="2400" dirty="0">
              <a:latin typeface="Optima" pitchFamily="-84" charset="0"/>
              <a:cs typeface="Tahoma" panose="020B0604030504040204" pitchFamily="34" charset="0"/>
            </a:endParaRPr>
          </a:p>
          <a:p>
            <a:endParaRPr lang="en-US" altLang="en-US" sz="2400" dirty="0" smtClean="0">
              <a:latin typeface="Optima" pitchFamily="-84" charset="0"/>
              <a:cs typeface="Tahoma" panose="020B0604030504040204" pitchFamily="34" charset="0"/>
            </a:endParaRPr>
          </a:p>
          <a:p>
            <a:r>
              <a:rPr lang="en-US" altLang="en-US" sz="2400" dirty="0" smtClean="0">
                <a:latin typeface="Optima" pitchFamily="-84" charset="0"/>
                <a:cs typeface="Tahoma" panose="020B0604030504040204" pitchFamily="34" charset="0"/>
              </a:rPr>
              <a:t>Use </a:t>
            </a:r>
            <a:r>
              <a:rPr lang="en-US" altLang="en-US" sz="2400" dirty="0">
                <a:latin typeface="Optima" pitchFamily="-84" charset="0"/>
                <a:cs typeface="Tahoma" panose="020B0604030504040204" pitchFamily="34" charset="0"/>
              </a:rPr>
              <a:t>such signal verbs such as</a:t>
            </a:r>
            <a:r>
              <a:rPr lang="en-US" altLang="en-US" sz="2400" dirty="0" smtClean="0">
                <a:latin typeface="Optima" pitchFamily="-84" charset="0"/>
                <a:cs typeface="Tahoma" panose="020B0604030504040204" pitchFamily="34" charset="0"/>
              </a:rPr>
              <a:t>:</a:t>
            </a:r>
            <a:endParaRPr lang="en-US" altLang="en-US" sz="2400" dirty="0">
              <a:solidFill>
                <a:srgbClr val="0070C0"/>
              </a:solidFill>
              <a:latin typeface="Optima" pitchFamily="-84" charset="0"/>
              <a:cs typeface="Tahoma" panose="020B0604030504040204" pitchFamily="34" charset="0"/>
            </a:endParaRPr>
          </a:p>
          <a:p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  <a:cs typeface="Tahoma" panose="020B0604030504040204" pitchFamily="34" charset="0"/>
              </a:rPr>
              <a:t>		acknowledged, contended, maintained,</a:t>
            </a:r>
          </a:p>
          <a:p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  <a:cs typeface="Tahoma" panose="020B0604030504040204" pitchFamily="34" charset="0"/>
              </a:rPr>
              <a:t>		responded, reported, argued, concluded, etc</a:t>
            </a:r>
            <a:r>
              <a:rPr lang="en-US" altLang="en-US" sz="2400" dirty="0" smtClean="0">
                <a:solidFill>
                  <a:srgbClr val="0070C0"/>
                </a:solidFill>
                <a:latin typeface="Optima" pitchFamily="-84" charset="0"/>
                <a:cs typeface="Tahoma" panose="020B0604030504040204" pitchFamily="34" charset="0"/>
              </a:rPr>
              <a:t>.</a:t>
            </a:r>
            <a:endParaRPr lang="en-US" altLang="en-US" sz="2400" dirty="0">
              <a:latin typeface="Optima" pitchFamily="-84" charset="0"/>
              <a:cs typeface="Tahoma" panose="020B0604030504040204" pitchFamily="34" charset="0"/>
            </a:endParaRPr>
          </a:p>
          <a:p>
            <a:endParaRPr lang="en-US" altLang="en-US" sz="2400" dirty="0" smtClean="0">
              <a:latin typeface="Optima" pitchFamily="-84" charset="0"/>
              <a:cs typeface="Tahoma" panose="020B0604030504040204" pitchFamily="34" charset="0"/>
            </a:endParaRPr>
          </a:p>
          <a:p>
            <a:r>
              <a:rPr lang="en-US" altLang="en-US" sz="2400" dirty="0" smtClean="0">
                <a:latin typeface="Optima" pitchFamily="-84" charset="0"/>
                <a:cs typeface="Tahoma" panose="020B0604030504040204" pitchFamily="34" charset="0"/>
              </a:rPr>
              <a:t>Use </a:t>
            </a:r>
            <a:r>
              <a:rPr lang="en-US" altLang="en-US" sz="2400" dirty="0">
                <a:latin typeface="Optima" pitchFamily="-84" charset="0"/>
                <a:cs typeface="Tahoma" panose="020B0604030504040204" pitchFamily="34" charset="0"/>
              </a:rPr>
              <a:t>the past tense or the present perfect tense of verbs in signal phrases when they discuss past events. </a:t>
            </a:r>
          </a:p>
          <a:p>
            <a:endParaRPr lang="en-US" sz="2400" dirty="0">
              <a:latin typeface="Optima" pitchFamily="-8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8692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In-Text </a:t>
            </a:r>
            <a:r>
              <a:rPr lang="en-US" sz="4000" dirty="0" smtClean="0"/>
              <a:t>Citation: Two </a:t>
            </a:r>
            <a:r>
              <a:rPr lang="en-US" sz="4000" dirty="0"/>
              <a:t>or More Works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51622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Optima" pitchFamily="-84" charset="0"/>
              </a:rPr>
              <a:t>When the parenthetical citation includes two or</a:t>
            </a:r>
          </a:p>
          <a:p>
            <a:r>
              <a:rPr lang="en-US" altLang="en-US" sz="2400" dirty="0">
                <a:latin typeface="Optima" pitchFamily="-84" charset="0"/>
              </a:rPr>
              <a:t>more works, order them in the same way they appear in the reference list—the author’</a:t>
            </a:r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</a:rPr>
              <a:t>s name, the year of publication—separated by a </a:t>
            </a:r>
            <a:r>
              <a:rPr lang="en-US" altLang="en-US" sz="2400" dirty="0">
                <a:latin typeface="Optima" pitchFamily="-84" charset="0"/>
              </a:rPr>
              <a:t>semi-colon.</a:t>
            </a:r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1662112" y="3652342"/>
            <a:ext cx="7100888" cy="1403349"/>
            <a:chOff x="2405063" y="5172075"/>
            <a:chExt cx="6461125" cy="955675"/>
          </a:xfrm>
        </p:grpSpPr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488" t="43102" r="35490" b="46220"/>
            <a:stretch>
              <a:fillRect/>
            </a:stretch>
          </p:blipFill>
          <p:spPr bwMode="auto">
            <a:xfrm>
              <a:off x="2405063" y="5172075"/>
              <a:ext cx="6461125" cy="95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Oval 16"/>
            <p:cNvSpPr/>
            <p:nvPr/>
          </p:nvSpPr>
          <p:spPr>
            <a:xfrm>
              <a:off x="2592388" y="5553075"/>
              <a:ext cx="2511425" cy="574675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501212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In-Text </a:t>
            </a:r>
            <a:r>
              <a:rPr lang="en-US" sz="4000" dirty="0" smtClean="0"/>
              <a:t>Citation: Works </a:t>
            </a:r>
            <a:r>
              <a:rPr lang="en-US" sz="4000" dirty="0"/>
              <a:t>with Two Authors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Optima" pitchFamily="-84" charset="0"/>
              </a:rPr>
              <a:t>When citing a work with two authors, use </a:t>
            </a:r>
          </a:p>
          <a:p>
            <a:r>
              <a:rPr lang="en-US" altLang="en-US" sz="2400" dirty="0">
                <a:latin typeface="Optima" pitchFamily="-84" charset="0"/>
              </a:rPr>
              <a:t>	</a:t>
            </a:r>
            <a:r>
              <a:rPr lang="en-US" altLang="en-US" sz="2400" b="1" dirty="0">
                <a:latin typeface="Optima" pitchFamily="-84" charset="0"/>
              </a:rPr>
              <a:t>In the signal phrase</a:t>
            </a:r>
            <a:r>
              <a:rPr lang="en-US" altLang="en-US" sz="2400" dirty="0">
                <a:latin typeface="Optima" pitchFamily="-84" charset="0"/>
              </a:rPr>
              <a:t>,</a:t>
            </a:r>
            <a:r>
              <a:rPr lang="en-US" altLang="en-US" sz="2400" b="1" dirty="0">
                <a:latin typeface="Optima" pitchFamily="-84" charset="0"/>
              </a:rPr>
              <a:t> </a:t>
            </a:r>
            <a:r>
              <a:rPr lang="en-US" altLang="en-US" sz="2400" dirty="0">
                <a:latin typeface="Optima" pitchFamily="-84" charset="0"/>
              </a:rPr>
              <a:t>use “</a:t>
            </a:r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</a:rPr>
              <a:t>and” </a:t>
            </a:r>
            <a:r>
              <a:rPr lang="en-US" altLang="en-US" sz="2400" dirty="0">
                <a:latin typeface="Optima" pitchFamily="-84" charset="0"/>
              </a:rPr>
              <a:t>in between the authors’ 	</a:t>
            </a:r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</a:rPr>
              <a:t>names</a:t>
            </a:r>
          </a:p>
          <a:p>
            <a:endParaRPr lang="en-US" altLang="ja-JP" sz="2400" dirty="0">
              <a:latin typeface="Optima" pitchFamily="-84" charset="0"/>
              <a:ea typeface="MS Mincho" panose="02020609040205080304" pitchFamily="49" charset="-128"/>
            </a:endParaRPr>
          </a:p>
          <a:p>
            <a:endParaRPr lang="en-US" altLang="ja-JP" sz="2400" dirty="0">
              <a:latin typeface="Optima" pitchFamily="-84" charset="0"/>
              <a:ea typeface="MS Mincho" panose="02020609040205080304" pitchFamily="49" charset="-128"/>
            </a:endParaRPr>
          </a:p>
          <a:p>
            <a:endParaRPr lang="en-US" altLang="ja-JP" sz="2400" dirty="0">
              <a:latin typeface="Optima" pitchFamily="-84" charset="0"/>
              <a:ea typeface="MS Mincho" panose="02020609040205080304" pitchFamily="49" charset="-128"/>
            </a:endParaRPr>
          </a:p>
          <a:p>
            <a:endParaRPr lang="en-US" altLang="ja-JP" sz="2400" dirty="0">
              <a:latin typeface="Optima" pitchFamily="-84" charset="0"/>
              <a:ea typeface="MS Mincho" panose="02020609040205080304" pitchFamily="49" charset="-128"/>
            </a:endParaRPr>
          </a:p>
          <a:p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</a:rPr>
              <a:t>	</a:t>
            </a:r>
            <a:r>
              <a:rPr lang="en-US" altLang="ja-JP" sz="2400" b="1" dirty="0">
                <a:latin typeface="Optima" pitchFamily="-84" charset="0"/>
                <a:ea typeface="MS Mincho" panose="02020609040205080304" pitchFamily="49" charset="-128"/>
              </a:rPr>
              <a:t>In parenthesis</a:t>
            </a:r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</a:rPr>
              <a:t>, use “&amp;” between names</a:t>
            </a:r>
            <a:endParaRPr lang="en-US" altLang="en-US" sz="2000" dirty="0">
              <a:latin typeface="Optima" pitchFamily="-84" charset="0"/>
            </a:endParaRPr>
          </a:p>
          <a:p>
            <a:endParaRPr lang="en-US" sz="2000" dirty="0">
              <a:latin typeface="Optima" pitchFamily="-84" charset="0"/>
            </a:endParaRP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3813175" y="2441713"/>
            <a:ext cx="5099050" cy="4191000"/>
            <a:chOff x="3938588" y="2455863"/>
            <a:chExt cx="4973637" cy="4046537"/>
          </a:xfrm>
        </p:grpSpPr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7061" t="24463" r="44931" b="59035"/>
            <a:stretch>
              <a:fillRect/>
            </a:stretch>
          </p:blipFill>
          <p:spPr bwMode="auto">
            <a:xfrm>
              <a:off x="3938588" y="2455863"/>
              <a:ext cx="4973637" cy="158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7448" t="52087" r="45699" b="30244"/>
            <a:stretch>
              <a:fillRect/>
            </a:stretch>
          </p:blipFill>
          <p:spPr bwMode="auto">
            <a:xfrm>
              <a:off x="4075113" y="4846638"/>
              <a:ext cx="4659312" cy="1655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Oval 17"/>
            <p:cNvSpPr/>
            <p:nvPr/>
          </p:nvSpPr>
          <p:spPr>
            <a:xfrm>
              <a:off x="7588250" y="2552700"/>
              <a:ext cx="385762" cy="409575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069262" y="5418138"/>
              <a:ext cx="454025" cy="396875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568482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In-Text </a:t>
            </a:r>
            <a:r>
              <a:rPr lang="en-US" sz="4000" dirty="0" smtClean="0"/>
              <a:t>Citation: Works </a:t>
            </a:r>
            <a:r>
              <a:rPr lang="en-US" sz="4000" dirty="0"/>
              <a:t>with 3-5 Authors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Optima" pitchFamily="-84" charset="0"/>
                <a:cs typeface="Arial" panose="020B0604020202020204" pitchFamily="34" charset="0"/>
              </a:rPr>
              <a:t>When citing a work with three to five authors, identify all authors in the signal phrase or in parenthesis.</a:t>
            </a:r>
          </a:p>
          <a:p>
            <a:endParaRPr lang="en-US" altLang="en-US" sz="2400" dirty="0">
              <a:latin typeface="Optima" pitchFamily="-84" charset="0"/>
              <a:cs typeface="Arial" panose="020B0604020202020204" pitchFamily="34" charset="0"/>
            </a:endParaRPr>
          </a:p>
          <a:p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  <a:cs typeface="Arial" panose="020B0604020202020204" pitchFamily="34" charset="0"/>
              </a:rPr>
              <a:t>		(</a:t>
            </a:r>
            <a:r>
              <a:rPr lang="en-US" altLang="en-US" sz="2400" dirty="0" err="1">
                <a:solidFill>
                  <a:srgbClr val="0070C0"/>
                </a:solidFill>
                <a:latin typeface="Optima" pitchFamily="-84" charset="0"/>
                <a:cs typeface="Arial" panose="020B0604020202020204" pitchFamily="34" charset="0"/>
              </a:rPr>
              <a:t>Harklau</a:t>
            </a:r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  <a:cs typeface="Arial" panose="020B0604020202020204" pitchFamily="34" charset="0"/>
              </a:rPr>
              <a:t>, </a:t>
            </a:r>
            <a:r>
              <a:rPr lang="en-US" altLang="en-US" sz="2400" dirty="0" err="1">
                <a:solidFill>
                  <a:srgbClr val="0070C0"/>
                </a:solidFill>
                <a:latin typeface="Optima" pitchFamily="-84" charset="0"/>
                <a:cs typeface="Arial" panose="020B0604020202020204" pitchFamily="34" charset="0"/>
              </a:rPr>
              <a:t>Siegal</a:t>
            </a:r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  <a:cs typeface="Arial" panose="020B0604020202020204" pitchFamily="34" charset="0"/>
              </a:rPr>
              <a:t>, &amp; </a:t>
            </a:r>
            <a:r>
              <a:rPr lang="en-US" altLang="en-US" sz="2400" dirty="0" err="1">
                <a:solidFill>
                  <a:srgbClr val="0070C0"/>
                </a:solidFill>
                <a:latin typeface="Optima" pitchFamily="-84" charset="0"/>
                <a:cs typeface="Arial" panose="020B0604020202020204" pitchFamily="34" charset="0"/>
              </a:rPr>
              <a:t>Losey</a:t>
            </a:r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  <a:cs typeface="Arial" panose="020B0604020202020204" pitchFamily="34" charset="0"/>
              </a:rPr>
              <a:t>, 1999)</a:t>
            </a:r>
          </a:p>
          <a:p>
            <a:endParaRPr lang="en-US" altLang="en-US" sz="2400" dirty="0">
              <a:latin typeface="Optima" pitchFamily="-84" charset="0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Optima" pitchFamily="-84" charset="0"/>
                <a:cs typeface="Arial" panose="020B0604020202020204" pitchFamily="34" charset="0"/>
              </a:rPr>
              <a:t>In subsequent citations, only use the first author's last name followed by "et al." in the signal phrase or in parentheses.</a:t>
            </a:r>
          </a:p>
          <a:p>
            <a:r>
              <a:rPr lang="en-US" altLang="en-US" sz="2400" dirty="0">
                <a:latin typeface="Optima" pitchFamily="-84" charset="0"/>
                <a:cs typeface="Arial" panose="020B0604020202020204" pitchFamily="34" charset="0"/>
              </a:rPr>
              <a:t>                 </a:t>
            </a:r>
          </a:p>
          <a:p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  <a:cs typeface="Arial" panose="020B0604020202020204" pitchFamily="34" charset="0"/>
              </a:rPr>
              <a:t>		(</a:t>
            </a:r>
            <a:r>
              <a:rPr lang="en-US" altLang="en-US" sz="2400" dirty="0" err="1">
                <a:solidFill>
                  <a:srgbClr val="0070C0"/>
                </a:solidFill>
                <a:latin typeface="Optima" pitchFamily="-84" charset="0"/>
                <a:cs typeface="Arial" panose="020B0604020202020204" pitchFamily="34" charset="0"/>
              </a:rPr>
              <a:t>Harklau</a:t>
            </a:r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  <a:cs typeface="Arial" panose="020B0604020202020204" pitchFamily="34" charset="0"/>
              </a:rPr>
              <a:t> et al., 1993)</a:t>
            </a:r>
          </a:p>
          <a:p>
            <a:endParaRPr lang="en-US" sz="2400" dirty="0">
              <a:latin typeface="Optima" pitchFamily="-8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288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39687" y="-85275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In-Text </a:t>
            </a:r>
            <a:r>
              <a:rPr lang="en-US" sz="4000" dirty="0" smtClean="0"/>
              <a:t>Citation: Works </a:t>
            </a:r>
            <a:r>
              <a:rPr lang="en-US" sz="4000" dirty="0"/>
              <a:t>with 6+ Authors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Optima" pitchFamily="-84" charset="0"/>
              </a:rPr>
              <a:t>When citing a work with six and more authors, identify the first author</a:t>
            </a:r>
            <a:r>
              <a:rPr lang="en-US" altLang="en-US" sz="2400" dirty="0">
                <a:latin typeface="Optima" pitchFamily="-84" charset="0"/>
                <a:ea typeface="MS Mincho" panose="02020609040205080304" pitchFamily="49" charset="-128"/>
              </a:rPr>
              <a:t>’</a:t>
            </a:r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</a:rPr>
              <a:t>s name followed by  “et al.”</a:t>
            </a:r>
          </a:p>
          <a:p>
            <a:endParaRPr lang="en-US" altLang="en-US" sz="2400" dirty="0">
              <a:latin typeface="Optima" pitchFamily="-84" charset="0"/>
            </a:endParaRPr>
          </a:p>
          <a:p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</a:rPr>
              <a:t>		Smith et al. (2006) maintained that….</a:t>
            </a:r>
          </a:p>
          <a:p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</a:rPr>
              <a:t>               </a:t>
            </a:r>
          </a:p>
          <a:p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</a:rPr>
              <a:t>		(Smith et al., 2006) </a:t>
            </a:r>
          </a:p>
          <a:p>
            <a:endParaRPr lang="en-US" altLang="en-US" sz="2400" dirty="0">
              <a:latin typeface="Optima" pitchFamily="-84" charset="0"/>
            </a:endParaRPr>
          </a:p>
          <a:p>
            <a:endParaRPr lang="en-US" sz="2400" dirty="0">
              <a:latin typeface="Optima" pitchFamily="-8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sz="2400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9677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In-Text </a:t>
            </a:r>
            <a:r>
              <a:rPr lang="en-US" sz="4000" dirty="0" smtClean="0"/>
              <a:t>Citation: Unknown </a:t>
            </a:r>
            <a:r>
              <a:rPr lang="en-US" sz="4000" dirty="0"/>
              <a:t>Author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latin typeface="Optima" pitchFamily="-84" charset="0"/>
              </a:rPr>
              <a:t>When citing a work of unknown author: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use the source’</a:t>
            </a:r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</a:rPr>
              <a:t>s full title in the signal phrase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</a:rPr>
              <a:t>cite the first word of the title followed by the year of publication in parenthesis. </a:t>
            </a:r>
          </a:p>
          <a:p>
            <a:endParaRPr lang="en-US" altLang="ja-JP" sz="2400" dirty="0">
              <a:latin typeface="Optima" pitchFamily="-84" charset="0"/>
              <a:ea typeface="MS Mincho" panose="02020609040205080304" pitchFamily="49" charset="-128"/>
            </a:endParaRPr>
          </a:p>
          <a:p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</a:rPr>
              <a:t>	According to </a:t>
            </a:r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  <a:ea typeface="MS Mincho" panose="02020609040205080304" pitchFamily="49" charset="-128"/>
              </a:rPr>
              <a:t>“</a:t>
            </a:r>
            <a:r>
              <a:rPr lang="en-US" altLang="ja-JP" sz="2400" dirty="0">
                <a:solidFill>
                  <a:srgbClr val="0070C0"/>
                </a:solidFill>
                <a:latin typeface="Optima" pitchFamily="-84" charset="0"/>
                <a:ea typeface="MS Mincho" panose="02020609040205080304" pitchFamily="49" charset="-128"/>
              </a:rPr>
              <a:t>Indiana Joins Federal </a:t>
            </a:r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</a:rPr>
              <a:t>Accountability System</a:t>
            </a:r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  <a:ea typeface="MS Mincho" panose="02020609040205080304" pitchFamily="49" charset="-128"/>
              </a:rPr>
              <a:t>” </a:t>
            </a:r>
            <a:r>
              <a:rPr lang="en-US" altLang="ja-JP" sz="2400" dirty="0">
                <a:solidFill>
                  <a:srgbClr val="0070C0"/>
                </a:solidFill>
                <a:latin typeface="Optima" pitchFamily="-84" charset="0"/>
                <a:ea typeface="MS Mincho" panose="02020609040205080304" pitchFamily="49" charset="-128"/>
              </a:rPr>
              <a:t>(2008)</a:t>
            </a:r>
          </a:p>
          <a:p>
            <a:pPr algn="ctr"/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</a:rPr>
              <a:t>OR</a:t>
            </a:r>
          </a:p>
          <a:p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</a:rPr>
              <a:t>	(“</a:t>
            </a:r>
            <a:r>
              <a:rPr lang="en-US" altLang="ja-JP" sz="2400" dirty="0">
                <a:solidFill>
                  <a:srgbClr val="0070C0"/>
                </a:solidFill>
                <a:latin typeface="Optima" pitchFamily="-84" charset="0"/>
                <a:ea typeface="MS Mincho" panose="02020609040205080304" pitchFamily="49" charset="-128"/>
              </a:rPr>
              <a:t>Indiana,” 2008)</a:t>
            </a:r>
            <a:endParaRPr lang="en-US" altLang="ja-JP" sz="2400" dirty="0">
              <a:latin typeface="Optima" pitchFamily="-84" charset="0"/>
              <a:ea typeface="MS Mincho" panose="02020609040205080304" pitchFamily="49" charset="-128"/>
            </a:endParaRPr>
          </a:p>
          <a:p>
            <a:endParaRPr lang="en-US" altLang="ja-JP" sz="2400" dirty="0">
              <a:latin typeface="Optima" pitchFamily="-84" charset="0"/>
              <a:ea typeface="MS Mincho" panose="02020609040205080304" pitchFamily="49" charset="-128"/>
            </a:endParaRPr>
          </a:p>
          <a:p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</a:rPr>
              <a:t>Titles:</a:t>
            </a:r>
          </a:p>
          <a:p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</a:rPr>
              <a:t>	Articles and Chapters = “ ”</a:t>
            </a:r>
          </a:p>
          <a:p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</a:rPr>
              <a:t>	Books and Reports = </a:t>
            </a:r>
            <a:r>
              <a:rPr lang="en-US" altLang="ja-JP" sz="2400" i="1" dirty="0">
                <a:latin typeface="Optima" pitchFamily="-84" charset="0"/>
                <a:ea typeface="MS Mincho" panose="02020609040205080304" pitchFamily="49" charset="-128"/>
              </a:rPr>
              <a:t>italicize</a:t>
            </a:r>
          </a:p>
          <a:p>
            <a:endParaRPr lang="en-US" altLang="en-US" sz="2400" dirty="0">
              <a:latin typeface="Optima" pitchFamily="-8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572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In-Text </a:t>
            </a:r>
            <a:r>
              <a:rPr lang="en-US" sz="4000" dirty="0" smtClean="0"/>
              <a:t>Citation: Organization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latin typeface="Optima" pitchFamily="-84" charset="0"/>
              </a:rPr>
              <a:t>When citing an organization:</a:t>
            </a:r>
          </a:p>
          <a:p>
            <a:endParaRPr lang="en-US" altLang="en-US" sz="2400" b="1" dirty="0">
              <a:latin typeface="Optima" pitchFamily="-8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mention the organization the first time you cite the source in the signal phrase or the parenthetical citation.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Optima" pitchFamily="-8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Optima" pitchFamily="-84" charset="0"/>
            </a:endParaRPr>
          </a:p>
          <a:p>
            <a:endParaRPr lang="en-US" altLang="en-US" sz="2400" dirty="0">
              <a:latin typeface="Optima" pitchFamily="-8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If the organization has a well-known abbreviation, include the abbreviation in brackets the first time the source is cited and then use only the abbreviation in later citations.</a:t>
            </a:r>
          </a:p>
          <a:p>
            <a:endParaRPr lang="en-US" altLang="en-US" sz="2400" dirty="0">
              <a:latin typeface="Optima" pitchFamily="-84" charset="0"/>
            </a:endParaRP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229" t="25046" r="47134" b="62917"/>
          <a:stretch>
            <a:fillRect/>
          </a:stretch>
        </p:blipFill>
        <p:spPr bwMode="auto">
          <a:xfrm>
            <a:off x="4064276" y="3125242"/>
            <a:ext cx="48672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229" t="36662" r="47134" b="47191"/>
          <a:stretch>
            <a:fillRect/>
          </a:stretch>
        </p:blipFill>
        <p:spPr bwMode="auto">
          <a:xfrm>
            <a:off x="4057650" y="5340351"/>
            <a:ext cx="4857750" cy="129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5014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Point of View &amp;Voice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-281609" y="1631097"/>
            <a:ext cx="8686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en-US" sz="2400" dirty="0">
                <a:latin typeface="Optima" pitchFamily="-84" charset="0"/>
              </a:rPr>
              <a:t>Personal pronouns where appropriate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>
              <a:latin typeface="Optima" pitchFamily="-8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70C0"/>
                </a:solidFill>
                <a:latin typeface="Optima" pitchFamily="-84" charset="0"/>
                <a:sym typeface="Wingdings" panose="05000000000000000000" pitchFamily="2" charset="2"/>
              </a:rPr>
              <a:t></a:t>
            </a:r>
            <a:r>
              <a:rPr lang="en-US" altLang="en-US" sz="2400" dirty="0">
                <a:latin typeface="Optima" pitchFamily="-84" charset="0"/>
              </a:rPr>
              <a:t>: “</a:t>
            </a:r>
            <a:r>
              <a:rPr lang="en-US" altLang="en-US" sz="2400" b="1" dirty="0">
                <a:latin typeface="Optima" pitchFamily="-84" charset="0"/>
              </a:rPr>
              <a:t>We</a:t>
            </a:r>
            <a:r>
              <a:rPr lang="en-US" altLang="en-US" sz="2400" dirty="0">
                <a:latin typeface="Optima" pitchFamily="-84" charset="0"/>
              </a:rPr>
              <a:t> conducted an experiment…”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0000"/>
                </a:solidFill>
                <a:latin typeface="Optima" pitchFamily="-84" charset="0"/>
                <a:sym typeface="Wingdings" panose="05000000000000000000" pitchFamily="2" charset="2"/>
              </a:rPr>
              <a:t></a:t>
            </a:r>
            <a:r>
              <a:rPr lang="en-US" altLang="en-US" sz="2400" dirty="0">
                <a:latin typeface="Optima" pitchFamily="-84" charset="0"/>
              </a:rPr>
              <a:t>: “</a:t>
            </a:r>
            <a:r>
              <a:rPr lang="en-US" altLang="en-US" sz="2400" b="1" dirty="0">
                <a:latin typeface="Optima" pitchFamily="-84" charset="0"/>
              </a:rPr>
              <a:t>The authors </a:t>
            </a:r>
            <a:r>
              <a:rPr lang="en-US" altLang="en-US" sz="2400" dirty="0">
                <a:latin typeface="Optima" pitchFamily="-84" charset="0"/>
              </a:rPr>
              <a:t>conducted an experiment….”</a:t>
            </a:r>
            <a:endParaRPr lang="en-US" altLang="en-US" sz="3000" dirty="0">
              <a:solidFill>
                <a:srgbClr val="FF0000"/>
              </a:solidFill>
              <a:latin typeface="Optima" pitchFamily="-84" charset="0"/>
            </a:endParaRPr>
          </a:p>
          <a:p>
            <a:pPr lvl="1"/>
            <a:endParaRPr lang="en-US" altLang="en-US" sz="2400" dirty="0">
              <a:latin typeface="Optima" pitchFamily="-84" charset="0"/>
            </a:endParaRPr>
          </a:p>
          <a:p>
            <a:pPr lvl="1"/>
            <a:r>
              <a:rPr lang="en-US" altLang="en-US" sz="2400" dirty="0">
                <a:latin typeface="Optima" pitchFamily="-84" charset="0"/>
              </a:rPr>
              <a:t>Active voice rather than passive voice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>
              <a:latin typeface="Optima" pitchFamily="-8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70C0"/>
                </a:solidFill>
                <a:latin typeface="Optima" pitchFamily="-84" charset="0"/>
                <a:sym typeface="Wingdings" panose="05000000000000000000" pitchFamily="2" charset="2"/>
              </a:rPr>
              <a:t></a:t>
            </a:r>
            <a:r>
              <a:rPr lang="en-US" altLang="en-US" sz="2400" dirty="0">
                <a:latin typeface="Optima" pitchFamily="-84" charset="0"/>
              </a:rPr>
              <a:t>: “We </a:t>
            </a:r>
            <a:r>
              <a:rPr lang="en-US" altLang="en-US" sz="2400" b="1" dirty="0">
                <a:latin typeface="Optima" pitchFamily="-84" charset="0"/>
              </a:rPr>
              <a:t>asked</a:t>
            </a:r>
            <a:r>
              <a:rPr lang="en-US" altLang="en-US" sz="2400" dirty="0">
                <a:latin typeface="Optima" pitchFamily="-84" charset="0"/>
              </a:rPr>
              <a:t> participants questions.”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FF0000"/>
                </a:solidFill>
                <a:latin typeface="Optima" pitchFamily="-84" charset="0"/>
                <a:sym typeface="Wingdings" panose="05000000000000000000" pitchFamily="2" charset="2"/>
              </a:rPr>
              <a:t></a:t>
            </a:r>
            <a:r>
              <a:rPr lang="en-US" altLang="en-US" sz="2400" dirty="0">
                <a:latin typeface="Optima" pitchFamily="-84" charset="0"/>
              </a:rPr>
              <a:t>: “The participants </a:t>
            </a:r>
            <a:r>
              <a:rPr lang="en-US" altLang="en-US" sz="2400" b="1" dirty="0">
                <a:latin typeface="Optima" pitchFamily="-84" charset="0"/>
              </a:rPr>
              <a:t>have been asked </a:t>
            </a:r>
            <a:r>
              <a:rPr lang="en-US" altLang="en-US" sz="2400" dirty="0">
                <a:latin typeface="Optima" pitchFamily="-84" charset="0"/>
              </a:rPr>
              <a:t>questions by the researchers.”</a:t>
            </a:r>
            <a:endParaRPr lang="en-US" altLang="en-US" sz="2000" dirty="0">
              <a:latin typeface="Optima" pitchFamily="-8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797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In-Text </a:t>
            </a:r>
            <a:r>
              <a:rPr lang="en-US" sz="4000" dirty="0" smtClean="0"/>
              <a:t>Citation: Same </a:t>
            </a:r>
            <a:r>
              <a:rPr lang="en-US" sz="4000" dirty="0"/>
              <a:t>Last Name/Author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Optima" pitchFamily="-84" charset="0"/>
              </a:rPr>
              <a:t>When citing authors with the same last names, use first initials with the last names.</a:t>
            </a:r>
          </a:p>
          <a:p>
            <a:endParaRPr lang="en-US" altLang="en-US" sz="2400" dirty="0">
              <a:latin typeface="Optima" pitchFamily="-84" charset="0"/>
            </a:endParaRPr>
          </a:p>
          <a:p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</a:rPr>
              <a:t>		(B. </a:t>
            </a:r>
            <a:r>
              <a:rPr lang="en-US" altLang="en-US" sz="2400" dirty="0" err="1">
                <a:solidFill>
                  <a:srgbClr val="0070C0"/>
                </a:solidFill>
                <a:latin typeface="Optima" pitchFamily="-84" charset="0"/>
              </a:rPr>
              <a:t>Kachru</a:t>
            </a:r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</a:rPr>
              <a:t>, 2005; Y. </a:t>
            </a:r>
            <a:r>
              <a:rPr lang="en-US" altLang="en-US" sz="2400" dirty="0" err="1">
                <a:solidFill>
                  <a:srgbClr val="0070C0"/>
                </a:solidFill>
                <a:latin typeface="Optima" pitchFamily="-84" charset="0"/>
              </a:rPr>
              <a:t>Kachru</a:t>
            </a:r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</a:rPr>
              <a:t>, 2008)</a:t>
            </a:r>
          </a:p>
          <a:p>
            <a:endParaRPr lang="en-US" altLang="en-US" sz="2400" dirty="0">
              <a:latin typeface="Optima" pitchFamily="-84" charset="0"/>
            </a:endParaRPr>
          </a:p>
          <a:p>
            <a:r>
              <a:rPr lang="en-US" altLang="en-US" sz="2400" dirty="0">
                <a:latin typeface="Optima" pitchFamily="-84" charset="0"/>
              </a:rPr>
              <a:t>When citing two or more works by the same author and published in the same year, use lower-case letters (a, b, c) after the year of publication to order the references.</a:t>
            </a:r>
          </a:p>
          <a:p>
            <a:r>
              <a:rPr lang="en-US" altLang="en-US" sz="2400" dirty="0">
                <a:latin typeface="Optima" pitchFamily="-84" charset="0"/>
              </a:rPr>
              <a:t>                 </a:t>
            </a:r>
          </a:p>
          <a:p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</a:rPr>
              <a:t>		Smith’</a:t>
            </a:r>
            <a:r>
              <a:rPr lang="en-US" altLang="ja-JP" sz="2400" dirty="0">
                <a:solidFill>
                  <a:srgbClr val="0070C0"/>
                </a:solidFill>
                <a:latin typeface="Optima" pitchFamily="-84" charset="0"/>
                <a:ea typeface="MS Mincho" panose="02020609040205080304" pitchFamily="49" charset="-128"/>
              </a:rPr>
              <a:t>s (1998a) study of adolescent immigrants…</a:t>
            </a:r>
          </a:p>
          <a:p>
            <a:endParaRPr lang="en-US" altLang="en-US" sz="2400" dirty="0">
              <a:latin typeface="Optima" pitchFamily="-84" charset="0"/>
            </a:endParaRPr>
          </a:p>
          <a:p>
            <a:endParaRPr lang="en-US" sz="2400" dirty="0">
              <a:latin typeface="Optima" pitchFamily="-8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4320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In-Text </a:t>
            </a:r>
            <a:r>
              <a:rPr lang="en-US" sz="4000" dirty="0" err="1" smtClean="0"/>
              <a:t>Citation:Personal</a:t>
            </a:r>
            <a:r>
              <a:rPr lang="en-US" sz="4000" dirty="0" smtClean="0"/>
              <a:t> </a:t>
            </a:r>
            <a:r>
              <a:rPr lang="en-US" sz="4000" dirty="0"/>
              <a:t>Communication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Optima" pitchFamily="-84" charset="0"/>
              </a:rPr>
              <a:t>When citing interviews, letters, e-mails, etc., include the communicator’</a:t>
            </a:r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</a:rPr>
              <a:t>s name, the fact that it was personal communication, and the date of the communication. </a:t>
            </a:r>
          </a:p>
          <a:p>
            <a:endParaRPr lang="en-US" altLang="en-US" sz="2400" dirty="0">
              <a:latin typeface="Optima" pitchFamily="-84" charset="0"/>
            </a:endParaRPr>
          </a:p>
          <a:p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</a:rPr>
              <a:t>         </a:t>
            </a:r>
          </a:p>
          <a:p>
            <a:endParaRPr lang="en-US" altLang="en-US" sz="2400" dirty="0">
              <a:solidFill>
                <a:srgbClr val="0070C0"/>
              </a:solidFill>
              <a:latin typeface="Optima" pitchFamily="-84" charset="0"/>
            </a:endParaRPr>
          </a:p>
          <a:p>
            <a:endParaRPr lang="en-US" altLang="en-US" sz="2400" dirty="0">
              <a:solidFill>
                <a:srgbClr val="0070C0"/>
              </a:solidFill>
              <a:latin typeface="Optima" pitchFamily="-84" charset="0"/>
            </a:endParaRPr>
          </a:p>
          <a:p>
            <a:endParaRPr lang="en-US" altLang="en-US" sz="2400" dirty="0">
              <a:solidFill>
                <a:srgbClr val="0070C0"/>
              </a:solidFill>
              <a:latin typeface="Optima" pitchFamily="-84" charset="0"/>
            </a:endParaRPr>
          </a:p>
          <a:p>
            <a:endParaRPr lang="en-US" altLang="en-US" sz="2400" dirty="0">
              <a:solidFill>
                <a:srgbClr val="0070C0"/>
              </a:solidFill>
              <a:latin typeface="Optima" pitchFamily="-84" charset="0"/>
            </a:endParaRPr>
          </a:p>
          <a:p>
            <a:endParaRPr lang="en-US" altLang="en-US" sz="2400" dirty="0">
              <a:solidFill>
                <a:srgbClr val="0070C0"/>
              </a:solidFill>
              <a:latin typeface="Optima" pitchFamily="-84" charset="0"/>
            </a:endParaRPr>
          </a:p>
          <a:p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</a:rPr>
              <a:t>Do not include personal communication in the reference list.</a:t>
            </a:r>
            <a:endParaRPr lang="en-US" altLang="en-US" sz="2400" dirty="0">
              <a:solidFill>
                <a:srgbClr val="0070C0"/>
              </a:solidFill>
              <a:latin typeface="Optima" pitchFamily="-84" charset="0"/>
            </a:endParaRP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174" t="24463" r="43358" b="50298"/>
          <a:stretch>
            <a:fillRect/>
          </a:stretch>
        </p:blipFill>
        <p:spPr bwMode="auto">
          <a:xfrm>
            <a:off x="1627995" y="2724772"/>
            <a:ext cx="5888010" cy="255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464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In-Text </a:t>
            </a:r>
            <a:r>
              <a:rPr lang="en-US" sz="4000" dirty="0" smtClean="0"/>
              <a:t>Citation: Electronic </a:t>
            </a:r>
            <a:r>
              <a:rPr lang="en-US" sz="4000" dirty="0"/>
              <a:t>Sources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latin typeface="Optima" pitchFamily="-84" charset="0"/>
              </a:rPr>
              <a:t>When citing an electronic document</a:t>
            </a:r>
            <a:r>
              <a:rPr lang="en-US" altLang="en-US" sz="2400" dirty="0">
                <a:latin typeface="Optima" pitchFamily="-84" charset="0"/>
              </a:rPr>
              <a:t>, whenever possible, cite it in the author-date style. If electronic source lacks page numbers, locate and identify paragraph number/paragraph heading.</a:t>
            </a:r>
          </a:p>
          <a:p>
            <a:endParaRPr lang="en-US" altLang="en-US" sz="2400" dirty="0">
              <a:latin typeface="Optima" pitchFamily="-84" charset="0"/>
            </a:endParaRPr>
          </a:p>
          <a:p>
            <a:r>
              <a:rPr lang="en-US" altLang="en-US" sz="2400" dirty="0">
                <a:latin typeface="Optima" pitchFamily="-84" charset="0"/>
              </a:rPr>
              <a:t>           </a:t>
            </a:r>
            <a:endParaRPr lang="en-US" sz="2400" dirty="0">
              <a:latin typeface="Optima" pitchFamily="-84" charset="0"/>
            </a:endParaRP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963" t="24075" r="38847" b="68472"/>
          <a:stretch>
            <a:fillRect/>
          </a:stretch>
        </p:blipFill>
        <p:spPr bwMode="auto">
          <a:xfrm>
            <a:off x="1254125" y="3710500"/>
            <a:ext cx="7356475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56685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Headings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>
                <a:latin typeface="Optima" pitchFamily="-84" charset="0"/>
              </a:rPr>
              <a:t>APA uses a system of five heading levels</a:t>
            </a:r>
          </a:p>
          <a:p>
            <a:pPr algn="ctr"/>
            <a:endParaRPr lang="en-US" altLang="en-US" sz="2400" b="1" dirty="0">
              <a:latin typeface="Optima" pitchFamily="-84" charset="0"/>
            </a:endParaRPr>
          </a:p>
          <a:p>
            <a:pPr algn="ctr"/>
            <a:endParaRPr lang="en-US" sz="2400" b="1" dirty="0">
              <a:latin typeface="Optima" pitchFamily="-8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01601980"/>
              </p:ext>
            </p:extLst>
          </p:nvPr>
        </p:nvGraphicFramePr>
        <p:xfrm>
          <a:off x="419100" y="2362200"/>
          <a:ext cx="8191500" cy="259556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02627"/>
                <a:gridCol w="7188873"/>
              </a:tblGrid>
              <a:tr h="37079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APA Headings</a:t>
                      </a:r>
                      <a:endParaRPr lang="en-US" sz="1800" b="1" dirty="0">
                        <a:latin typeface="Optima"/>
                        <a:cs typeface="Arial"/>
                      </a:endParaRPr>
                    </a:p>
                  </a:txBody>
                  <a:tcPr marL="91433" marR="9143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Level</a:t>
                      </a:r>
                      <a:endParaRPr lang="en-US" sz="1800" dirty="0">
                        <a:latin typeface="Optima"/>
                        <a:cs typeface="Arial"/>
                      </a:endParaRPr>
                    </a:p>
                  </a:txBody>
                  <a:tcPr marL="91433" marR="9143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Format</a:t>
                      </a:r>
                      <a:endParaRPr lang="en-US" sz="1800" dirty="0">
                        <a:latin typeface="Optima"/>
                        <a:cs typeface="Arial"/>
                      </a:endParaRPr>
                    </a:p>
                  </a:txBody>
                  <a:tcPr marL="91433" marR="9143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>
                        <a:latin typeface="Optima"/>
                        <a:cs typeface="Arial"/>
                      </a:endParaRPr>
                    </a:p>
                  </a:txBody>
                  <a:tcPr marL="91433" marR="9143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Centered,</a:t>
                      </a:r>
                      <a:r>
                        <a:rPr lang="en-US" sz="1800" baseline="0" dirty="0" smtClean="0"/>
                        <a:t> Boldfaced, Upper &amp; Lowercase Headings</a:t>
                      </a:r>
                      <a:endParaRPr lang="en-US" sz="1800" b="1" dirty="0">
                        <a:latin typeface="Optima"/>
                        <a:cs typeface="Arial"/>
                      </a:endParaRPr>
                    </a:p>
                  </a:txBody>
                  <a:tcPr marL="91433" marR="9143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>
                        <a:latin typeface="Optima"/>
                        <a:cs typeface="Arial"/>
                      </a:endParaRPr>
                    </a:p>
                  </a:txBody>
                  <a:tcPr marL="91433" marR="9143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Left-aligned, Boldface,</a:t>
                      </a:r>
                      <a:r>
                        <a:rPr lang="en-US" sz="1800" baseline="0" dirty="0" smtClean="0"/>
                        <a:t> Upper &amp; Lowercase Headings</a:t>
                      </a:r>
                      <a:endParaRPr lang="en-US" sz="1800" b="1" dirty="0">
                        <a:latin typeface="Optima"/>
                        <a:cs typeface="Arial"/>
                      </a:endParaRPr>
                    </a:p>
                  </a:txBody>
                  <a:tcPr marL="91433" marR="9143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>
                        <a:latin typeface="Optima"/>
                        <a:cs typeface="Arial"/>
                      </a:endParaRPr>
                    </a:p>
                  </a:txBody>
                  <a:tcPr marL="91433" marR="9143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Indented,</a:t>
                      </a:r>
                      <a:r>
                        <a:rPr lang="en-US" sz="1800" baseline="0" dirty="0" smtClean="0"/>
                        <a:t> boldface, lowercase heading with a period.</a:t>
                      </a:r>
                      <a:endParaRPr lang="en-US" sz="1800" dirty="0">
                        <a:latin typeface="Optima"/>
                        <a:cs typeface="Arial"/>
                      </a:endParaRPr>
                    </a:p>
                  </a:txBody>
                  <a:tcPr marL="91433" marR="9143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>
                        <a:latin typeface="Optima"/>
                        <a:cs typeface="Arial"/>
                      </a:endParaRPr>
                    </a:p>
                  </a:txBody>
                  <a:tcPr marL="91433" marR="9143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Indented,</a:t>
                      </a:r>
                      <a:r>
                        <a:rPr lang="en-US" sz="1800" baseline="0" dirty="0" smtClean="0"/>
                        <a:t> boldface, italicized, lowercase heading with period.</a:t>
                      </a:r>
                      <a:endParaRPr lang="en-US" sz="1800" b="1" i="1" dirty="0">
                        <a:latin typeface="Optima"/>
                        <a:cs typeface="Arial"/>
                      </a:endParaRPr>
                    </a:p>
                  </a:txBody>
                  <a:tcPr marL="91433" marR="9143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>
                        <a:latin typeface="Optima"/>
                        <a:cs typeface="Arial"/>
                      </a:endParaRPr>
                    </a:p>
                  </a:txBody>
                  <a:tcPr marL="91433" marR="9143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     Indented, italicized, lowercase heading with a period.</a:t>
                      </a:r>
                      <a:endParaRPr lang="en-US" sz="1800" i="1" dirty="0">
                        <a:latin typeface="Optima"/>
                        <a:cs typeface="Arial"/>
                      </a:endParaRPr>
                    </a:p>
                  </a:txBody>
                  <a:tcPr marL="91433" marR="91433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66663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Headings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Optima" pitchFamily="-84" charset="0"/>
                <a:cs typeface="Arial" panose="020B0604020202020204" pitchFamily="34" charset="0"/>
              </a:rPr>
              <a:t>Here is an example of the five-level heading system:</a:t>
            </a:r>
          </a:p>
          <a:p>
            <a:endParaRPr lang="en-US" sz="2400" dirty="0">
              <a:latin typeface="Optima" pitchFamily="-84" charset="0"/>
              <a:cs typeface="Arial" panose="020B0604020202020204" pitchFamily="34" charset="0"/>
            </a:endParaRP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385" t="24269" r="26895" b="25446"/>
          <a:stretch>
            <a:fillRect/>
          </a:stretch>
        </p:blipFill>
        <p:spPr bwMode="auto">
          <a:xfrm>
            <a:off x="228599" y="2214129"/>
            <a:ext cx="8686801" cy="441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62195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Tables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Optima" pitchFamily="-84" charset="0"/>
              </a:rPr>
              <a:t>Label tables with an Arabic numeral and provide a title. The label and title appear on separate lines above the table, flush-left and single-spaced. </a:t>
            </a:r>
          </a:p>
          <a:p>
            <a:endParaRPr lang="en-US" altLang="en-US" sz="2400" dirty="0">
              <a:latin typeface="Optima" pitchFamily="-84" charset="0"/>
            </a:endParaRPr>
          </a:p>
          <a:p>
            <a:r>
              <a:rPr lang="en-US" altLang="en-US" sz="2400" dirty="0">
                <a:latin typeface="Optima" pitchFamily="-84" charset="0"/>
              </a:rPr>
              <a:t>Cite a source in a note below the table.</a:t>
            </a:r>
          </a:p>
          <a:p>
            <a:endParaRPr lang="en-US" altLang="en-US" sz="2400" dirty="0">
              <a:latin typeface="Optima" pitchFamily="-84" charset="0"/>
            </a:endParaRPr>
          </a:p>
          <a:p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</a:rPr>
              <a:t>Table 1</a:t>
            </a:r>
          </a:p>
          <a:p>
            <a:r>
              <a:rPr lang="en-US" altLang="en-US" sz="2400" i="1" dirty="0">
                <a:solidFill>
                  <a:srgbClr val="0070C0"/>
                </a:solidFill>
                <a:latin typeface="Optima" pitchFamily="-84" charset="0"/>
              </a:rPr>
              <a:t>	Internet users in Europe</a:t>
            </a:r>
            <a:endParaRPr lang="en-US" altLang="en-US" sz="2400" dirty="0">
              <a:solidFill>
                <a:srgbClr val="0070C0"/>
              </a:solidFill>
              <a:latin typeface="Optima" pitchFamily="-84" charset="0"/>
            </a:endParaRPr>
          </a:p>
          <a:p>
            <a:endParaRPr lang="en-US" altLang="en-US" sz="2400" i="1" dirty="0">
              <a:latin typeface="Optima" pitchFamily="-8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05255382"/>
              </p:ext>
            </p:extLst>
          </p:nvPr>
        </p:nvGraphicFramePr>
        <p:xfrm>
          <a:off x="1463675" y="4810888"/>
          <a:ext cx="6096000" cy="74136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8000"/>
                <a:gridCol w="3048000"/>
              </a:tblGrid>
              <a:tr h="37068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Country</a:t>
                      </a:r>
                      <a:endParaRPr lang="en-US" sz="1800" dirty="0">
                        <a:latin typeface="Optima"/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Regular Users</a:t>
                      </a:r>
                      <a:endParaRPr lang="en-US" sz="1800" dirty="0">
                        <a:latin typeface="Optima"/>
                      </a:endParaRPr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France</a:t>
                      </a:r>
                      <a:endParaRPr lang="en-US" sz="1800" dirty="0">
                        <a:latin typeface="Optima"/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 ml</a:t>
                      </a:r>
                      <a:endParaRPr lang="en-US" sz="1800" dirty="0">
                        <a:latin typeface="Optima"/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359776" y="5743575"/>
            <a:ext cx="67230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latin typeface="Optima" pitchFamily="-84" charset="0"/>
              </a:rPr>
              <a:t>Note: The data are adapted from </a:t>
            </a:r>
            <a:r>
              <a:rPr lang="en-US" altLang="en-US" dirty="0">
                <a:latin typeface="Optima" pitchFamily="-84" charset="0"/>
                <a:ea typeface="MS Mincho" panose="02020609040205080304" pitchFamily="49" charset="-128"/>
              </a:rPr>
              <a:t>“</a:t>
            </a:r>
            <a:r>
              <a:rPr lang="en-US" altLang="ja-JP" dirty="0">
                <a:latin typeface="Optima" pitchFamily="-84" charset="0"/>
                <a:ea typeface="MS Mincho" panose="02020609040205080304" pitchFamily="49" charset="-128"/>
              </a:rPr>
              <a:t>The European Union and Russia” (2007). Retrieved from </a:t>
            </a:r>
            <a:r>
              <a:rPr lang="en-US" altLang="en-US" dirty="0">
                <a:latin typeface="Optima" pitchFamily="-84" charset="0"/>
                <a:hlinkClick r:id="rId3"/>
              </a:rPr>
              <a:t>http://epp.eurostat.ec.europa.eu</a:t>
            </a:r>
            <a:r>
              <a:rPr lang="en-US" altLang="en-US" dirty="0">
                <a:latin typeface="Optima" pitchFamily="-84" charset="0"/>
              </a:rPr>
              <a:t> </a:t>
            </a:r>
          </a:p>
          <a:p>
            <a:pPr eaLnBrk="1" hangingPunct="1"/>
            <a:endParaRPr lang="en-US" dirty="0">
              <a:latin typeface="Optima" pitchFamily="-8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9860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Figures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Optima" pitchFamily="-84" charset="0"/>
              </a:rPr>
              <a:t>Label figures with an Arabic numeral and provide a title. The label and the title appear on the same line below the figure, flush-left .</a:t>
            </a:r>
          </a:p>
          <a:p>
            <a:endParaRPr lang="en-US" altLang="en-US" sz="2400" dirty="0">
              <a:latin typeface="Optima" pitchFamily="-84" charset="0"/>
            </a:endParaRPr>
          </a:p>
          <a:p>
            <a:r>
              <a:rPr lang="en-US" altLang="en-US" sz="2400" dirty="0">
                <a:latin typeface="Optima" pitchFamily="-84" charset="0"/>
              </a:rPr>
              <a:t>You might provide an additional title centered above the figure. </a:t>
            </a:r>
          </a:p>
          <a:p>
            <a:endParaRPr lang="en-US" altLang="en-US" sz="2400" dirty="0">
              <a:latin typeface="Optima" pitchFamily="-84" charset="0"/>
            </a:endParaRPr>
          </a:p>
          <a:p>
            <a:r>
              <a:rPr lang="en-US" altLang="en-US" sz="2400" dirty="0">
                <a:latin typeface="Optima" pitchFamily="-84" charset="0"/>
              </a:rPr>
              <a:t>Cite the source below the label and the title.</a:t>
            </a:r>
          </a:p>
          <a:p>
            <a:endParaRPr lang="en-US" altLang="en-US" sz="2400" dirty="0">
              <a:latin typeface="Optima" pitchFamily="-84" charset="0"/>
            </a:endParaRPr>
          </a:p>
          <a:p>
            <a:r>
              <a:rPr lang="en-US" altLang="en-US" sz="2400" i="1" dirty="0">
                <a:solidFill>
                  <a:srgbClr val="0070C0"/>
                </a:solidFill>
                <a:latin typeface="Optima" pitchFamily="-84" charset="0"/>
              </a:rPr>
              <a:t>Figure 1. </a:t>
            </a:r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</a:rPr>
              <a:t>Internet users in Europe. Adapted from </a:t>
            </a:r>
            <a:r>
              <a:rPr lang="en-US" altLang="en-US" sz="2400" i="1" dirty="0">
                <a:solidFill>
                  <a:srgbClr val="0070C0"/>
                </a:solidFill>
                <a:latin typeface="Optima" pitchFamily="-84" charset="0"/>
              </a:rPr>
              <a:t>The European Union and Russia: Statistical comparison</a:t>
            </a:r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</a:rPr>
              <a:t> by Eurostat Statistical Books, 2007, 	Retrieved from </a:t>
            </a:r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  <a:hlinkClick r:id="rId3"/>
              </a:rPr>
              <a:t>http://epp.eurostat.ec.europa.eu</a:t>
            </a:r>
            <a:r>
              <a:rPr lang="en-US" altLang="en-US" sz="2400" dirty="0">
                <a:solidFill>
                  <a:srgbClr val="0070C0"/>
                </a:solidFill>
                <a:latin typeface="Optima" pitchFamily="-84" charset="0"/>
              </a:rPr>
              <a:t> </a:t>
            </a:r>
          </a:p>
          <a:p>
            <a:endParaRPr lang="en-US" altLang="en-US" sz="2400" dirty="0">
              <a:latin typeface="Optima" pitchFamily="-84" charset="0"/>
            </a:endParaRPr>
          </a:p>
          <a:p>
            <a:endParaRPr lang="en-US" altLang="en-US" sz="2400" dirty="0">
              <a:latin typeface="Optima" pitchFamily="-8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8649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Additional Resources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Optima" pitchFamily="-84" charset="0"/>
              </a:rPr>
              <a:t>The Purdue OWL: </a:t>
            </a:r>
            <a:r>
              <a:rPr lang="en-US" altLang="en-US" sz="2400" dirty="0">
                <a:latin typeface="Optima" pitchFamily="-84" charset="0"/>
                <a:hlinkClick r:id="rId3"/>
              </a:rPr>
              <a:t>http://owl.english.purdue.edu</a:t>
            </a:r>
            <a:r>
              <a:rPr lang="en-US" altLang="en-US" sz="2400" dirty="0">
                <a:latin typeface="Optima" pitchFamily="-84" charset="0"/>
              </a:rPr>
              <a:t>  </a:t>
            </a:r>
            <a:br>
              <a:rPr lang="en-US" altLang="en-US" sz="2400" dirty="0">
                <a:latin typeface="Optima" pitchFamily="-84" charset="0"/>
              </a:rPr>
            </a:br>
            <a:endParaRPr lang="en-US" altLang="en-US" sz="2400" dirty="0">
              <a:latin typeface="Optima" pitchFamily="-84" charset="0"/>
            </a:endParaRPr>
          </a:p>
          <a:p>
            <a:r>
              <a:rPr lang="en-US" altLang="en-US" sz="2400" dirty="0">
                <a:latin typeface="Optima" pitchFamily="-84" charset="0"/>
              </a:rPr>
              <a:t>The Purdue Writing Lab @ HEAV 226</a:t>
            </a:r>
            <a:br>
              <a:rPr lang="en-US" altLang="en-US" sz="2400" dirty="0">
                <a:latin typeface="Optima" pitchFamily="-84" charset="0"/>
              </a:rPr>
            </a:br>
            <a:endParaRPr lang="en-US" altLang="en-US" sz="2400" dirty="0">
              <a:latin typeface="Optima" pitchFamily="-84" charset="0"/>
            </a:endParaRPr>
          </a:p>
          <a:p>
            <a:r>
              <a:rPr lang="en-US" altLang="en-US" sz="2400" dirty="0">
                <a:latin typeface="Optima" pitchFamily="-84" charset="0"/>
              </a:rPr>
              <a:t>Composition textbooks</a:t>
            </a:r>
            <a:br>
              <a:rPr lang="en-US" altLang="en-US" sz="2400" dirty="0">
                <a:latin typeface="Optima" pitchFamily="-84" charset="0"/>
              </a:rPr>
            </a:br>
            <a:endParaRPr lang="en-US" altLang="en-US" sz="2400" dirty="0">
              <a:latin typeface="Optima" pitchFamily="-84" charset="0"/>
            </a:endParaRPr>
          </a:p>
          <a:p>
            <a:r>
              <a:rPr lang="en-US" altLang="en-US" sz="2400" i="1" dirty="0">
                <a:latin typeface="Optima" pitchFamily="-84" charset="0"/>
              </a:rPr>
              <a:t>Publication Manual of the American Psychological Association, </a:t>
            </a:r>
            <a:r>
              <a:rPr lang="en-US" altLang="en-US" sz="2400" dirty="0">
                <a:latin typeface="Optima" pitchFamily="-84" charset="0"/>
              </a:rPr>
              <a:t>6</a:t>
            </a:r>
            <a:r>
              <a:rPr lang="en-US" altLang="en-US" sz="2400" baseline="30000" dirty="0">
                <a:latin typeface="Optima" pitchFamily="-84" charset="0"/>
              </a:rPr>
              <a:t>th</a:t>
            </a:r>
            <a:r>
              <a:rPr lang="en-US" altLang="en-US" sz="2400" dirty="0">
                <a:latin typeface="Optima" pitchFamily="-84" charset="0"/>
              </a:rPr>
              <a:t> ed.</a:t>
            </a:r>
            <a:br>
              <a:rPr lang="en-US" altLang="en-US" sz="2400" dirty="0">
                <a:latin typeface="Optima" pitchFamily="-84" charset="0"/>
              </a:rPr>
            </a:br>
            <a:endParaRPr lang="en-US" altLang="en-US" sz="2400" dirty="0">
              <a:latin typeface="Optima" pitchFamily="-84" charset="0"/>
            </a:endParaRPr>
          </a:p>
          <a:p>
            <a:r>
              <a:rPr lang="en-US" altLang="en-US" sz="2400" dirty="0">
                <a:latin typeface="Optima" pitchFamily="-84" charset="0"/>
              </a:rPr>
              <a:t>APA’</a:t>
            </a:r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</a:rPr>
              <a:t>s website: </a:t>
            </a:r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  <a:hlinkClick r:id="rId4"/>
              </a:rPr>
              <a:t>http://www.apastyle.org</a:t>
            </a:r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</a:rPr>
              <a:t> </a:t>
            </a:r>
            <a:endParaRPr lang="en-US" altLang="en-US" sz="2400" dirty="0">
              <a:latin typeface="Optima" pitchFamily="-84" charset="0"/>
            </a:endParaRPr>
          </a:p>
          <a:p>
            <a:endParaRPr lang="en-US" sz="2400" dirty="0">
              <a:latin typeface="Optima" pitchFamily="-8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7366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spc="-100" dirty="0">
                <a:latin typeface="Book Antiqua"/>
                <a:cs typeface="Book Antiqua"/>
              </a:rPr>
              <a:t>The End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APA Formatting and Style Guide</a:t>
            </a:r>
            <a:endParaRPr lang="en-US" sz="3200" dirty="0"/>
          </a:p>
          <a:p>
            <a:endParaRPr lang="en-US" sz="3200" dirty="0"/>
          </a:p>
          <a:p>
            <a:r>
              <a:rPr lang="en-US" sz="2400" dirty="0"/>
              <a:t>Brought to you in cooperation with the Purdue Online Writing Lab</a:t>
            </a:r>
          </a:p>
        </p:txBody>
      </p:sp>
    </p:spTree>
    <p:extLst>
      <p:ext uri="{BB962C8B-B14F-4D97-AF65-F5344CB8AC3E}">
        <p14:creationId xmlns="" xmlns:p14="http://schemas.microsoft.com/office/powerpoint/2010/main" val="448772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Language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Optima" pitchFamily="-84" charset="0"/>
              </a:rPr>
              <a:t>Language in an APA paper should be:</a:t>
            </a:r>
          </a:p>
          <a:p>
            <a:endParaRPr lang="en-US" dirty="0">
              <a:latin typeface="Optima" pitchFamily="-8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Optima" pitchFamily="-84" charset="0"/>
              </a:rPr>
              <a:t> Clear</a:t>
            </a:r>
            <a:r>
              <a:rPr lang="en-US" altLang="en-US" sz="2400" dirty="0">
                <a:latin typeface="Optima" pitchFamily="-84" charset="0"/>
              </a:rPr>
              <a:t>: be specific in descriptions and explanations</a:t>
            </a:r>
          </a:p>
          <a:p>
            <a:pPr lvl="1"/>
            <a:endParaRPr lang="en-US" altLang="en-US" sz="2400" dirty="0">
              <a:latin typeface="Optima" pitchFamily="-8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Optima" pitchFamily="-84" charset="0"/>
              </a:rPr>
              <a:t> Concise</a:t>
            </a:r>
            <a:r>
              <a:rPr lang="en-US" altLang="en-US" sz="2400" dirty="0">
                <a:latin typeface="Optima" pitchFamily="-84" charset="0"/>
              </a:rPr>
              <a:t>: condense information when you can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>
              <a:latin typeface="Optima" pitchFamily="-8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Optima" pitchFamily="-84" charset="0"/>
              </a:rPr>
              <a:t> Plain</a:t>
            </a:r>
            <a:r>
              <a:rPr lang="en-US" altLang="en-US" sz="2400" dirty="0">
                <a:latin typeface="Optima" pitchFamily="-84" charset="0"/>
              </a:rPr>
              <a:t>: use simple, descriptive adjectives and  minimize figurative language</a:t>
            </a:r>
          </a:p>
          <a:p>
            <a:endParaRPr lang="en-US" altLang="en-US" sz="2400" dirty="0">
              <a:latin typeface="Optima" pitchFamily="-84" charset="0"/>
            </a:endParaRPr>
          </a:p>
          <a:p>
            <a:endParaRPr lang="en-US" dirty="0">
              <a:latin typeface="Optima" pitchFamily="-8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0595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Types of APA Papers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latin typeface="Optima" pitchFamily="-84" charset="0"/>
              </a:rPr>
              <a:t>The Literature Review: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 Summarizes scientific literature on a particular research topic</a:t>
            </a:r>
            <a:br>
              <a:rPr lang="en-US" altLang="en-US" sz="2400" dirty="0">
                <a:latin typeface="Optima" pitchFamily="-84" charset="0"/>
              </a:rPr>
            </a:br>
            <a:endParaRPr lang="en-US" altLang="en-US" sz="2400" dirty="0">
              <a:latin typeface="Optima" pitchFamily="-8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 Includes: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 a title page,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 introduction, and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 a list of references</a:t>
            </a:r>
          </a:p>
          <a:p>
            <a:pPr lvl="1"/>
            <a:endParaRPr lang="en-US" altLang="en-US" sz="2400" dirty="0">
              <a:latin typeface="Optima" pitchFamily="-8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2031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Types of APA Papers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latin typeface="Optima" pitchFamily="-84" charset="0"/>
              </a:rPr>
              <a:t>The Experimental Report: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 Describes your experimental research</a:t>
            </a:r>
            <a:br>
              <a:rPr lang="en-US" altLang="en-US" sz="2400" dirty="0">
                <a:latin typeface="Optima" pitchFamily="-84" charset="0"/>
              </a:rPr>
            </a:br>
            <a:endParaRPr lang="en-US" altLang="en-US" sz="2400" dirty="0">
              <a:latin typeface="Optima" pitchFamily="-8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 Includes: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 a title page,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 abstract,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 introduction,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 methods, results, and discussion sections,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 a list of references,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 appendices,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 tables, and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 figures </a:t>
            </a:r>
          </a:p>
          <a:p>
            <a:endParaRPr lang="en-US" dirty="0">
              <a:latin typeface="Optima" pitchFamily="-8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7366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Types of APA Papers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Optima" pitchFamily="-84" charset="0"/>
              </a:rPr>
              <a:t>If your paper fits neither category:</a:t>
            </a:r>
          </a:p>
          <a:p>
            <a:endParaRPr lang="en-US" dirty="0">
              <a:latin typeface="Optima" pitchFamily="-8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Follow the general format</a:t>
            </a:r>
          </a:p>
          <a:p>
            <a:pPr lvl="2"/>
            <a:endParaRPr lang="en-US" altLang="en-US" dirty="0">
              <a:latin typeface="Optima" pitchFamily="-8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Consult the instructor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>
              <a:latin typeface="Optima" pitchFamily="-8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</a:rPr>
              <a:t>Consult the APA Publication Manual</a:t>
            </a:r>
            <a:endParaRPr lang="en-US" altLang="en-US" dirty="0">
              <a:latin typeface="Optima" pitchFamily="-84" charset="0"/>
            </a:endParaRPr>
          </a:p>
          <a:p>
            <a:endParaRPr lang="en-US" dirty="0">
              <a:latin typeface="Optima" pitchFamily="-8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6943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31750" y="1684338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General APA Format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latin typeface="Optima" pitchFamily="-84" charset="0"/>
              </a:rPr>
              <a:t>Your essay should: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  <a:cs typeface="Arial" panose="020B0604020202020204" pitchFamily="34" charset="0"/>
              </a:rPr>
              <a:t>be typed, 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  <a:cs typeface="Arial" panose="020B0604020202020204" pitchFamily="34" charset="0"/>
              </a:rPr>
              <a:t>double-spaced, 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  <a:cs typeface="Arial" panose="020B0604020202020204" pitchFamily="34" charset="0"/>
              </a:rPr>
              <a:t>have 1” margins, 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  <a:cs typeface="Arial" panose="020B0604020202020204" pitchFamily="34" charset="0"/>
              </a:rPr>
              <a:t>use 10-12pt. Standard font (ex. Times New Roman), and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  <a:cs typeface="Arial" panose="020B0604020202020204" pitchFamily="34" charset="0"/>
              </a:rPr>
              <a:t>be printed on standard-sized paper (8.5</a:t>
            </a:r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</a:rPr>
              <a:t>”</a:t>
            </a:r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  <a:cs typeface="Arial" panose="020B0604020202020204" pitchFamily="34" charset="0"/>
              </a:rPr>
              <a:t>x 11</a:t>
            </a:r>
            <a:r>
              <a:rPr lang="en-US" altLang="ja-JP" sz="2400" dirty="0">
                <a:latin typeface="Optima" pitchFamily="-84" charset="0"/>
                <a:ea typeface="MS Mincho" panose="02020609040205080304" pitchFamily="49" charset="-128"/>
              </a:rPr>
              <a:t>”)</a:t>
            </a:r>
          </a:p>
          <a:p>
            <a:pPr lvl="1">
              <a:spcBef>
                <a:spcPts val="1000"/>
              </a:spcBef>
            </a:pPr>
            <a:endParaRPr lang="en-US" altLang="en-US" sz="1200" dirty="0">
              <a:latin typeface="Optima" pitchFamily="-84" charset="0"/>
              <a:cs typeface="Arial" panose="020B0604020202020204" pitchFamily="34" charset="0"/>
            </a:endParaRPr>
          </a:p>
          <a:p>
            <a:pPr algn="just">
              <a:spcBef>
                <a:spcPts val="1000"/>
              </a:spcBef>
            </a:pPr>
            <a:r>
              <a:rPr lang="en-US" altLang="en-US" i="1" dirty="0">
                <a:latin typeface="Optima" pitchFamily="-84" charset="0"/>
                <a:cs typeface="Arial" panose="020B0604020202020204" pitchFamily="34" charset="0"/>
              </a:rPr>
              <a:t>[Note: If you are writing a manuscript draft, APA suggests using two spaces between sentences to aid readability (see pp.87-88 in the APA manual</a:t>
            </a:r>
            <a:r>
              <a:rPr lang="en-US" altLang="en-US" i="1" dirty="0" smtClean="0">
                <a:latin typeface="Optima" pitchFamily="-84" charset="0"/>
                <a:cs typeface="Arial" panose="020B0604020202020204" pitchFamily="34" charset="0"/>
              </a:rPr>
              <a:t>).</a:t>
            </a:r>
            <a:endParaRPr lang="en-US" altLang="en-US" i="1" dirty="0">
              <a:latin typeface="Optima" pitchFamily="-84" charset="0"/>
              <a:cs typeface="Arial" panose="020B0604020202020204" pitchFamily="34" charset="0"/>
            </a:endParaRPr>
          </a:p>
          <a:p>
            <a:endParaRPr lang="en-US" dirty="0">
              <a:latin typeface="Optima" pitchFamily="-8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8578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bject 4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9144000"/>
              <a:gd name="T1" fmla="*/ 0 h 6858000"/>
              <a:gd name="T2" fmla="*/ 9144000 w 9144000"/>
              <a:gd name="T3" fmla="*/ 6858000 h 6858000"/>
            </a:gdLst>
            <a:ahLst/>
            <a:cxnLst/>
            <a:rect l="T0" t="T1" r="T2" b="T3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8"/>
                </a:lnTo>
                <a:lnTo>
                  <a:pt x="9144000" y="685799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object 41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custGeom>
            <a:avLst/>
            <a:gdLst>
              <a:gd name="T0" fmla="*/ 0 w 8686800"/>
              <a:gd name="T1" fmla="*/ 0 h 6400800"/>
              <a:gd name="T2" fmla="*/ 8686800 w 8686800"/>
              <a:gd name="T3" fmla="*/ 6400800 h 6400800"/>
            </a:gdLst>
            <a:ahLst/>
            <a:cxnLst/>
            <a:rect l="T0" t="T1" r="T2" b="T3"/>
            <a:pathLst>
              <a:path w="8686800" h="6400800">
                <a:moveTo>
                  <a:pt x="0" y="310007"/>
                </a:moveTo>
                <a:lnTo>
                  <a:pt x="1027" y="284583"/>
                </a:lnTo>
                <a:lnTo>
                  <a:pt x="4057" y="259726"/>
                </a:lnTo>
                <a:lnTo>
                  <a:pt x="9010" y="235513"/>
                </a:lnTo>
                <a:lnTo>
                  <a:pt x="15806" y="212027"/>
                </a:lnTo>
                <a:lnTo>
                  <a:pt x="24364" y="189345"/>
                </a:lnTo>
                <a:lnTo>
                  <a:pt x="34606" y="167548"/>
                </a:lnTo>
                <a:lnTo>
                  <a:pt x="46452" y="146715"/>
                </a:lnTo>
                <a:lnTo>
                  <a:pt x="59821" y="126927"/>
                </a:lnTo>
                <a:lnTo>
                  <a:pt x="74634" y="108264"/>
                </a:lnTo>
                <a:lnTo>
                  <a:pt x="90811" y="90805"/>
                </a:lnTo>
                <a:lnTo>
                  <a:pt x="108272" y="74629"/>
                </a:lnTo>
                <a:lnTo>
                  <a:pt x="126938" y="59818"/>
                </a:lnTo>
                <a:lnTo>
                  <a:pt x="146729" y="46450"/>
                </a:lnTo>
                <a:lnTo>
                  <a:pt x="167565" y="34605"/>
                </a:lnTo>
                <a:lnTo>
                  <a:pt x="189366" y="24364"/>
                </a:lnTo>
                <a:lnTo>
                  <a:pt x="212053" y="15805"/>
                </a:lnTo>
                <a:lnTo>
                  <a:pt x="235545" y="9010"/>
                </a:lnTo>
                <a:lnTo>
                  <a:pt x="259763" y="4057"/>
                </a:lnTo>
                <a:lnTo>
                  <a:pt x="284627" y="1027"/>
                </a:lnTo>
                <a:lnTo>
                  <a:pt x="310057" y="0"/>
                </a:lnTo>
                <a:lnTo>
                  <a:pt x="8376793" y="0"/>
                </a:lnTo>
                <a:lnTo>
                  <a:pt x="8402216" y="1027"/>
                </a:lnTo>
                <a:lnTo>
                  <a:pt x="8427073" y="4057"/>
                </a:lnTo>
                <a:lnTo>
                  <a:pt x="8451286" y="9010"/>
                </a:lnTo>
                <a:lnTo>
                  <a:pt x="8474772" y="15805"/>
                </a:lnTo>
                <a:lnTo>
                  <a:pt x="8497454" y="24364"/>
                </a:lnTo>
                <a:lnTo>
                  <a:pt x="8519251" y="34605"/>
                </a:lnTo>
                <a:lnTo>
                  <a:pt x="8540084" y="46450"/>
                </a:lnTo>
                <a:lnTo>
                  <a:pt x="8559872" y="59818"/>
                </a:lnTo>
                <a:lnTo>
                  <a:pt x="8578535" y="74629"/>
                </a:lnTo>
                <a:lnTo>
                  <a:pt x="8595994" y="90805"/>
                </a:lnTo>
                <a:lnTo>
                  <a:pt x="8612170" y="108264"/>
                </a:lnTo>
                <a:lnTo>
                  <a:pt x="8626981" y="126927"/>
                </a:lnTo>
                <a:lnTo>
                  <a:pt x="8640349" y="146715"/>
                </a:lnTo>
                <a:lnTo>
                  <a:pt x="8652194" y="167548"/>
                </a:lnTo>
                <a:lnTo>
                  <a:pt x="8662435" y="189345"/>
                </a:lnTo>
                <a:lnTo>
                  <a:pt x="8670994" y="212027"/>
                </a:lnTo>
                <a:lnTo>
                  <a:pt x="8677789" y="235513"/>
                </a:lnTo>
                <a:lnTo>
                  <a:pt x="8682742" y="259726"/>
                </a:lnTo>
                <a:lnTo>
                  <a:pt x="8685772" y="284583"/>
                </a:lnTo>
                <a:lnTo>
                  <a:pt x="8686800" y="310007"/>
                </a:lnTo>
                <a:lnTo>
                  <a:pt x="8686800" y="6090742"/>
                </a:lnTo>
                <a:lnTo>
                  <a:pt x="8685772" y="6116172"/>
                </a:lnTo>
                <a:lnTo>
                  <a:pt x="8682742" y="6141036"/>
                </a:lnTo>
                <a:lnTo>
                  <a:pt x="8677789" y="6165254"/>
                </a:lnTo>
                <a:lnTo>
                  <a:pt x="8670994" y="6188746"/>
                </a:lnTo>
                <a:lnTo>
                  <a:pt x="8662435" y="6211433"/>
                </a:lnTo>
                <a:lnTo>
                  <a:pt x="8652194" y="6233234"/>
                </a:lnTo>
                <a:lnTo>
                  <a:pt x="8640349" y="6254070"/>
                </a:lnTo>
                <a:lnTo>
                  <a:pt x="8626981" y="6273861"/>
                </a:lnTo>
                <a:lnTo>
                  <a:pt x="8612170" y="6292527"/>
                </a:lnTo>
                <a:lnTo>
                  <a:pt x="8595994" y="6309988"/>
                </a:lnTo>
                <a:lnTo>
                  <a:pt x="8578535" y="6326165"/>
                </a:lnTo>
                <a:lnTo>
                  <a:pt x="8559872" y="6340978"/>
                </a:lnTo>
                <a:lnTo>
                  <a:pt x="8540084" y="6354347"/>
                </a:lnTo>
                <a:lnTo>
                  <a:pt x="8519251" y="6366193"/>
                </a:lnTo>
                <a:lnTo>
                  <a:pt x="8497454" y="6376435"/>
                </a:lnTo>
                <a:lnTo>
                  <a:pt x="8474772" y="6384993"/>
                </a:lnTo>
                <a:lnTo>
                  <a:pt x="8451286" y="6391789"/>
                </a:lnTo>
                <a:lnTo>
                  <a:pt x="8427073" y="6396742"/>
                </a:lnTo>
                <a:lnTo>
                  <a:pt x="8402216" y="6399772"/>
                </a:lnTo>
                <a:lnTo>
                  <a:pt x="8376793" y="6400800"/>
                </a:lnTo>
                <a:lnTo>
                  <a:pt x="310057" y="6400800"/>
                </a:lnTo>
                <a:lnTo>
                  <a:pt x="284627" y="6399772"/>
                </a:lnTo>
                <a:lnTo>
                  <a:pt x="259763" y="6396742"/>
                </a:lnTo>
                <a:lnTo>
                  <a:pt x="235545" y="6391789"/>
                </a:lnTo>
                <a:lnTo>
                  <a:pt x="212053" y="6384993"/>
                </a:lnTo>
                <a:lnTo>
                  <a:pt x="189366" y="6376435"/>
                </a:lnTo>
                <a:lnTo>
                  <a:pt x="167565" y="6366193"/>
                </a:lnTo>
                <a:lnTo>
                  <a:pt x="146729" y="6354347"/>
                </a:lnTo>
                <a:lnTo>
                  <a:pt x="126938" y="6340978"/>
                </a:lnTo>
                <a:lnTo>
                  <a:pt x="108272" y="6326165"/>
                </a:lnTo>
                <a:lnTo>
                  <a:pt x="90811" y="6309988"/>
                </a:lnTo>
                <a:lnTo>
                  <a:pt x="74634" y="6292527"/>
                </a:lnTo>
                <a:lnTo>
                  <a:pt x="59821" y="6273861"/>
                </a:lnTo>
                <a:lnTo>
                  <a:pt x="46452" y="6254070"/>
                </a:lnTo>
                <a:lnTo>
                  <a:pt x="34606" y="6233234"/>
                </a:lnTo>
                <a:lnTo>
                  <a:pt x="24364" y="6211433"/>
                </a:lnTo>
                <a:lnTo>
                  <a:pt x="15806" y="6188746"/>
                </a:lnTo>
                <a:lnTo>
                  <a:pt x="9010" y="6165254"/>
                </a:lnTo>
                <a:lnTo>
                  <a:pt x="4057" y="6141036"/>
                </a:lnTo>
                <a:lnTo>
                  <a:pt x="1027" y="6116172"/>
                </a:lnTo>
                <a:lnTo>
                  <a:pt x="0" y="6090742"/>
                </a:lnTo>
                <a:lnTo>
                  <a:pt x="0" y="310007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object 42"/>
          <p:cNvSpPr>
            <a:spLocks noChangeArrowheads="1"/>
          </p:cNvSpPr>
          <p:nvPr/>
        </p:nvSpPr>
        <p:spPr bwMode="auto">
          <a:xfrm>
            <a:off x="7391400" y="6562725"/>
            <a:ext cx="990600" cy="76200"/>
          </a:xfrm>
          <a:custGeom>
            <a:avLst/>
            <a:gdLst>
              <a:gd name="T0" fmla="*/ 0 w 990600"/>
              <a:gd name="T1" fmla="*/ 0 h 76200"/>
              <a:gd name="T2" fmla="*/ 990600 w 990600"/>
              <a:gd name="T3" fmla="*/ 76200 h 76200"/>
            </a:gdLst>
            <a:ahLst/>
            <a:cxnLst/>
            <a:rect l="T0" t="T1" r="T2" b="T3"/>
            <a:pathLst>
              <a:path w="990600" h="76200">
                <a:moveTo>
                  <a:pt x="0" y="76200"/>
                </a:moveTo>
                <a:lnTo>
                  <a:pt x="990600" y="76200"/>
                </a:lnTo>
                <a:lnTo>
                  <a:pt x="990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3" name="object 43"/>
          <p:cNvSpPr>
            <a:spLocks noChangeArrowheads="1"/>
          </p:cNvSpPr>
          <p:nvPr/>
        </p:nvSpPr>
        <p:spPr bwMode="auto">
          <a:xfrm>
            <a:off x="7315200" y="5867400"/>
            <a:ext cx="14478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4" name="object 44"/>
          <p:cNvSpPr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custGeom>
            <a:avLst/>
            <a:gdLst>
              <a:gd name="T0" fmla="*/ 0 w 8686800"/>
              <a:gd name="T1" fmla="*/ 0 h 228600"/>
              <a:gd name="T2" fmla="*/ 8686800 w 8686800"/>
              <a:gd name="T3" fmla="*/ 228600 h 228600"/>
            </a:gdLst>
            <a:ahLst/>
            <a:cxnLst/>
            <a:rect l="T0" t="T1" r="T2" b="T3"/>
            <a:pathLst>
              <a:path w="8686800" h="228600">
                <a:moveTo>
                  <a:pt x="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5" name="object 40"/>
          <p:cNvSpPr txBox="1">
            <a:spLocks noChangeArrowheads="1"/>
          </p:cNvSpPr>
          <p:nvPr/>
        </p:nvSpPr>
        <p:spPr bwMode="auto">
          <a:xfrm>
            <a:off x="612775" y="635000"/>
            <a:ext cx="79978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713"/>
              </a:lnSpc>
              <a:spcBef>
                <a:spcPts val="138"/>
              </a:spcBef>
            </a:pPr>
            <a:endParaRPr lang="fr-CA" sz="4800" b="1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6" name="object 38"/>
          <p:cNvSpPr txBox="1">
            <a:spLocks noChangeArrowheads="1"/>
          </p:cNvSpPr>
          <p:nvPr/>
        </p:nvSpPr>
        <p:spPr bwMode="auto">
          <a:xfrm>
            <a:off x="0" y="1600200"/>
            <a:ext cx="8959850" cy="357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69900" lvl="1">
              <a:lnSpc>
                <a:spcPts val="2600"/>
              </a:lnSpc>
              <a:spcBef>
                <a:spcPts val="125"/>
              </a:spcBef>
              <a:buFont typeface="Arial" pitchFamily="34" charset="0"/>
              <a:buChar char="•"/>
            </a:pPr>
            <a:endParaRPr lang="en-US" sz="25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22537" name="object 31"/>
          <p:cNvSpPr txBox="1">
            <a:spLocks noChangeArrowheads="1"/>
          </p:cNvSpPr>
          <p:nvPr/>
        </p:nvSpPr>
        <p:spPr bwMode="auto">
          <a:xfrm>
            <a:off x="6534150" y="2446338"/>
            <a:ext cx="24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8" name="object 2"/>
          <p:cNvSpPr txBox="1">
            <a:spLocks noChangeArrowheads="1"/>
          </p:cNvSpPr>
          <p:nvPr/>
        </p:nvSpPr>
        <p:spPr bwMode="auto">
          <a:xfrm>
            <a:off x="228600" y="1371600"/>
            <a:ext cx="868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5400">
              <a:lnSpc>
                <a:spcPts val="1000"/>
              </a:lnSpc>
            </a:pPr>
            <a:endParaRPr lang="en-US" sz="100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4572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General APA Format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648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smtClean="0"/>
              <a:t>APA Formatting and Style Guide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600200"/>
            <a:ext cx="8686800" cy="210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ja-JP" sz="2400" b="1" dirty="0">
                <a:latin typeface="Optima" pitchFamily="-84" charset="0"/>
                <a:ea typeface="MS Mincho" panose="02020609040205080304" pitchFamily="49" charset="-128"/>
                <a:cs typeface="Arial" panose="020B0604020202020204" pitchFamily="34" charset="0"/>
              </a:rPr>
              <a:t>Every page of your essay should: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  <a:ea typeface="MS Mincho" panose="02020609040205080304" pitchFamily="49" charset="-128"/>
                <a:cs typeface="Arial" panose="020B0604020202020204" pitchFamily="34" charset="0"/>
              </a:rPr>
              <a:t>Include a page header (Title, all caps) in the upper left-hand corner and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Optima" pitchFamily="-84" charset="0"/>
                <a:ea typeface="MS Mincho" panose="02020609040205080304" pitchFamily="49" charset="-128"/>
                <a:cs typeface="Arial" panose="020B0604020202020204" pitchFamily="34" charset="0"/>
              </a:rPr>
              <a:t>the page number in the upper right</a:t>
            </a:r>
            <a:endParaRPr lang="en-US" altLang="en-US" sz="1200" dirty="0">
              <a:latin typeface="Optima" pitchFamily="-8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US" dirty="0">
              <a:latin typeface="Optima" pitchFamily="-8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7043" r="6624" b="6818"/>
          <a:stretch>
            <a:fillRect/>
          </a:stretch>
        </p:blipFill>
        <p:spPr bwMode="auto">
          <a:xfrm>
            <a:off x="228600" y="3635376"/>
            <a:ext cx="8686800" cy="300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54440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1664</Words>
  <Application>Microsoft Office PowerPoint</Application>
  <PresentationFormat>On-screen Show (4:3)</PresentationFormat>
  <Paragraphs>321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Jun</dc:creator>
  <cp:lastModifiedBy> </cp:lastModifiedBy>
  <cp:revision>95</cp:revision>
  <dcterms:created xsi:type="dcterms:W3CDTF">2014-06-06T08:12:11Z</dcterms:created>
  <dcterms:modified xsi:type="dcterms:W3CDTF">2016-01-19T19:16:10Z</dcterms:modified>
</cp:coreProperties>
</file>