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96" r:id="rId4"/>
  </p:sldMasterIdLst>
  <p:sldIdLst>
    <p:sldId id="256" r:id="rId5"/>
    <p:sldId id="261" r:id="rId6"/>
    <p:sldId id="257" r:id="rId7"/>
    <p:sldId id="258" r:id="rId8"/>
    <p:sldId id="259" r:id="rId9"/>
    <p:sldId id="260" r:id="rId10"/>
    <p:sldId id="262" r:id="rId11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1A1A1A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41C39C-1363-584E-8228-55389333DB47}" v="2" dt="2022-08-23T08:55:36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4"/>
    <p:restoredTop sz="95827"/>
  </p:normalViewPr>
  <p:slideViewPr>
    <p:cSldViewPr snapToGrid="0" snapToObjects="1">
      <p:cViewPr varScale="1">
        <p:scale>
          <a:sx n="102" d="100"/>
          <a:sy n="102" d="100"/>
        </p:scale>
        <p:origin x="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 Bläsing" userId="3fd8de12-e4b7-485a-992a-90717dfdd471" providerId="ADAL" clId="{679AA53B-68A0-604C-BD93-C5A3973379AA}"/>
    <pc:docChg chg="modSld">
      <pc:chgData name="Robin Bläsing" userId="3fd8de12-e4b7-485a-992a-90717dfdd471" providerId="ADAL" clId="{679AA53B-68A0-604C-BD93-C5A3973379AA}" dt="2022-03-18T10:26:44.473" v="54" actId="5793"/>
      <pc:docMkLst>
        <pc:docMk/>
      </pc:docMkLst>
      <pc:sldChg chg="modSp mod">
        <pc:chgData name="Robin Bläsing" userId="3fd8de12-e4b7-485a-992a-90717dfdd471" providerId="ADAL" clId="{679AA53B-68A0-604C-BD93-C5A3973379AA}" dt="2022-03-18T10:26:44.473" v="54" actId="5793"/>
        <pc:sldMkLst>
          <pc:docMk/>
          <pc:sldMk cId="4271289080" sldId="262"/>
        </pc:sldMkLst>
        <pc:spChg chg="mod">
          <ac:chgData name="Robin Bläsing" userId="3fd8de12-e4b7-485a-992a-90717dfdd471" providerId="ADAL" clId="{679AA53B-68A0-604C-BD93-C5A3973379AA}" dt="2022-03-18T10:26:44.473" v="54" actId="5793"/>
          <ac:spMkLst>
            <pc:docMk/>
            <pc:sldMk cId="4271289080" sldId="262"/>
            <ac:spMk id="4" creationId="{F8A9F9DB-10FE-5745-83EB-B0CF1F17F517}"/>
          </ac:spMkLst>
        </pc:spChg>
      </pc:sldChg>
    </pc:docChg>
  </pc:docChgLst>
  <pc:docChgLst>
    <pc:chgData name="Robin Bläsing" userId="3fd8de12-e4b7-485a-992a-90717dfdd471" providerId="ADAL" clId="{D241C39C-1363-584E-8228-55389333DB47}"/>
    <pc:docChg chg="custSel modMainMaster">
      <pc:chgData name="Robin Bläsing" userId="3fd8de12-e4b7-485a-992a-90717dfdd471" providerId="ADAL" clId="{D241C39C-1363-584E-8228-55389333DB47}" dt="2022-08-31T07:34:15.181" v="0" actId="478"/>
      <pc:docMkLst>
        <pc:docMk/>
      </pc:docMkLst>
      <pc:sldMasterChg chg="modSldLayout">
        <pc:chgData name="Robin Bläsing" userId="3fd8de12-e4b7-485a-992a-90717dfdd471" providerId="ADAL" clId="{D241C39C-1363-584E-8228-55389333DB47}" dt="2022-08-31T07:34:15.181" v="0" actId="478"/>
        <pc:sldMasterMkLst>
          <pc:docMk/>
          <pc:sldMasterMk cId="2715086857" sldId="2147483796"/>
        </pc:sldMasterMkLst>
        <pc:sldLayoutChg chg="delSp mod">
          <pc:chgData name="Robin Bläsing" userId="3fd8de12-e4b7-485a-992a-90717dfdd471" providerId="ADAL" clId="{D241C39C-1363-584E-8228-55389333DB47}" dt="2022-08-31T07:34:15.181" v="0" actId="478"/>
          <pc:sldLayoutMkLst>
            <pc:docMk/>
            <pc:sldMasterMk cId="2715086857" sldId="2147483796"/>
            <pc:sldLayoutMk cId="1075125373" sldId="2147483797"/>
          </pc:sldLayoutMkLst>
          <pc:picChg chg="del">
            <ac:chgData name="Robin Bläsing" userId="3fd8de12-e4b7-485a-992a-90717dfdd471" providerId="ADAL" clId="{D241C39C-1363-584E-8228-55389333DB47}" dt="2022-08-31T07:34:15.181" v="0" actId="478"/>
            <ac:picMkLst>
              <pc:docMk/>
              <pc:sldMasterMk cId="2715086857" sldId="2147483796"/>
              <pc:sldLayoutMk cId="1075125373" sldId="2147483797"/>
              <ac:picMk id="4" creationId="{40DC448B-32B7-B74A-B3E1-BEEEE48D6015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88E20-C120-40A4-A328-0954A05B9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38078"/>
            <a:ext cx="9144000" cy="2072739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12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902093-94E5-4F5F-98BF-3A8B305C3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63F871-700C-4659-A284-E0A364973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26E2A6-25E9-4744-A3F0-8803C2E51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0C0767-4B74-48D8-87ED-165912B8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331E8A-2FB3-4599-88D1-76810314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9D42AD-7B0B-474E-B79A-647CCF53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29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A926-B56D-4F27-A6C6-2A725F87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C4E524-BFB7-48E5-BF1F-F0CCAD0DB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AA2D5D-7F75-40EE-AB82-43C374A7B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3EC4F1-2E6C-4D1A-9E20-D1C6BB7BD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B0BFD6-9C34-4615-8450-961C2346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97182D-C405-42FF-AA50-33945EA1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76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D8031-D60B-40A3-B557-0C01F6EC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DA0641-31B4-4389-822D-272E982C0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73E696-3C28-481D-8646-77644EEC6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EF5E6B-4166-4086-82E4-DA2218C1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E79163-2213-4745-B8C2-D7AF44FE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Gerade Verbindung 7">
            <a:extLst>
              <a:ext uri="{FF2B5EF4-FFF2-40B4-BE49-F238E27FC236}">
                <a16:creationId xmlns:a16="http://schemas.microsoft.com/office/drawing/2014/main" id="{72EC55CD-6A33-4F2A-92E7-AFB9B7EA980E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0B8FEFA8-BE0E-B649-88ED-433B21F00A36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649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356EC60-4DE9-4F9F-883C-D7CF616EA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7C996F-D1D9-4DE6-AB09-CA9CBF66A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B92758-17D9-41D0-9908-183DCEB1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394062-411B-4B29-8483-E08B9D43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8A4BF6-FCBF-4128-AA7E-EAC7C888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9427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88E20-C120-40A4-A328-0954A05B9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38078"/>
            <a:ext cx="9144000" cy="2072739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2A11D4C-CA3D-4839-BE75-6C78F8842F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59631" y="1216640"/>
            <a:ext cx="2072738" cy="207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5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8F457-7321-4DDC-ACEF-94E05A59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AAE9D7-930D-4CC5-A820-EBB17084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8C7997-8752-422D-BABC-85EEC128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EA74B7-8A30-4A2A-B941-1BC9026A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  <p:cxnSp>
        <p:nvCxnSpPr>
          <p:cNvPr id="6" name="Gerade Verbindung 7">
            <a:extLst>
              <a:ext uri="{FF2B5EF4-FFF2-40B4-BE49-F238E27FC236}">
                <a16:creationId xmlns:a16="http://schemas.microsoft.com/office/drawing/2014/main" id="{955BCC3F-2C3B-4328-96EE-33CA0C92A497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7">
            <a:extLst>
              <a:ext uri="{FF2B5EF4-FFF2-40B4-BE49-F238E27FC236}">
                <a16:creationId xmlns:a16="http://schemas.microsoft.com/office/drawing/2014/main" id="{D7B6ABC9-83D9-EF43-93EC-7A2A86BA8729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7DA3BD80-6779-2247-9261-ABE5B4457ED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6605" y="1422407"/>
            <a:ext cx="11314671" cy="480131"/>
          </a:xfrm>
        </p:spPr>
        <p:txBody>
          <a:bodyPr>
            <a:sp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GB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91925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8F457-7321-4DDC-ACEF-94E05A59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AAE9D7-930D-4CC5-A820-EBB17084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8C7997-8752-422D-BABC-85EEC128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EA74B7-8A30-4A2A-B941-1BC9026A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  <p:cxnSp>
        <p:nvCxnSpPr>
          <p:cNvPr id="6" name="Gerade Verbindung 7">
            <a:extLst>
              <a:ext uri="{FF2B5EF4-FFF2-40B4-BE49-F238E27FC236}">
                <a16:creationId xmlns:a16="http://schemas.microsoft.com/office/drawing/2014/main" id="{955BCC3F-2C3B-4328-96EE-33CA0C92A497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7">
            <a:extLst>
              <a:ext uri="{FF2B5EF4-FFF2-40B4-BE49-F238E27FC236}">
                <a16:creationId xmlns:a16="http://schemas.microsoft.com/office/drawing/2014/main" id="{D7B6ABC9-83D9-EF43-93EC-7A2A86BA8729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47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E1EAE9-D619-4A93-AD7D-2C0AA96A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561E21-B804-4F4A-9C6B-A79237C42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F5EBA8-4FEA-4F83-A4CF-2C841D0FD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2E4A8C-DD73-4BF3-A00B-241600CC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F775E0-FE9F-436E-BD3F-DC924EA5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Gerade Verbindung 7">
            <a:extLst>
              <a:ext uri="{FF2B5EF4-FFF2-40B4-BE49-F238E27FC236}">
                <a16:creationId xmlns:a16="http://schemas.microsoft.com/office/drawing/2014/main" id="{63F9B8B4-BD5F-4144-9F82-2AA0D49A6658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55645CE8-729A-EB4F-A5B6-D51027C99B6F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43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409DEE2-8186-43E7-A05E-E3C1728A7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4739FE-4D64-4BE4-8DC0-10BFEE350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33788A-2920-4055-88F3-9EDDB7B71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10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02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78C3B-7F9B-4850-8A3D-1F93A93E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05" y="1709738"/>
            <a:ext cx="1131466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222CBC-E8A4-4C25-AB98-64242BEA5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6605" y="4951307"/>
            <a:ext cx="11314669" cy="113834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0D55A0-F804-483C-A2F9-15065389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5FD63B-84F3-42CE-BF26-14255922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D477F4-A585-4240-9E31-274DE1A9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Gerade Verbindung 7">
            <a:extLst>
              <a:ext uri="{FF2B5EF4-FFF2-40B4-BE49-F238E27FC236}">
                <a16:creationId xmlns:a16="http://schemas.microsoft.com/office/drawing/2014/main" id="{A194D359-F442-4AEE-9FE6-B224CEB9F901}"/>
              </a:ext>
            </a:extLst>
          </p:cNvPr>
          <p:cNvCxnSpPr/>
          <p:nvPr/>
        </p:nvCxnSpPr>
        <p:spPr>
          <a:xfrm>
            <a:off x="436605" y="4738233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E5B0BDEC-0060-994F-8625-334FC82BE52C}"/>
              </a:ext>
            </a:extLst>
          </p:cNvPr>
          <p:cNvCxnSpPr/>
          <p:nvPr/>
        </p:nvCxnSpPr>
        <p:spPr>
          <a:xfrm>
            <a:off x="436605" y="4738233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98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4757B-4040-4C59-8E21-1A78D255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AAAEA0-8E97-42B3-8F7D-008B1AA8D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57051E-5FB1-4FCC-AD2A-7DA362241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D1E581-8A7A-4C49-BF38-1FFF844F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3B30F5-3069-4CFB-8F9E-238E5565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B1756E-A917-47A7-80C3-CF2E5A10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4F63EDC9-057F-409F-874D-90F12CEC9649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7">
            <a:extLst>
              <a:ext uri="{FF2B5EF4-FFF2-40B4-BE49-F238E27FC236}">
                <a16:creationId xmlns:a16="http://schemas.microsoft.com/office/drawing/2014/main" id="{A4CE0F2B-5A7A-AF46-895D-BA4746AC810D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50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32C97-60A3-45D2-B8D1-2A878AA55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05" y="365125"/>
            <a:ext cx="11314670" cy="67119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FF35A4-CF1C-4636-BDB1-FE204AF07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8ADDCD-9573-40AD-9C24-7AA0C19F9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6697C0-01BC-473C-BE45-F86BA3261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3422127-2403-42CB-B54E-F90F607BF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245C404-9579-4135-9151-51BCF729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B11797-BF40-49D4-AECF-C38B3A25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0F4DD2-4140-4066-935C-412FD26E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Gerade Verbindung 7">
            <a:extLst>
              <a:ext uri="{FF2B5EF4-FFF2-40B4-BE49-F238E27FC236}">
                <a16:creationId xmlns:a16="http://schemas.microsoft.com/office/drawing/2014/main" id="{B60EB3AC-B743-4957-8313-AED480BA3A6C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7">
            <a:extLst>
              <a:ext uri="{FF2B5EF4-FFF2-40B4-BE49-F238E27FC236}">
                <a16:creationId xmlns:a16="http://schemas.microsoft.com/office/drawing/2014/main" id="{CFBEEF23-2EBF-A342-B008-E5A1157F906A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65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56EA66-E53E-4298-BF76-47BDCDF7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24" y="365126"/>
            <a:ext cx="11314671" cy="6373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39A477-497C-49CF-862A-7EA5B070C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6605" y="1422407"/>
            <a:ext cx="11314671" cy="4754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3813A6-85AD-4BD8-A002-50582A868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6606" y="6356350"/>
            <a:ext cx="97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6462A4-3FDF-4B39-B6F4-0A8BA5BA5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7547" y="6356350"/>
            <a:ext cx="91169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205457-C66B-4313-9984-1126BD830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76372" y="6356350"/>
            <a:ext cx="9749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C40A2A1-650E-4FC6-B74F-825C414AC4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8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810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DC95-61F8-2244-B787-372BAEDD3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Covenants</a:t>
            </a:r>
          </a:p>
        </p:txBody>
      </p:sp>
    </p:spTree>
    <p:extLst>
      <p:ext uri="{BB962C8B-B14F-4D97-AF65-F5344CB8AC3E}">
        <p14:creationId xmlns:p14="http://schemas.microsoft.com/office/powerpoint/2010/main" val="277582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5F4C-A2C9-2C43-9E4E-C6637BDEF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880E43-BE57-1044-A432-93234D36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2</a:t>
            </a:fld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0BC5D-7409-D849-B4FE-7F0067445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05" y="1422407"/>
            <a:ext cx="11314671" cy="4838761"/>
          </a:xfrm>
        </p:spPr>
        <p:txBody>
          <a:bodyPr numCol="2"/>
          <a:lstStyle/>
          <a:p>
            <a:r>
              <a:rPr lang="en-US" sz="2400" dirty="0"/>
              <a:t>Generator G and point on curve is </a:t>
            </a:r>
            <a:r>
              <a:rPr lang="en-US" sz="2400" dirty="0">
                <a:solidFill>
                  <a:srgbClr val="00B0F0"/>
                </a:solidFill>
              </a:rPr>
              <a:t>𝑌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B0F0"/>
                </a:solidFill>
              </a:rPr>
              <a:t>𝑥</a:t>
            </a:r>
            <a:r>
              <a:rPr lang="en-US" sz="2400" dirty="0"/>
              <a:t> ⋅ 𝐺 where </a:t>
            </a:r>
            <a:r>
              <a:rPr lang="en-US" sz="2400" dirty="0">
                <a:solidFill>
                  <a:srgbClr val="00B0F0"/>
                </a:solidFill>
              </a:rPr>
              <a:t>𝑥</a:t>
            </a:r>
            <a:r>
              <a:rPr lang="en-US" sz="2400" dirty="0"/>
              <a:t> private key and </a:t>
            </a:r>
            <a:r>
              <a:rPr lang="en-US" sz="2400" dirty="0">
                <a:solidFill>
                  <a:srgbClr val="00B0F0"/>
                </a:solidFill>
              </a:rPr>
              <a:t>𝑌</a:t>
            </a:r>
            <a:r>
              <a:rPr lang="en-US" sz="2400" dirty="0"/>
              <a:t> public key</a:t>
            </a:r>
          </a:p>
          <a:p>
            <a:r>
              <a:rPr lang="en-US" sz="2400" u="sng" dirty="0" err="1"/>
              <a:t>Schnorr</a:t>
            </a:r>
            <a:r>
              <a:rPr lang="en-US" sz="2400" u="sng" dirty="0"/>
              <a:t> (Taproot):</a:t>
            </a:r>
            <a:endParaRPr lang="en-US" sz="2400" dirty="0"/>
          </a:p>
          <a:p>
            <a:r>
              <a:rPr lang="en-US" sz="2400" dirty="0"/>
              <a:t>Choose random &amp; secret </a:t>
            </a:r>
            <a:r>
              <a:rPr lang="en-US" sz="2400" dirty="0">
                <a:solidFill>
                  <a:srgbClr val="FFC000"/>
                </a:solidFill>
              </a:rPr>
              <a:t>𝑘</a:t>
            </a:r>
            <a:r>
              <a:rPr lang="en-US" sz="2400" dirty="0"/>
              <a:t>, 0 &lt; </a:t>
            </a:r>
            <a:r>
              <a:rPr lang="en-US" sz="2400" dirty="0">
                <a:solidFill>
                  <a:srgbClr val="FFC000"/>
                </a:solidFill>
              </a:rPr>
              <a:t>𝑘</a:t>
            </a:r>
            <a:r>
              <a:rPr lang="en-US" sz="2400" dirty="0"/>
              <a:t> &lt; 𝑛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dirty="0"/>
              <a:t> :=  </a:t>
            </a:r>
            <a:r>
              <a:rPr lang="en-US" sz="2400" dirty="0">
                <a:solidFill>
                  <a:srgbClr val="FFC000"/>
                </a:solidFill>
              </a:rPr>
              <a:t>𝑘</a:t>
            </a:r>
            <a:r>
              <a:rPr lang="en-US" sz="2400" i="1" dirty="0"/>
              <a:t> </a:t>
            </a:r>
            <a:r>
              <a:rPr lang="en-US" sz="2400" dirty="0"/>
              <a:t>⋅ 𝐺</a:t>
            </a:r>
            <a:endParaRPr lang="en-US" sz="2400" i="1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92D050"/>
                </a:solidFill>
              </a:rPr>
              <a:t>𝑒</a:t>
            </a:r>
            <a:r>
              <a:rPr lang="en-US" sz="2400" dirty="0"/>
              <a:t> :=  H(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baseline="-25000" dirty="0">
                <a:solidFill>
                  <a:srgbClr val="FFFF00"/>
                </a:solidFill>
              </a:rPr>
              <a:t>x</a:t>
            </a:r>
            <a:r>
              <a:rPr lang="en-US" sz="2400" baseline="-25000" dirty="0"/>
              <a:t> </a:t>
            </a:r>
            <a:r>
              <a:rPr lang="en-US" sz="2400" dirty="0"/>
              <a:t>∥ </a:t>
            </a:r>
            <a:r>
              <a:rPr lang="en-US" sz="2400" dirty="0">
                <a:solidFill>
                  <a:srgbClr val="00B0F0"/>
                </a:solidFill>
              </a:rPr>
              <a:t>𝑌 </a:t>
            </a:r>
            <a:r>
              <a:rPr lang="en-US" sz="2400" dirty="0"/>
              <a:t>∥ </a:t>
            </a:r>
            <a:r>
              <a:rPr lang="en-US" sz="2400" dirty="0">
                <a:solidFill>
                  <a:srgbClr val="00B050"/>
                </a:solidFill>
              </a:rPr>
              <a:t>𝑚</a:t>
            </a:r>
            <a:r>
              <a:rPr lang="en-US" sz="2400" dirty="0"/>
              <a:t>)      </a:t>
            </a:r>
            <a:endParaRPr lang="en-US" sz="2400" dirty="0">
              <a:solidFill>
                <a:schemeClr val="accent4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dirty="0"/>
              <a:t> := (</a:t>
            </a:r>
            <a:r>
              <a:rPr lang="en-US" sz="2400" dirty="0">
                <a:solidFill>
                  <a:srgbClr val="FFC000"/>
                </a:solidFill>
              </a:rPr>
              <a:t>𝑘</a:t>
            </a:r>
            <a:r>
              <a:rPr lang="en-US" sz="2400" dirty="0"/>
              <a:t> + </a:t>
            </a:r>
            <a:r>
              <a:rPr lang="en-US" sz="2400" dirty="0">
                <a:solidFill>
                  <a:srgbClr val="00B0F0"/>
                </a:solidFill>
              </a:rPr>
              <a:t>𝑥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92D050"/>
                </a:solidFill>
              </a:rPr>
              <a:t>𝑒</a:t>
            </a:r>
            <a:r>
              <a:rPr lang="en-US" sz="2400" dirty="0"/>
              <a:t>) mod 𝑛</a:t>
            </a:r>
            <a:endParaRPr lang="en-US" sz="2400" i="1" dirty="0"/>
          </a:p>
          <a:p>
            <a:endParaRPr lang="en-US" sz="2400" i="1" dirty="0"/>
          </a:p>
          <a:p>
            <a:r>
              <a:rPr lang="en-US" sz="2400" dirty="0"/>
              <a:t>Verify signature of </a:t>
            </a:r>
            <a:r>
              <a:rPr lang="en-US" sz="2400" dirty="0">
                <a:solidFill>
                  <a:srgbClr val="00B050"/>
                </a:solidFill>
              </a:rPr>
              <a:t>𝑚</a:t>
            </a:r>
            <a:r>
              <a:rPr lang="en-US" sz="2400" dirty="0"/>
              <a:t>: (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i="1" dirty="0"/>
              <a:t>, 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dirty="0"/>
              <a:t>) provided</a:t>
            </a:r>
          </a:p>
          <a:p>
            <a:pPr lvl="1" indent="0">
              <a:buNone/>
            </a:pPr>
            <a:r>
              <a:rPr lang="en-US" dirty="0">
                <a:solidFill>
                  <a:srgbClr val="FF40FF"/>
                </a:solidFill>
              </a:rPr>
              <a:t>𝑠</a:t>
            </a:r>
            <a:r>
              <a:rPr lang="en-US" dirty="0"/>
              <a:t> ⋅ 𝐺  = </a:t>
            </a:r>
            <a:r>
              <a:rPr lang="en-US" dirty="0">
                <a:solidFill>
                  <a:srgbClr val="FFFF00"/>
                </a:solidFill>
              </a:rPr>
              <a:t>𝑅</a:t>
            </a:r>
            <a:r>
              <a:rPr lang="en-US" dirty="0"/>
              <a:t> + H(</a:t>
            </a:r>
            <a:r>
              <a:rPr lang="en-US" dirty="0">
                <a:solidFill>
                  <a:srgbClr val="FFFF00"/>
                </a:solidFill>
              </a:rPr>
              <a:t>𝑅</a:t>
            </a:r>
            <a:r>
              <a:rPr lang="en-US" baseline="-25000" dirty="0">
                <a:solidFill>
                  <a:srgbClr val="FFFF00"/>
                </a:solidFill>
              </a:rPr>
              <a:t>x</a:t>
            </a:r>
            <a:r>
              <a:rPr lang="en-US" baseline="-25000" dirty="0"/>
              <a:t> </a:t>
            </a:r>
            <a:r>
              <a:rPr lang="en-US" dirty="0"/>
              <a:t>∥ </a:t>
            </a:r>
            <a:r>
              <a:rPr lang="en-US" dirty="0">
                <a:solidFill>
                  <a:srgbClr val="00B0F0"/>
                </a:solidFill>
              </a:rPr>
              <a:t>𝑌 </a:t>
            </a:r>
            <a:r>
              <a:rPr lang="en-US" dirty="0"/>
              <a:t>∥ </a:t>
            </a:r>
            <a:r>
              <a:rPr lang="en-US" dirty="0">
                <a:solidFill>
                  <a:srgbClr val="00B050"/>
                </a:solidFill>
              </a:rPr>
              <a:t>𝑚</a:t>
            </a:r>
            <a:r>
              <a:rPr lang="en-US" dirty="0"/>
              <a:t>) ⋅ </a:t>
            </a:r>
            <a:r>
              <a:rPr lang="en-US" dirty="0">
                <a:solidFill>
                  <a:srgbClr val="00B0F0"/>
                </a:solidFill>
              </a:rPr>
              <a:t>𝑌</a:t>
            </a:r>
          </a:p>
          <a:p>
            <a:endParaRPr lang="en-US" sz="2400" u="sng" dirty="0"/>
          </a:p>
          <a:p>
            <a:pPr>
              <a:spcBef>
                <a:spcPts val="0"/>
              </a:spcBef>
            </a:pPr>
            <a:endParaRPr lang="en-US" sz="2400" u="sng" dirty="0"/>
          </a:p>
          <a:p>
            <a:pPr>
              <a:spcBef>
                <a:spcPts val="0"/>
              </a:spcBef>
            </a:pPr>
            <a:endParaRPr lang="en-US" sz="2400" u="sng" dirty="0"/>
          </a:p>
          <a:p>
            <a:r>
              <a:rPr lang="en-US" sz="2400" u="sng" dirty="0"/>
              <a:t>ECDSA:</a:t>
            </a:r>
          </a:p>
          <a:p>
            <a:r>
              <a:rPr lang="en-US" sz="2400" dirty="0"/>
              <a:t>Choose random &amp; secret </a:t>
            </a:r>
            <a:r>
              <a:rPr lang="en-US" sz="2400" dirty="0">
                <a:solidFill>
                  <a:srgbClr val="FFC000"/>
                </a:solidFill>
              </a:rPr>
              <a:t>𝑘</a:t>
            </a:r>
            <a:r>
              <a:rPr lang="en-US" sz="2400" dirty="0"/>
              <a:t>, 0 &lt; </a:t>
            </a:r>
            <a:r>
              <a:rPr lang="en-US" sz="2400" dirty="0">
                <a:solidFill>
                  <a:srgbClr val="FFC000"/>
                </a:solidFill>
              </a:rPr>
              <a:t>𝑘</a:t>
            </a:r>
            <a:r>
              <a:rPr lang="en-US" sz="2400" dirty="0"/>
              <a:t> &lt; 𝑛</a:t>
            </a:r>
            <a:endParaRPr lang="en-US" sz="2400" i="1" dirty="0"/>
          </a:p>
          <a:p>
            <a:pPr marL="457200" indent="-457200">
              <a:buFont typeface="+mj-lt"/>
              <a:buAutoNum type="arabicPeriod"/>
              <a:tabLst>
                <a:tab pos="5145088" algn="l"/>
              </a:tabLst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dirty="0"/>
              <a:t> := </a:t>
            </a:r>
            <a:r>
              <a:rPr lang="en-US" sz="2400" dirty="0">
                <a:solidFill>
                  <a:srgbClr val="FFC000"/>
                </a:solidFill>
              </a:rPr>
              <a:t>𝑘</a:t>
            </a:r>
            <a:r>
              <a:rPr lang="en-US" sz="2400" dirty="0"/>
              <a:t> ⋅ 𝐺</a:t>
            </a:r>
          </a:p>
          <a:p>
            <a:pPr marL="457200" indent="-457200">
              <a:buFont typeface="+mj-lt"/>
              <a:buAutoNum type="arabicPeriod"/>
              <a:tabLst>
                <a:tab pos="5145088" algn="l"/>
              </a:tabLst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92D050"/>
                </a:solidFill>
              </a:rPr>
              <a:t>𝑒</a:t>
            </a:r>
            <a:r>
              <a:rPr lang="en-US" sz="2400" dirty="0"/>
              <a:t> := H(</a:t>
            </a:r>
            <a:r>
              <a:rPr lang="en-US" sz="2400" dirty="0">
                <a:solidFill>
                  <a:srgbClr val="00B050"/>
                </a:solidFill>
              </a:rPr>
              <a:t>𝑚</a:t>
            </a:r>
            <a:r>
              <a:rPr lang="en-US" sz="2400" dirty="0"/>
              <a:t>)   &amp;   </a:t>
            </a:r>
            <a:r>
              <a:rPr lang="en-US" sz="2400" dirty="0">
                <a:solidFill>
                  <a:srgbClr val="92D050"/>
                </a:solidFill>
              </a:rPr>
              <a:t>𝑧</a:t>
            </a:r>
            <a:r>
              <a:rPr lang="en-US" sz="2400" dirty="0"/>
              <a:t> := 𝐿</a:t>
            </a:r>
            <a:r>
              <a:rPr lang="en-US" sz="2400" baseline="-25000" dirty="0"/>
              <a:t>𝑛</a:t>
            </a:r>
            <a:r>
              <a:rPr lang="en-US" sz="2400" dirty="0"/>
              <a:t> leftmost bits of </a:t>
            </a:r>
            <a:r>
              <a:rPr lang="en-US" sz="2400" dirty="0">
                <a:solidFill>
                  <a:srgbClr val="92D050"/>
                </a:solidFill>
              </a:rPr>
              <a:t>𝑒</a:t>
            </a:r>
          </a:p>
          <a:p>
            <a:pPr marL="455613" indent="-455613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dirty="0"/>
              <a:t> := </a:t>
            </a:r>
            <a:r>
              <a:rPr lang="en-US" sz="2400" dirty="0">
                <a:solidFill>
                  <a:srgbClr val="FFC000"/>
                </a:solidFill>
              </a:rPr>
              <a:t>𝑘</a:t>
            </a:r>
            <a:r>
              <a:rPr lang="en-US" sz="2400" baseline="30000" dirty="0"/>
              <a:t>−1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92D050"/>
                </a:solidFill>
              </a:rPr>
              <a:t>𝑧</a:t>
            </a:r>
            <a:r>
              <a:rPr lang="en-US" sz="2400" dirty="0"/>
              <a:t> + 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baseline="-25000" dirty="0">
                <a:solidFill>
                  <a:srgbClr val="FFFF00"/>
                </a:solidFill>
              </a:rPr>
              <a:t>x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𝑥</a:t>
            </a:r>
            <a:r>
              <a:rPr lang="en-US" sz="2400" dirty="0"/>
              <a:t>)  mod 𝑛</a:t>
            </a:r>
            <a:endParaRPr lang="en-US" sz="1400" dirty="0"/>
          </a:p>
          <a:p>
            <a:endParaRPr lang="en-US" sz="2400" dirty="0"/>
          </a:p>
          <a:p>
            <a:r>
              <a:rPr lang="en-US" sz="2400" dirty="0"/>
              <a:t>Verify signature of </a:t>
            </a:r>
            <a:r>
              <a:rPr lang="en-US" sz="2400" dirty="0">
                <a:solidFill>
                  <a:srgbClr val="00B050"/>
                </a:solidFill>
              </a:rPr>
              <a:t>𝑚</a:t>
            </a:r>
            <a:r>
              <a:rPr lang="en-US" sz="2400" dirty="0"/>
              <a:t>: (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i="1" dirty="0"/>
              <a:t>, 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dirty="0"/>
              <a:t>) provided</a:t>
            </a:r>
          </a:p>
          <a:p>
            <a:r>
              <a:rPr lang="en-US" sz="2400" dirty="0">
                <a:solidFill>
                  <a:srgbClr val="FF40FF"/>
                </a:solidFill>
              </a:rPr>
              <a:t>	𝑠</a:t>
            </a:r>
            <a:r>
              <a:rPr lang="en-US" sz="2400" dirty="0"/>
              <a:t> ⋅ 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baseline="-25000" dirty="0">
                <a:solidFill>
                  <a:srgbClr val="FFFF00"/>
                </a:solidFill>
              </a:rPr>
              <a:t>x</a:t>
            </a:r>
            <a:r>
              <a:rPr lang="en-US" sz="2400" dirty="0"/>
              <a:t> ⋅ </a:t>
            </a:r>
            <a:r>
              <a:rPr lang="en-US" sz="2400" dirty="0">
                <a:solidFill>
                  <a:srgbClr val="00B0F0"/>
                </a:solidFill>
              </a:rPr>
              <a:t>𝑌 </a:t>
            </a:r>
            <a:r>
              <a:rPr lang="en-US" sz="2400" dirty="0"/>
              <a:t>+ </a:t>
            </a:r>
            <a:r>
              <a:rPr lang="en-US" sz="2400" dirty="0">
                <a:solidFill>
                  <a:srgbClr val="92D050"/>
                </a:solidFill>
              </a:rPr>
              <a:t>𝑧 </a:t>
            </a:r>
            <a:r>
              <a:rPr lang="en-US" sz="2400" dirty="0"/>
              <a:t>⋅ 𝐺</a:t>
            </a:r>
          </a:p>
        </p:txBody>
      </p:sp>
    </p:spTree>
    <p:extLst>
      <p:ext uri="{BB962C8B-B14F-4D97-AF65-F5344CB8AC3E}">
        <p14:creationId xmlns:p14="http://schemas.microsoft.com/office/powerpoint/2010/main" val="1056040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9140-ED74-2045-9F91-64C490AF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Covenants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7FDA52-C3F7-7C43-A5D9-58D4CE51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3</a:t>
            </a:fld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B740A-3A00-1D4A-8973-A6D1C68A0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05" y="1422407"/>
            <a:ext cx="11314671" cy="4940840"/>
          </a:xfrm>
        </p:spPr>
        <p:txBody>
          <a:bodyPr/>
          <a:lstStyle/>
          <a:p>
            <a:r>
              <a:rPr lang="en-US" dirty="0"/>
              <a:t>Paper from June 2020:</a:t>
            </a:r>
          </a:p>
          <a:p>
            <a:r>
              <a:rPr lang="en-US" b="1" dirty="0"/>
              <a:t>Bitcoin Covenants: Three Ways to Control the Future </a:t>
            </a:r>
          </a:p>
          <a:p>
            <a:r>
              <a:rPr lang="en-US" sz="2000" dirty="0"/>
              <a:t>Jacob Swambo</a:t>
            </a:r>
            <a:r>
              <a:rPr lang="en-US" sz="2000" baseline="30000" dirty="0"/>
              <a:t>1</a:t>
            </a:r>
            <a:r>
              <a:rPr lang="en-US" sz="2000" dirty="0"/>
              <a:t>, Spencer Hommel</a:t>
            </a:r>
            <a:r>
              <a:rPr lang="en-US" sz="2000" baseline="30000" dirty="0"/>
              <a:t>2</a:t>
            </a:r>
            <a:r>
              <a:rPr lang="en-US" sz="2000" dirty="0"/>
              <a:t>, Bob McElrath , and Bryan Bishop</a:t>
            </a:r>
          </a:p>
          <a:p>
            <a:r>
              <a:rPr lang="en-US" sz="2000" baseline="30000" dirty="0"/>
              <a:t>1</a:t>
            </a:r>
            <a:r>
              <a:rPr lang="en-US" sz="2000" dirty="0"/>
              <a:t>King’s College London, Department of Informatics </a:t>
            </a:r>
          </a:p>
          <a:p>
            <a:r>
              <a:rPr lang="en-US" sz="2000" baseline="30000" dirty="0"/>
              <a:t>2</a:t>
            </a:r>
            <a:r>
              <a:rPr lang="en-US" sz="2000" dirty="0"/>
              <a:t>Fidelity Center for Applied Technology</a:t>
            </a:r>
          </a:p>
          <a:p>
            <a:endParaRPr lang="en-US" sz="2000" dirty="0"/>
          </a:p>
          <a:p>
            <a:pPr marL="457200" indent="-457200">
              <a:buAutoNum type="arabicPeriod"/>
            </a:pPr>
            <a:r>
              <a:rPr lang="en-US" dirty="0"/>
              <a:t>Deleted-key covenants (usable without soft fork but unsafe)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Recovered-key covenants (no longer possible with Taproot TXs and requires soft-fork for SIGHASH_ANYPREVOUT)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Script-based covenants (requires another soft fork for OP_</a:t>
            </a:r>
            <a:r>
              <a:rPr lang="en-GB" dirty="0"/>
              <a:t>CHECKTEMPLATEVERIFY</a:t>
            </a:r>
            <a:r>
              <a:rPr lang="en-US" dirty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373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824-1810-9A46-8F68-5862D322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Deleted-key covenants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D64BD9-8DC7-D744-80D1-40674B4C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4</a:t>
            </a:fld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453461-DB8F-1143-805A-50F0B93EC458}"/>
              </a:ext>
            </a:extLst>
          </p:cNvPr>
          <p:cNvSpPr/>
          <p:nvPr/>
        </p:nvSpPr>
        <p:spPr>
          <a:xfrm>
            <a:off x="1074766" y="2346159"/>
            <a:ext cx="2803358" cy="1082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Deposit TX</a:t>
            </a:r>
          </a:p>
          <a:p>
            <a:pPr algn="ctr"/>
            <a:r>
              <a:rPr lang="en-US" dirty="0"/>
              <a:t>--------------------------------</a:t>
            </a:r>
          </a:p>
          <a:p>
            <a:pPr algn="ctr"/>
            <a:r>
              <a:rPr lang="en-US" dirty="0"/>
              <a:t>   Inputs  |  Outputs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8D2174-6942-8340-92F9-464D3CB0088D}"/>
              </a:ext>
            </a:extLst>
          </p:cNvPr>
          <p:cNvSpPr/>
          <p:nvPr/>
        </p:nvSpPr>
        <p:spPr>
          <a:xfrm>
            <a:off x="4692261" y="2322493"/>
            <a:ext cx="2803358" cy="1082841"/>
          </a:xfrm>
          <a:prstGeom prst="rect">
            <a:avLst/>
          </a:prstGeom>
          <a:ln w="381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Covenant TX</a:t>
            </a:r>
          </a:p>
          <a:p>
            <a:pPr algn="ctr"/>
            <a:r>
              <a:rPr lang="en-US" dirty="0"/>
              <a:t>--------------------------------</a:t>
            </a:r>
          </a:p>
          <a:p>
            <a:pPr algn="ctr"/>
            <a:r>
              <a:rPr lang="en-US" dirty="0"/>
              <a:t>   Inputs  |  Outputs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A80E-CF7F-BA4A-A350-997027BED22F}"/>
              </a:ext>
            </a:extLst>
          </p:cNvPr>
          <p:cNvSpPr/>
          <p:nvPr/>
        </p:nvSpPr>
        <p:spPr>
          <a:xfrm>
            <a:off x="8309756" y="2298827"/>
            <a:ext cx="2803358" cy="1082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subsequent TX</a:t>
            </a:r>
          </a:p>
          <a:p>
            <a:pPr algn="ctr"/>
            <a:r>
              <a:rPr lang="en-US" dirty="0"/>
              <a:t>--------------------------------</a:t>
            </a:r>
          </a:p>
          <a:p>
            <a:pPr algn="ctr"/>
            <a:r>
              <a:rPr lang="en-US" dirty="0"/>
              <a:t>   Inputs  |  Outputs</a:t>
            </a:r>
          </a:p>
        </p:txBody>
      </p:sp>
      <p:pic>
        <p:nvPicPr>
          <p:cNvPr id="19" name="Graphic 18" descr="Line arrow: Anti-clockwise curve with solid fill">
            <a:extLst>
              <a:ext uri="{FF2B5EF4-FFF2-40B4-BE49-F238E27FC236}">
                <a16:creationId xmlns:a16="http://schemas.microsoft.com/office/drawing/2014/main" id="{9D56A99B-4CD1-E441-A52D-F5726C7E8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00000">
            <a:off x="3483120" y="2650594"/>
            <a:ext cx="1604145" cy="160414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5CBCA51-3286-6C4B-9934-4D834E90950B}"/>
              </a:ext>
            </a:extLst>
          </p:cNvPr>
          <p:cNvSpPr txBox="1"/>
          <p:nvPr/>
        </p:nvSpPr>
        <p:spPr>
          <a:xfrm>
            <a:off x="436605" y="4117715"/>
            <a:ext cx="11314669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8000" lvl="0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Create a signature 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dirty="0">
                <a:solidFill>
                  <a:schemeClr val="bg1"/>
                </a:solidFill>
              </a:rPr>
              <a:t> for covenant TX with </a:t>
            </a:r>
          </a:p>
          <a:p>
            <a:pPr lvl="2">
              <a:lnSpc>
                <a:spcPct val="90000"/>
              </a:lnSpc>
              <a:spcBef>
                <a:spcPts val="500"/>
              </a:spcBef>
            </a:pPr>
            <a:r>
              <a:rPr lang="en-US" sz="2400" dirty="0">
                <a:solidFill>
                  <a:srgbClr val="FF40FF"/>
                </a:solidFill>
                <a:cs typeface="Calibri" panose="020F0502020204030204" pitchFamily="34" charset="0"/>
              </a:rPr>
              <a:t>𝑠</a:t>
            </a:r>
            <a:r>
              <a:rPr lang="en-US" sz="2400" dirty="0">
                <a:solidFill>
                  <a:srgbClr val="FFFFFF"/>
                </a:solidFill>
                <a:cs typeface="Calibri" panose="020F0502020204030204" pitchFamily="34" charset="0"/>
              </a:rPr>
              <a:t> := (</a:t>
            </a:r>
            <a:r>
              <a:rPr lang="en-US" sz="2400" dirty="0">
                <a:solidFill>
                  <a:srgbClr val="FFC000"/>
                </a:solidFill>
                <a:cs typeface="Calibri" panose="020F0502020204030204" pitchFamily="34" charset="0"/>
              </a:rPr>
              <a:t>𝑘</a:t>
            </a:r>
            <a:r>
              <a:rPr lang="en-US" sz="2400" dirty="0">
                <a:solidFill>
                  <a:srgbClr val="FFFFFF"/>
                </a:solidFill>
                <a:cs typeface="Calibri" panose="020F0502020204030204" pitchFamily="34" charset="0"/>
              </a:rPr>
              <a:t> + </a:t>
            </a:r>
            <a:r>
              <a:rPr lang="en-US" sz="2400" dirty="0">
                <a:solidFill>
                  <a:srgbClr val="00B0F0"/>
                </a:solidFill>
                <a:cs typeface="Calibri" panose="020F0502020204030204" pitchFamily="34" charset="0"/>
              </a:rPr>
              <a:t>𝑥</a:t>
            </a:r>
            <a:r>
              <a:rPr lang="en-US" sz="2400" dirty="0">
                <a:solidFill>
                  <a:srgbClr val="FFFFFF"/>
                </a:solidFill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92D050"/>
                </a:solidFill>
                <a:cs typeface="Calibri" panose="020F0502020204030204" pitchFamily="34" charset="0"/>
              </a:rPr>
              <a:t>𝑒</a:t>
            </a:r>
            <a:r>
              <a:rPr lang="en-US" sz="2400" dirty="0">
                <a:solidFill>
                  <a:srgbClr val="FFFFFF"/>
                </a:solidFill>
                <a:cs typeface="Calibri" panose="020F0502020204030204" pitchFamily="34" charset="0"/>
              </a:rPr>
              <a:t>) mod 𝑛</a:t>
            </a:r>
            <a:endParaRPr lang="en-US" sz="2400" dirty="0">
              <a:solidFill>
                <a:schemeClr val="bg1"/>
              </a:solidFill>
            </a:endParaRPr>
          </a:p>
          <a:p>
            <a:pPr marL="468000" indent="-457200">
              <a:lnSpc>
                <a:spcPct val="90000"/>
              </a:lnSpc>
              <a:spcBef>
                <a:spcPts val="500"/>
              </a:spcBef>
              <a:buAutoNum type="arabicPeriod"/>
            </a:pPr>
            <a:r>
              <a:rPr lang="en-US" sz="2400" u="sng" dirty="0">
                <a:solidFill>
                  <a:schemeClr val="bg1"/>
                </a:solidFill>
              </a:rPr>
              <a:t>Delete private key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𝑥</a:t>
            </a:r>
            <a:endParaRPr lang="en-US" sz="2400" dirty="0">
              <a:solidFill>
                <a:schemeClr val="bg1"/>
              </a:solidFill>
            </a:endParaRPr>
          </a:p>
          <a:p>
            <a:pPr marL="468000" indent="-457200">
              <a:lnSpc>
                <a:spcPct val="90000"/>
              </a:lnSpc>
              <a:spcBef>
                <a:spcPts val="500"/>
              </a:spcBef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Deposit to covenant TX with public key </a:t>
            </a:r>
            <a:r>
              <a:rPr lang="en-US" sz="2400" dirty="0">
                <a:solidFill>
                  <a:srgbClr val="00B0F0"/>
                </a:solidFill>
              </a:rPr>
              <a:t>𝑌</a:t>
            </a:r>
          </a:p>
          <a:p>
            <a:pPr marL="468000" indent="-457200">
              <a:lnSpc>
                <a:spcPct val="90000"/>
              </a:lnSpc>
              <a:spcBef>
                <a:spcPts val="500"/>
              </a:spcBef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Only spending way using covenant TX with (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baseline="-25000" dirty="0">
                <a:solidFill>
                  <a:srgbClr val="FFFF00"/>
                </a:solidFill>
              </a:rPr>
              <a:t>x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rgbClr val="FF40FF"/>
              </a:solidFill>
            </a:endParaRPr>
          </a:p>
        </p:txBody>
      </p:sp>
      <p:pic>
        <p:nvPicPr>
          <p:cNvPr id="24" name="Graphic 23" descr="Line arrow: Anti-clockwise curve with solid fill">
            <a:extLst>
              <a:ext uri="{FF2B5EF4-FFF2-40B4-BE49-F238E27FC236}">
                <a16:creationId xmlns:a16="http://schemas.microsoft.com/office/drawing/2014/main" id="{C218DCC3-BD63-C345-9E98-0C24FC3A2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300000">
            <a:off x="7100616" y="2626927"/>
            <a:ext cx="1604145" cy="160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824-1810-9A46-8F68-5862D322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Recovered-key covenants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D64BD9-8DC7-D744-80D1-40674B4C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5</a:t>
            </a:fld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2EF569-0628-074D-9CDE-3C1A7FBA9766}"/>
              </a:ext>
            </a:extLst>
          </p:cNvPr>
          <p:cNvSpPr/>
          <p:nvPr/>
        </p:nvSpPr>
        <p:spPr>
          <a:xfrm>
            <a:off x="1074766" y="2346159"/>
            <a:ext cx="2803358" cy="1082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Deposit TX</a:t>
            </a:r>
          </a:p>
          <a:p>
            <a:pPr algn="ctr"/>
            <a:r>
              <a:rPr lang="en-US" dirty="0"/>
              <a:t>--------------------------------</a:t>
            </a:r>
          </a:p>
          <a:p>
            <a:pPr algn="ctr"/>
            <a:r>
              <a:rPr lang="en-US" dirty="0"/>
              <a:t>   Inputs  |  Outputs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0248AF-15C4-A541-94C7-DAE4FA53F4CF}"/>
              </a:ext>
            </a:extLst>
          </p:cNvPr>
          <p:cNvSpPr/>
          <p:nvPr/>
        </p:nvSpPr>
        <p:spPr>
          <a:xfrm>
            <a:off x="4692261" y="2322493"/>
            <a:ext cx="2803358" cy="1082841"/>
          </a:xfrm>
          <a:prstGeom prst="rect">
            <a:avLst/>
          </a:prstGeom>
          <a:ln w="381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Covenant TX</a:t>
            </a:r>
          </a:p>
          <a:p>
            <a:pPr algn="ctr"/>
            <a:r>
              <a:rPr lang="en-US" dirty="0"/>
              <a:t>--------------------------------</a:t>
            </a:r>
          </a:p>
          <a:p>
            <a:pPr algn="ctr"/>
            <a:r>
              <a:rPr lang="en-US" dirty="0"/>
              <a:t>   Inputs  |  Outputs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06EF91-710E-8348-9BA5-6DD5AF3755BA}"/>
              </a:ext>
            </a:extLst>
          </p:cNvPr>
          <p:cNvSpPr/>
          <p:nvPr/>
        </p:nvSpPr>
        <p:spPr>
          <a:xfrm>
            <a:off x="8309756" y="2298827"/>
            <a:ext cx="2803358" cy="1082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subsequent TX</a:t>
            </a:r>
          </a:p>
          <a:p>
            <a:pPr algn="ctr"/>
            <a:r>
              <a:rPr lang="en-US" dirty="0"/>
              <a:t>--------------------------------</a:t>
            </a:r>
          </a:p>
          <a:p>
            <a:pPr algn="ctr"/>
            <a:r>
              <a:rPr lang="en-US" dirty="0"/>
              <a:t>   Inputs  |  Outputs</a:t>
            </a:r>
          </a:p>
        </p:txBody>
      </p:sp>
      <p:pic>
        <p:nvPicPr>
          <p:cNvPr id="8" name="Graphic 7" descr="Line arrow: Anti-clockwise curve with solid fill">
            <a:extLst>
              <a:ext uri="{FF2B5EF4-FFF2-40B4-BE49-F238E27FC236}">
                <a16:creationId xmlns:a16="http://schemas.microsoft.com/office/drawing/2014/main" id="{3977B3FF-CFB7-BD4B-8E49-BD28097C4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00000">
            <a:off x="3483120" y="2650594"/>
            <a:ext cx="1604145" cy="16041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15EA68-7E4B-F744-A34A-2F85378DFA02}"/>
              </a:ext>
            </a:extLst>
          </p:cNvPr>
          <p:cNvSpPr txBox="1"/>
          <p:nvPr/>
        </p:nvSpPr>
        <p:spPr>
          <a:xfrm>
            <a:off x="436605" y="4117715"/>
            <a:ext cx="11314669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8313" lvl="1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Create a public key 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𝑌</a:t>
            </a:r>
            <a:r>
              <a:rPr lang="en-US" sz="2400" dirty="0">
                <a:solidFill>
                  <a:schemeClr val="bg1"/>
                </a:solidFill>
              </a:rPr>
              <a:t> for covenant TX with</a:t>
            </a:r>
          </a:p>
          <a:p>
            <a:pPr marL="925513" lvl="3">
              <a:lnSpc>
                <a:spcPct val="90000"/>
              </a:lnSpc>
              <a:spcBef>
                <a:spcPts val="500"/>
              </a:spcBef>
            </a:pP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𝑌 </a:t>
            </a:r>
            <a:r>
              <a:rPr lang="en-US" sz="2400" dirty="0">
                <a:solidFill>
                  <a:schemeClr val="bg1"/>
                </a:solidFill>
              </a:rPr>
              <a:t>= 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baseline="-25000" dirty="0">
                <a:solidFill>
                  <a:srgbClr val="FFFF00"/>
                </a:solidFill>
              </a:rPr>
              <a:t>x</a:t>
            </a:r>
            <a:r>
              <a:rPr lang="en-US" sz="2400" baseline="30000" dirty="0">
                <a:solidFill>
                  <a:schemeClr val="bg1"/>
                </a:solidFill>
              </a:rPr>
              <a:t>−1 </a:t>
            </a:r>
            <a:r>
              <a:rPr lang="en-US" sz="2400" dirty="0">
                <a:solidFill>
                  <a:schemeClr val="bg1"/>
                </a:solidFill>
              </a:rPr>
              <a:t>( </a:t>
            </a:r>
            <a:r>
              <a:rPr lang="en-US" sz="2400" dirty="0">
                <a:solidFill>
                  <a:srgbClr val="FF40FF"/>
                </a:solidFill>
              </a:rPr>
              <a:t>𝑠 </a:t>
            </a:r>
            <a:r>
              <a:rPr lang="en-US" sz="2400" dirty="0">
                <a:solidFill>
                  <a:srgbClr val="FFC000"/>
                </a:solidFill>
              </a:rPr>
              <a:t>𝑘 </a:t>
            </a:r>
            <a:r>
              <a:rPr lang="en-US" sz="2400" dirty="0">
                <a:solidFill>
                  <a:schemeClr val="bg1"/>
                </a:solidFill>
              </a:rPr>
              <a:t>- </a:t>
            </a:r>
            <a:r>
              <a:rPr lang="en-US" sz="2400" dirty="0">
                <a:solidFill>
                  <a:srgbClr val="92D050"/>
                </a:solidFill>
              </a:rPr>
              <a:t>𝑧</a:t>
            </a:r>
            <a:r>
              <a:rPr lang="en-US" sz="2400" dirty="0">
                <a:solidFill>
                  <a:schemeClr val="bg1"/>
                </a:solidFill>
              </a:rPr>
              <a:t> )   where </a:t>
            </a:r>
            <a:r>
              <a:rPr lang="en-US" sz="2400" dirty="0">
                <a:solidFill>
                  <a:srgbClr val="92D050"/>
                </a:solidFill>
              </a:rPr>
              <a:t>𝑧</a:t>
            </a:r>
            <a:r>
              <a:rPr lang="en-US" sz="2400" dirty="0">
                <a:solidFill>
                  <a:schemeClr val="bg1"/>
                </a:solidFill>
              </a:rPr>
              <a:t> = 𝐿</a:t>
            </a:r>
            <a:r>
              <a:rPr lang="en-US" sz="2400" baseline="-25000" dirty="0">
                <a:solidFill>
                  <a:schemeClr val="bg1"/>
                </a:solidFill>
              </a:rPr>
              <a:t>𝑛</a:t>
            </a:r>
            <a:r>
              <a:rPr lang="en-US" sz="2400" dirty="0">
                <a:solidFill>
                  <a:schemeClr val="bg1"/>
                </a:solidFill>
              </a:rPr>
              <a:t> leftmost bits of H(</a:t>
            </a:r>
            <a:r>
              <a:rPr lang="en-US" sz="2400" dirty="0">
                <a:solidFill>
                  <a:srgbClr val="00B050"/>
                </a:solidFill>
              </a:rPr>
              <a:t>𝑚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  <a:endParaRPr lang="en-US" sz="24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8313" lvl="2">
              <a:lnSpc>
                <a:spcPct val="90000"/>
              </a:lnSpc>
              <a:spcBef>
                <a:spcPts val="500"/>
              </a:spcBef>
            </a:pP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baseline="-25000" dirty="0">
                <a:solidFill>
                  <a:srgbClr val="FFFF00"/>
                </a:solidFill>
              </a:rPr>
              <a:t>x</a:t>
            </a:r>
            <a:r>
              <a:rPr lang="en-US" sz="2400" dirty="0">
                <a:solidFill>
                  <a:schemeClr val="bg1"/>
                </a:solidFill>
              </a:rPr>
              <a:t> and</a:t>
            </a:r>
            <a:r>
              <a:rPr lang="en-US" sz="2400" dirty="0">
                <a:solidFill>
                  <a:srgbClr val="FF40FF"/>
                </a:solidFill>
              </a:rPr>
              <a:t> 𝑠</a:t>
            </a:r>
            <a:r>
              <a:rPr lang="en-US" sz="2400" dirty="0">
                <a:solidFill>
                  <a:schemeClr val="bg1"/>
                </a:solidFill>
              </a:rPr>
              <a:t> must be </a:t>
            </a:r>
            <a:r>
              <a:rPr lang="en-US" sz="2400" u="sng" dirty="0">
                <a:solidFill>
                  <a:schemeClr val="bg1"/>
                </a:solidFill>
              </a:rPr>
              <a:t>nothing-up-my-sleeve numbers</a:t>
            </a:r>
            <a:r>
              <a:rPr lang="en-US" sz="2400" dirty="0">
                <a:solidFill>
                  <a:schemeClr val="bg1"/>
                </a:solidFill>
              </a:rPr>
              <a:t>!</a:t>
            </a:r>
          </a:p>
          <a:p>
            <a:pPr marL="468313" lvl="1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Deposit to covenant TX with public key </a:t>
            </a:r>
            <a:r>
              <a:rPr lang="en-US" sz="2400" dirty="0">
                <a:solidFill>
                  <a:srgbClr val="00B0F0"/>
                </a:solidFill>
              </a:rPr>
              <a:t>𝑌</a:t>
            </a:r>
          </a:p>
          <a:p>
            <a:pPr marL="468313" lvl="1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Only spending way using covenant TX with (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baseline="-25000" dirty="0">
                <a:solidFill>
                  <a:srgbClr val="FFFF00"/>
                </a:solidFill>
              </a:rPr>
              <a:t>x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rgbClr val="FF40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7FFA0F-C3EF-464A-B9E5-753AFB4B6EC6}"/>
              </a:ext>
            </a:extLst>
          </p:cNvPr>
          <p:cNvSpPr txBox="1"/>
          <p:nvPr/>
        </p:nvSpPr>
        <p:spPr>
          <a:xfrm>
            <a:off x="8133780" y="5377888"/>
            <a:ext cx="2716513" cy="36933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Taproot: </a:t>
            </a:r>
            <a:r>
              <a:rPr lang="en-US" dirty="0">
                <a:solidFill>
                  <a:srgbClr val="92D050"/>
                </a:solidFill>
              </a:rPr>
              <a:t>𝑒</a:t>
            </a:r>
            <a:r>
              <a:rPr lang="en-US" dirty="0">
                <a:solidFill>
                  <a:schemeClr val="bg1"/>
                </a:solidFill>
              </a:rPr>
              <a:t> :=  H(</a:t>
            </a:r>
            <a:r>
              <a:rPr lang="en-US" dirty="0">
                <a:solidFill>
                  <a:srgbClr val="FFFF00"/>
                </a:solidFill>
              </a:rPr>
              <a:t>𝑅</a:t>
            </a:r>
            <a:r>
              <a:rPr lang="en-US" baseline="-25000" dirty="0">
                <a:solidFill>
                  <a:srgbClr val="FFFF00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∥ </a:t>
            </a:r>
            <a:r>
              <a:rPr lang="en-US" dirty="0">
                <a:solidFill>
                  <a:srgbClr val="00B0F0"/>
                </a:solidFill>
              </a:rPr>
              <a:t>𝑌 </a:t>
            </a:r>
            <a:r>
              <a:rPr lang="en-US" dirty="0">
                <a:solidFill>
                  <a:schemeClr val="bg1"/>
                </a:solidFill>
              </a:rPr>
              <a:t>∥ </a:t>
            </a:r>
            <a:r>
              <a:rPr lang="en-US" dirty="0">
                <a:solidFill>
                  <a:srgbClr val="00B050"/>
                </a:solidFill>
              </a:rPr>
              <a:t>𝑚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1" name="Graphic 10" descr="Line arrow: Anti-clockwise curve with solid fill">
            <a:extLst>
              <a:ext uri="{FF2B5EF4-FFF2-40B4-BE49-F238E27FC236}">
                <a16:creationId xmlns:a16="http://schemas.microsoft.com/office/drawing/2014/main" id="{BCD4F0FB-DCB3-E945-8EF0-672F8A82B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00000">
            <a:off x="7100616" y="2626927"/>
            <a:ext cx="1604145" cy="160414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D53047-FC3D-D249-BDBA-66CDC9636B09}"/>
              </a:ext>
            </a:extLst>
          </p:cNvPr>
          <p:cNvCxnSpPr>
            <a:cxnSpLocks/>
          </p:cNvCxnSpPr>
          <p:nvPr/>
        </p:nvCxnSpPr>
        <p:spPr>
          <a:xfrm flipV="1">
            <a:off x="10005817" y="5801398"/>
            <a:ext cx="132347" cy="30672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57AA237-A6CB-0F47-9B70-BCEAB353AA05}"/>
              </a:ext>
            </a:extLst>
          </p:cNvPr>
          <p:cNvSpPr txBox="1"/>
          <p:nvPr/>
        </p:nvSpPr>
        <p:spPr>
          <a:xfrm>
            <a:off x="8471493" y="6045800"/>
            <a:ext cx="2228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Impossible to commit to </a:t>
            </a:r>
            <a:r>
              <a:rPr lang="en-US" dirty="0">
                <a:solidFill>
                  <a:srgbClr val="00B0F0"/>
                </a:solidFill>
              </a:rPr>
              <a:t>𝑌</a:t>
            </a:r>
            <a:r>
              <a:rPr lang="en-US" dirty="0">
                <a:solidFill>
                  <a:schemeClr val="bg1"/>
                </a:solidFill>
              </a:rPr>
              <a:t> in taproot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03DD3F-5882-9D4B-A6F0-F5C9F74C5712}"/>
              </a:ext>
            </a:extLst>
          </p:cNvPr>
          <p:cNvSpPr txBox="1"/>
          <p:nvPr/>
        </p:nvSpPr>
        <p:spPr>
          <a:xfrm>
            <a:off x="8133780" y="3974993"/>
            <a:ext cx="3689738" cy="120032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Covenant TX includes TXID of deposit TX in which public key is included </a:t>
            </a:r>
          </a:p>
          <a:p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 SIGHASH_ANYPREVOUT (formally SIGHASH_NO_INPUT) is required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137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E33BAB2-F0EF-2C4A-ABD8-B9BC581B74E6}"/>
              </a:ext>
            </a:extLst>
          </p:cNvPr>
          <p:cNvSpPr txBox="1"/>
          <p:nvPr/>
        </p:nvSpPr>
        <p:spPr>
          <a:xfrm>
            <a:off x="4704537" y="3405010"/>
            <a:ext cx="2803358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version  </a:t>
            </a:r>
          </a:p>
          <a:p>
            <a:pPr algn="r"/>
            <a:r>
              <a:rPr lang="en-US" dirty="0" err="1">
                <a:solidFill>
                  <a:schemeClr val="bg1"/>
                </a:solidFill>
              </a:rPr>
              <a:t>locktime</a:t>
            </a:r>
            <a:r>
              <a:rPr lang="en-US" dirty="0">
                <a:solidFill>
                  <a:schemeClr val="bg1"/>
                </a:solidFill>
              </a:rPr>
              <a:t>  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# inputs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current input index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scriptSigs</a:t>
            </a:r>
            <a:r>
              <a:rPr lang="en-US" dirty="0">
                <a:solidFill>
                  <a:schemeClr val="bg1"/>
                </a:solidFill>
              </a:rPr>
              <a:t> hash)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sequence hash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# outputs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output hash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16824-1810-9A46-8F68-5862D322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Script-based covenants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D64BD9-8DC7-D744-80D1-40674B4C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6</a:t>
            </a:fld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7BF053-0CA1-214C-9B67-CE67463340EF}"/>
              </a:ext>
            </a:extLst>
          </p:cNvPr>
          <p:cNvSpPr/>
          <p:nvPr/>
        </p:nvSpPr>
        <p:spPr>
          <a:xfrm>
            <a:off x="1074766" y="2346159"/>
            <a:ext cx="2803358" cy="1082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Deposit TX</a:t>
            </a:r>
          </a:p>
          <a:p>
            <a:pPr algn="ctr"/>
            <a:r>
              <a:rPr lang="en-US" dirty="0"/>
              <a:t>--------------------------------</a:t>
            </a:r>
          </a:p>
          <a:p>
            <a:pPr algn="ctr"/>
            <a:r>
              <a:rPr lang="en-US" dirty="0"/>
              <a:t>   Inputs  |  Outputs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2DFED2-F64C-8A47-A9E0-D515E6714E86}"/>
              </a:ext>
            </a:extLst>
          </p:cNvPr>
          <p:cNvSpPr/>
          <p:nvPr/>
        </p:nvSpPr>
        <p:spPr>
          <a:xfrm>
            <a:off x="4692261" y="2322493"/>
            <a:ext cx="2803358" cy="1082841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Covenant TX</a:t>
            </a:r>
          </a:p>
          <a:p>
            <a:pPr algn="ctr"/>
            <a:r>
              <a:rPr lang="en-US" dirty="0"/>
              <a:t>--------------------------------</a:t>
            </a:r>
          </a:p>
          <a:p>
            <a:pPr algn="ctr"/>
            <a:r>
              <a:rPr lang="en-US" dirty="0"/>
              <a:t>   Inputs  |  Outputs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6F15E2-9EA8-3848-BD0D-36EBDB1503AC}"/>
              </a:ext>
            </a:extLst>
          </p:cNvPr>
          <p:cNvSpPr/>
          <p:nvPr/>
        </p:nvSpPr>
        <p:spPr>
          <a:xfrm>
            <a:off x="8309756" y="2298827"/>
            <a:ext cx="2803358" cy="1082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subsequent TX</a:t>
            </a:r>
          </a:p>
          <a:p>
            <a:pPr algn="ctr"/>
            <a:r>
              <a:rPr lang="en-US" dirty="0"/>
              <a:t>--------------------------------</a:t>
            </a:r>
          </a:p>
          <a:p>
            <a:pPr algn="ctr"/>
            <a:r>
              <a:rPr lang="en-US" dirty="0"/>
              <a:t>   Inputs  |  Outputs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D15278-3EA2-C64D-9033-591D37E45DD5}"/>
              </a:ext>
            </a:extLst>
          </p:cNvPr>
          <p:cNvSpPr txBox="1"/>
          <p:nvPr/>
        </p:nvSpPr>
        <p:spPr>
          <a:xfrm>
            <a:off x="436605" y="5955284"/>
            <a:ext cx="1131467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lvl="1">
              <a:lnSpc>
                <a:spcPct val="90000"/>
              </a:lnSpc>
              <a:spcBef>
                <a:spcPts val="500"/>
              </a:spcBef>
            </a:pPr>
            <a:r>
              <a:rPr lang="en-US" sz="2400" dirty="0">
                <a:solidFill>
                  <a:schemeClr val="bg1"/>
                </a:solidFill>
              </a:rPr>
              <a:t>Script </a:t>
            </a:r>
            <a:r>
              <a:rPr lang="en-US" sz="2400" b="1" dirty="0">
                <a:solidFill>
                  <a:srgbClr val="C00000"/>
                </a:solidFill>
              </a:rPr>
              <a:t>𝑆</a:t>
            </a:r>
            <a:r>
              <a:rPr lang="en-US" sz="2400" dirty="0">
                <a:solidFill>
                  <a:schemeClr val="bg1"/>
                </a:solidFill>
              </a:rPr>
              <a:t>: &lt;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𝑌</a:t>
            </a:r>
            <a:r>
              <a:rPr lang="en-US" sz="2400" dirty="0">
                <a:solidFill>
                  <a:schemeClr val="bg1"/>
                </a:solidFill>
              </a:rPr>
              <a:t>&gt; OP_CHECKSIGVERIFY &lt;</a:t>
            </a:r>
            <a:r>
              <a:rPr lang="en-US" sz="2400" dirty="0">
                <a:solidFill>
                  <a:srgbClr val="FFFF00"/>
                </a:solidFill>
              </a:rPr>
              <a:t>Commitment Hash</a:t>
            </a:r>
            <a:r>
              <a:rPr lang="en-US" sz="2400" dirty="0">
                <a:solidFill>
                  <a:schemeClr val="bg1"/>
                </a:solidFill>
              </a:rPr>
              <a:t>&gt; OP_CHECKTEMPLATEVERIFY </a:t>
            </a:r>
          </a:p>
        </p:txBody>
      </p:sp>
      <p:pic>
        <p:nvPicPr>
          <p:cNvPr id="9" name="Graphic 8" descr="Line arrow: Anti-clockwise curve with solid fill">
            <a:extLst>
              <a:ext uri="{FF2B5EF4-FFF2-40B4-BE49-F238E27FC236}">
                <a16:creationId xmlns:a16="http://schemas.microsoft.com/office/drawing/2014/main" id="{48DDF0DB-A933-4E43-BFC0-2B71C52B0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00000">
            <a:off x="7100616" y="2626927"/>
            <a:ext cx="1604145" cy="1604145"/>
          </a:xfrm>
          <a:prstGeom prst="rect">
            <a:avLst/>
          </a:prstGeom>
        </p:spPr>
      </p:pic>
      <p:pic>
        <p:nvPicPr>
          <p:cNvPr id="10" name="Graphic 9" descr="Line arrow: Anti-clockwise curve with solid fill">
            <a:extLst>
              <a:ext uri="{FF2B5EF4-FFF2-40B4-BE49-F238E27FC236}">
                <a16:creationId xmlns:a16="http://schemas.microsoft.com/office/drawing/2014/main" id="{83F87608-90A5-8342-9306-045D8AA2E4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300000">
            <a:off x="3483120" y="2650594"/>
            <a:ext cx="1604145" cy="1604145"/>
          </a:xfrm>
          <a:prstGeom prst="rect">
            <a:avLst/>
          </a:prstGeom>
        </p:spPr>
      </p:pic>
      <p:sp>
        <p:nvSpPr>
          <p:cNvPr id="12" name="Right Brace 11">
            <a:extLst>
              <a:ext uri="{FF2B5EF4-FFF2-40B4-BE49-F238E27FC236}">
                <a16:creationId xmlns:a16="http://schemas.microsoft.com/office/drawing/2014/main" id="{22EA54FF-39D1-DA46-9314-525205CDB011}"/>
              </a:ext>
            </a:extLst>
          </p:cNvPr>
          <p:cNvSpPr/>
          <p:nvPr/>
        </p:nvSpPr>
        <p:spPr>
          <a:xfrm flipH="1">
            <a:off x="4509120" y="3425642"/>
            <a:ext cx="1140263" cy="2260668"/>
          </a:xfrm>
          <a:prstGeom prst="rightBrace">
            <a:avLst>
              <a:gd name="adj1" fmla="val 37430"/>
              <a:gd name="adj2" fmla="val 62241"/>
            </a:avLst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9CA783-3AB8-F647-BB26-ECA4F8841AD4}"/>
              </a:ext>
            </a:extLst>
          </p:cNvPr>
          <p:cNvSpPr/>
          <p:nvPr/>
        </p:nvSpPr>
        <p:spPr>
          <a:xfrm>
            <a:off x="1886040" y="4598990"/>
            <a:ext cx="25253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Commitment Hash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224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F0E08-FC8D-6149-B606-335253C5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0C4FA2-C966-D046-A7FB-222B448E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7</a:t>
            </a:fld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9F9DB-10FE-5745-83EB-B0CF1F17F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05" y="1422407"/>
            <a:ext cx="11314671" cy="436940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Proof of reserve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Dynamic fee allocation</a:t>
            </a:r>
          </a:p>
          <a:p>
            <a:pPr lvl="1" indent="0">
              <a:buNone/>
            </a:pPr>
            <a:r>
              <a:rPr lang="en-US" dirty="0"/>
              <a:t>Via different spending paths:</a:t>
            </a:r>
          </a:p>
          <a:p>
            <a:pPr lvl="1" indent="0">
              <a:buNone/>
            </a:pPr>
            <a:r>
              <a:rPr lang="en-US" dirty="0"/>
              <a:t>OP_IF &lt;TX commitment hash&gt; OP_ELSE &lt;TX’ commitment hash&gt; OP_ENDIF OP_CTV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CoinJoins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Channel factories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Vaults</a:t>
            </a:r>
          </a:p>
          <a:p>
            <a:pPr lvl="1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jamesob</a:t>
            </a:r>
            <a:r>
              <a:rPr lang="en-US" dirty="0"/>
              <a:t>/simple-</a:t>
            </a:r>
            <a:r>
              <a:rPr lang="en-US" dirty="0" err="1"/>
              <a:t>ctv</a:t>
            </a:r>
            <a:r>
              <a:rPr lang="en-US" dirty="0"/>
              <a:t>-vault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289080"/>
      </p:ext>
    </p:extLst>
  </p:cSld>
  <p:clrMapOvr>
    <a:masterClrMapping/>
  </p:clrMapOvr>
</p:sld>
</file>

<file path=ppt/theme/theme1.xml><?xml version="1.0" encoding="utf-8"?>
<a:theme xmlns:a="http://schemas.openxmlformats.org/drawingml/2006/main" name="Donex2021MasterTheme">
  <a:themeElements>
    <a:clrScheme name="Donex Colors">
      <a:dk1>
        <a:srgbClr val="000000"/>
      </a:dk1>
      <a:lt1>
        <a:srgbClr val="FFFFFF"/>
      </a:lt1>
      <a:dk2>
        <a:srgbClr val="1A1A1A"/>
      </a:dk2>
      <a:lt2>
        <a:srgbClr val="ECECEC"/>
      </a:lt2>
      <a:accent1>
        <a:srgbClr val="464646"/>
      </a:accent1>
      <a:accent2>
        <a:srgbClr val="5F5F5F"/>
      </a:accent2>
      <a:accent3>
        <a:srgbClr val="787878"/>
      </a:accent3>
      <a:accent4>
        <a:srgbClr val="919191"/>
      </a:accent4>
      <a:accent5>
        <a:srgbClr val="AAAAAA"/>
      </a:accent5>
      <a:accent6>
        <a:srgbClr val="C3C3C3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4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nex2021MasterTheme" id="{A21213BD-2132-AD43-9E1C-1917DBAAE3DD}" vid="{3D303C13-2903-2F40-BFA3-4823D9DA97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B64DEDFAEEA142BE693148193C5734" ma:contentTypeVersion="10" ma:contentTypeDescription="Create a new document." ma:contentTypeScope="" ma:versionID="6898b16890a8e10caa2f8e6471edb41f">
  <xsd:schema xmlns:xsd="http://www.w3.org/2001/XMLSchema" xmlns:xs="http://www.w3.org/2001/XMLSchema" xmlns:p="http://schemas.microsoft.com/office/2006/metadata/properties" xmlns:ns2="af37ebc2-654b-4c36-8260-1de8f44a0758" xmlns:ns3="e64c029d-26fd-45c8-95ca-031b01e8980d" targetNamespace="http://schemas.microsoft.com/office/2006/metadata/properties" ma:root="true" ma:fieldsID="50af3d2585be42cbdb7637b24e89b722" ns2:_="" ns3:_="">
    <xsd:import namespace="af37ebc2-654b-4c36-8260-1de8f44a0758"/>
    <xsd:import namespace="e64c029d-26fd-45c8-95ca-031b01e898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37ebc2-654b-4c36-8260-1de8f44a07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0d9667c8-95fb-4079-8d7a-c2d25170419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4c029d-26fd-45c8-95ca-031b01e8980d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479cecd3-18e0-47e8-b982-f9dc07bce61b}" ma:internalName="TaxCatchAll" ma:showField="CatchAllData" ma:web="e64c029d-26fd-45c8-95ca-031b01e898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A7F94D-6124-4AE5-B82D-379E28005A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E24DE1-201A-4780-899D-8F6F65E0E077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dcmitype/"/>
    <ds:schemaRef ds:uri="af37ebc2-654b-4c36-8260-1de8f44a0758"/>
    <ds:schemaRef ds:uri="e64c029d-26fd-45c8-95ca-031b01e8980d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7F1753C-C672-487E-8762-C07A58D53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37ebc2-654b-4c36-8260-1de8f44a0758"/>
    <ds:schemaRef ds:uri="e64c029d-26fd-45c8-95ca-031b01e898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Donex2021MasterTheme</Template>
  <TotalTime>87</TotalTime>
  <Words>558</Words>
  <Application>Microsoft Macintosh PowerPoint</Application>
  <PresentationFormat>Widescreen</PresentationFormat>
  <Paragraphs>100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Calibri</vt:lpstr>
      <vt:lpstr>Arial</vt:lpstr>
      <vt:lpstr>Donex2021MasterTheme</vt:lpstr>
      <vt:lpstr>Covenants</vt:lpstr>
      <vt:lpstr>PowerPoint Presentation</vt:lpstr>
      <vt:lpstr>Covenants</vt:lpstr>
      <vt:lpstr>Deleted-key covenants</vt:lpstr>
      <vt:lpstr>Recovered-key covenants</vt:lpstr>
      <vt:lpstr>Script-based covenants</vt:lpstr>
      <vt:lpstr>Use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Covenants</dc:title>
  <dc:creator>Robin Bläsing</dc:creator>
  <cp:lastModifiedBy>Robin Bläsing</cp:lastModifiedBy>
  <cp:revision>1</cp:revision>
  <dcterms:created xsi:type="dcterms:W3CDTF">2022-03-18T06:50:58Z</dcterms:created>
  <dcterms:modified xsi:type="dcterms:W3CDTF">2022-08-31T07:34:17Z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0x0101000BB64DEDFAEEA142BE693148193C5734</vt:lpwstr>
  </property>
</Properties>
</file>