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99" r:id="rId4"/>
  </p:sldMasterIdLst>
  <p:sldIdLst>
    <p:sldId id="256" r:id="rId5"/>
    <p:sldId id="257" r:id="rId6"/>
    <p:sldId id="261" r:id="rId7"/>
    <p:sldId id="258" r:id="rId8"/>
    <p:sldId id="259" r:id="rId9"/>
    <p:sldId id="260" r:id="rId10"/>
    <p:sldId id="262" r:id="rId11"/>
    <p:sldId id="264" r:id="rId12"/>
    <p:sldId id="267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519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Bläsing" userId="3fd8de12-e4b7-485a-992a-90717dfdd471" providerId="ADAL" clId="{F339471E-CBAB-9048-809A-EEA6122376E2}"/>
    <pc:docChg chg="undo custSel addSld delSld modSld">
      <pc:chgData name="Robin Bläsing" userId="3fd8de12-e4b7-485a-992a-90717dfdd471" providerId="ADAL" clId="{F339471E-CBAB-9048-809A-EEA6122376E2}" dt="2022-06-24T15:30:09.581" v="1512"/>
      <pc:docMkLst>
        <pc:docMk/>
      </pc:docMkLst>
      <pc:sldChg chg="modSp mod">
        <pc:chgData name="Robin Bläsing" userId="3fd8de12-e4b7-485a-992a-90717dfdd471" providerId="ADAL" clId="{F339471E-CBAB-9048-809A-EEA6122376E2}" dt="2022-06-24T12:05:07.222" v="260" actId="20577"/>
        <pc:sldMkLst>
          <pc:docMk/>
          <pc:sldMk cId="2115550164" sldId="257"/>
        </pc:sldMkLst>
        <pc:spChg chg="mod">
          <ac:chgData name="Robin Bläsing" userId="3fd8de12-e4b7-485a-992a-90717dfdd471" providerId="ADAL" clId="{F339471E-CBAB-9048-809A-EEA6122376E2}" dt="2022-06-24T12:03:25.788" v="193" actId="20577"/>
          <ac:spMkLst>
            <pc:docMk/>
            <pc:sldMk cId="2115550164" sldId="257"/>
            <ac:spMk id="2" creationId="{5CD57452-59B9-E1C3-CAA0-31D23D0AA11C}"/>
          </ac:spMkLst>
        </pc:spChg>
        <pc:spChg chg="mod">
          <ac:chgData name="Robin Bläsing" userId="3fd8de12-e4b7-485a-992a-90717dfdd471" providerId="ADAL" clId="{F339471E-CBAB-9048-809A-EEA6122376E2}" dt="2022-06-24T12:05:07.222" v="260" actId="20577"/>
          <ac:spMkLst>
            <pc:docMk/>
            <pc:sldMk cId="2115550164" sldId="257"/>
            <ac:spMk id="4" creationId="{C5948BAA-3F60-A759-F7FC-4852EDD195FE}"/>
          </ac:spMkLst>
        </pc:spChg>
      </pc:sldChg>
      <pc:sldChg chg="modSp mod">
        <pc:chgData name="Robin Bläsing" userId="3fd8de12-e4b7-485a-992a-90717dfdd471" providerId="ADAL" clId="{F339471E-CBAB-9048-809A-EEA6122376E2}" dt="2022-06-24T12:35:12.192" v="421" actId="20577"/>
        <pc:sldMkLst>
          <pc:docMk/>
          <pc:sldMk cId="2668027121" sldId="258"/>
        </pc:sldMkLst>
        <pc:spChg chg="mod">
          <ac:chgData name="Robin Bläsing" userId="3fd8de12-e4b7-485a-992a-90717dfdd471" providerId="ADAL" clId="{F339471E-CBAB-9048-809A-EEA6122376E2}" dt="2022-06-24T12:35:12.192" v="421" actId="20577"/>
          <ac:spMkLst>
            <pc:docMk/>
            <pc:sldMk cId="2668027121" sldId="258"/>
            <ac:spMk id="6" creationId="{23EB99AB-9DA2-E53F-207B-2F8267B4B878}"/>
          </ac:spMkLst>
        </pc:spChg>
      </pc:sldChg>
      <pc:sldChg chg="modSp mod">
        <pc:chgData name="Robin Bläsing" userId="3fd8de12-e4b7-485a-992a-90717dfdd471" providerId="ADAL" clId="{F339471E-CBAB-9048-809A-EEA6122376E2}" dt="2022-06-23T08:09:36.590" v="32"/>
        <pc:sldMkLst>
          <pc:docMk/>
          <pc:sldMk cId="2102266485" sldId="259"/>
        </pc:sldMkLst>
        <pc:spChg chg="mod">
          <ac:chgData name="Robin Bläsing" userId="3fd8de12-e4b7-485a-992a-90717dfdd471" providerId="ADAL" clId="{F339471E-CBAB-9048-809A-EEA6122376E2}" dt="2022-06-23T08:09:36.590" v="32"/>
          <ac:spMkLst>
            <pc:docMk/>
            <pc:sldMk cId="2102266485" sldId="259"/>
            <ac:spMk id="6" creationId="{CD96D317-4668-11B8-2D5E-3B90CB5CAF04}"/>
          </ac:spMkLst>
        </pc:spChg>
      </pc:sldChg>
      <pc:sldChg chg="modSp mod">
        <pc:chgData name="Robin Bläsing" userId="3fd8de12-e4b7-485a-992a-90717dfdd471" providerId="ADAL" clId="{F339471E-CBAB-9048-809A-EEA6122376E2}" dt="2022-06-24T12:07:19.593" v="280" actId="20577"/>
        <pc:sldMkLst>
          <pc:docMk/>
          <pc:sldMk cId="3585748279" sldId="261"/>
        </pc:sldMkLst>
        <pc:spChg chg="mod">
          <ac:chgData name="Robin Bläsing" userId="3fd8de12-e4b7-485a-992a-90717dfdd471" providerId="ADAL" clId="{F339471E-CBAB-9048-809A-EEA6122376E2}" dt="2022-06-24T12:07:19.593" v="280" actId="20577"/>
          <ac:spMkLst>
            <pc:docMk/>
            <pc:sldMk cId="3585748279" sldId="261"/>
            <ac:spMk id="4" creationId="{FCA5C139-0BDF-9629-7E76-901EFB0EF72C}"/>
          </ac:spMkLst>
        </pc:spChg>
      </pc:sldChg>
      <pc:sldChg chg="addSp modSp mod">
        <pc:chgData name="Robin Bläsing" userId="3fd8de12-e4b7-485a-992a-90717dfdd471" providerId="ADAL" clId="{F339471E-CBAB-9048-809A-EEA6122376E2}" dt="2022-06-24T15:30:09.581" v="1512"/>
        <pc:sldMkLst>
          <pc:docMk/>
          <pc:sldMk cId="4170146018" sldId="264"/>
        </pc:sldMkLst>
        <pc:spChg chg="mod">
          <ac:chgData name="Robin Bläsing" userId="3fd8de12-e4b7-485a-992a-90717dfdd471" providerId="ADAL" clId="{F339471E-CBAB-9048-809A-EEA6122376E2}" dt="2022-06-24T15:28:24.679" v="1381" actId="20577"/>
          <ac:spMkLst>
            <pc:docMk/>
            <pc:sldMk cId="4170146018" sldId="264"/>
            <ac:spMk id="4" creationId="{674C244C-5F58-28BB-285B-4304A8E11D86}"/>
          </ac:spMkLst>
        </pc:spChg>
        <pc:spChg chg="add mod">
          <ac:chgData name="Robin Bläsing" userId="3fd8de12-e4b7-485a-992a-90717dfdd471" providerId="ADAL" clId="{F339471E-CBAB-9048-809A-EEA6122376E2}" dt="2022-06-24T15:30:09.581" v="1512"/>
          <ac:spMkLst>
            <pc:docMk/>
            <pc:sldMk cId="4170146018" sldId="264"/>
            <ac:spMk id="5" creationId="{4B87DBD3-F25F-FDCD-6851-C583892887EF}"/>
          </ac:spMkLst>
        </pc:spChg>
      </pc:sldChg>
      <pc:sldChg chg="modSp mod">
        <pc:chgData name="Robin Bläsing" userId="3fd8de12-e4b7-485a-992a-90717dfdd471" providerId="ADAL" clId="{F339471E-CBAB-9048-809A-EEA6122376E2}" dt="2022-06-24T15:27:58.414" v="1378"/>
        <pc:sldMkLst>
          <pc:docMk/>
          <pc:sldMk cId="2619934981" sldId="265"/>
        </pc:sldMkLst>
        <pc:spChg chg="mod">
          <ac:chgData name="Robin Bläsing" userId="3fd8de12-e4b7-485a-992a-90717dfdd471" providerId="ADAL" clId="{F339471E-CBAB-9048-809A-EEA6122376E2}" dt="2022-06-24T15:27:58.414" v="1378"/>
          <ac:spMkLst>
            <pc:docMk/>
            <pc:sldMk cId="2619934981" sldId="265"/>
            <ac:spMk id="5" creationId="{2DCD4B5D-70E2-C9D2-92F3-EE1594C4B6BB}"/>
          </ac:spMkLst>
        </pc:spChg>
      </pc:sldChg>
      <pc:sldChg chg="modSp add del mod">
        <pc:chgData name="Robin Bläsing" userId="3fd8de12-e4b7-485a-992a-90717dfdd471" providerId="ADAL" clId="{F339471E-CBAB-9048-809A-EEA6122376E2}" dt="2022-06-24T13:28:17.521" v="592" actId="2696"/>
        <pc:sldMkLst>
          <pc:docMk/>
          <pc:sldMk cId="2056938724" sldId="266"/>
        </pc:sldMkLst>
        <pc:spChg chg="mod">
          <ac:chgData name="Robin Bläsing" userId="3fd8de12-e4b7-485a-992a-90717dfdd471" providerId="ADAL" clId="{F339471E-CBAB-9048-809A-EEA6122376E2}" dt="2022-06-24T13:25:50.255" v="567" actId="20577"/>
          <ac:spMkLst>
            <pc:docMk/>
            <pc:sldMk cId="2056938724" sldId="266"/>
            <ac:spMk id="4" creationId="{674C244C-5F58-28BB-285B-4304A8E11D86}"/>
          </ac:spMkLst>
        </pc:spChg>
      </pc:sldChg>
      <pc:sldChg chg="modSp add mod">
        <pc:chgData name="Robin Bläsing" userId="3fd8de12-e4b7-485a-992a-90717dfdd471" providerId="ADAL" clId="{F339471E-CBAB-9048-809A-EEA6122376E2}" dt="2022-06-24T14:53:01.741" v="898" actId="114"/>
        <pc:sldMkLst>
          <pc:docMk/>
          <pc:sldMk cId="1400166321" sldId="267"/>
        </pc:sldMkLst>
        <pc:spChg chg="mod">
          <ac:chgData name="Robin Bläsing" userId="3fd8de12-e4b7-485a-992a-90717dfdd471" providerId="ADAL" clId="{F339471E-CBAB-9048-809A-EEA6122376E2}" dt="2022-06-24T14:53:01.741" v="898" actId="114"/>
          <ac:spMkLst>
            <pc:docMk/>
            <pc:sldMk cId="1400166321" sldId="267"/>
            <ac:spMk id="4" creationId="{674C244C-5F58-28BB-285B-4304A8E11D86}"/>
          </ac:spMkLst>
        </pc:spChg>
      </pc:sldChg>
    </pc:docChg>
  </pc:docChgLst>
  <pc:docChgLst>
    <pc:chgData name="Robin Bläsing" userId="3fd8de12-e4b7-485a-992a-90717dfdd471" providerId="ADAL" clId="{624718E3-43EE-BE47-81E8-831635F18436}"/>
    <pc:docChg chg="custSel modMainMaster">
      <pc:chgData name="Robin Bläsing" userId="3fd8de12-e4b7-485a-992a-90717dfdd471" providerId="ADAL" clId="{624718E3-43EE-BE47-81E8-831635F18436}" dt="2022-08-31T07:34:32.477" v="0" actId="478"/>
      <pc:docMkLst>
        <pc:docMk/>
      </pc:docMkLst>
      <pc:sldMasterChg chg="modSldLayout">
        <pc:chgData name="Robin Bläsing" userId="3fd8de12-e4b7-485a-992a-90717dfdd471" providerId="ADAL" clId="{624718E3-43EE-BE47-81E8-831635F18436}" dt="2022-08-31T07:34:32.477" v="0" actId="478"/>
        <pc:sldMasterMkLst>
          <pc:docMk/>
          <pc:sldMasterMk cId="3230672086" sldId="2147483899"/>
        </pc:sldMasterMkLst>
        <pc:sldLayoutChg chg="delSp mod">
          <pc:chgData name="Robin Bläsing" userId="3fd8de12-e4b7-485a-992a-90717dfdd471" providerId="ADAL" clId="{624718E3-43EE-BE47-81E8-831635F18436}" dt="2022-08-31T07:34:32.477" v="0" actId="478"/>
          <pc:sldLayoutMkLst>
            <pc:docMk/>
            <pc:sldMasterMk cId="3230672086" sldId="2147483899"/>
            <pc:sldLayoutMk cId="1564064754" sldId="2147483900"/>
          </pc:sldLayoutMkLst>
          <pc:picChg chg="del">
            <ac:chgData name="Robin Bläsing" userId="3fd8de12-e4b7-485a-992a-90717dfdd471" providerId="ADAL" clId="{624718E3-43EE-BE47-81E8-831635F18436}" dt="2022-08-31T07:34:32.477" v="0" actId="478"/>
            <ac:picMkLst>
              <pc:docMk/>
              <pc:sldMasterMk cId="3230672086" sldId="2147483899"/>
              <pc:sldLayoutMk cId="1564064754" sldId="2147483900"/>
              <ac:picMk id="4" creationId="{40DC448B-32B7-B74A-B3E1-BEEEE48D6015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88E20-C120-40A4-A328-0954A05B9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38078"/>
            <a:ext cx="9144000" cy="2072739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06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02093-94E5-4F5F-98BF-3A8B305C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3F871-700C-4659-A284-E0A36497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26E2A6-25E9-4744-A3F0-8803C2E51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0C0767-4B74-48D8-87ED-165912B8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331E8A-2FB3-4599-88D1-76810314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9D42AD-7B0B-474E-B79A-647CCF53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87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A926-B56D-4F27-A6C6-2A725F87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C4E524-BFB7-48E5-BF1F-F0CCAD0DB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AA2D5D-7F75-40EE-AB82-43C374A7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3EC4F1-2E6C-4D1A-9E20-D1C6BB7B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B0BFD6-9C34-4615-8450-961C2346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97182D-C405-42FF-AA50-33945EA1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694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D8031-D60B-40A3-B557-0C01F6EC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DA0641-31B4-4389-822D-272E982C0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73E696-3C28-481D-8646-77644EEC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F5E6B-4166-4086-82E4-DA2218C1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E79163-2213-4745-B8C2-D7AF44FE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72EC55CD-6A33-4F2A-92E7-AFB9B7EA980E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0B8FEFA8-BE0E-B649-88ED-433B21F00A36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288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56EC60-4DE9-4F9F-883C-D7CF616EA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7C996F-D1D9-4DE6-AB09-CA9CBF66A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2758-17D9-41D0-9908-183DCEB1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394062-411B-4B29-8483-E08B9D43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8A4BF6-FCBF-4128-AA7E-EAC7C88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157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88E20-C120-40A4-A328-0954A05B9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38078"/>
            <a:ext cx="9144000" cy="2072739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2A11D4C-CA3D-4839-BE75-6C78F8842F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9631" y="1216640"/>
            <a:ext cx="2072738" cy="20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9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8F457-7321-4DDC-ACEF-94E05A59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4" y="111473"/>
            <a:ext cx="11314671" cy="890608"/>
          </a:xfrm>
        </p:spPr>
        <p:txBody>
          <a:bodyPr anchor="ctr">
            <a:normAutofit/>
          </a:bodyPr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AAE9D7-930D-4CC5-A820-EBB17084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8C7997-8752-422D-BABC-85EEC128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EA74B7-8A30-4A2A-B941-1BC9026A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955BCC3F-2C3B-4328-96EE-33CA0C92A497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D7B6ABC9-83D9-EF43-93EC-7A2A86BA8729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7DA3BD80-6779-2247-9261-ABE5B4457ED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6605" y="1422407"/>
            <a:ext cx="11314671" cy="387798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GB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077419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8F457-7321-4DDC-ACEF-94E05A59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AAE9D7-930D-4CC5-A820-EBB17084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8C7997-8752-422D-BABC-85EEC128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EA74B7-8A30-4A2A-B941-1BC9026A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955BCC3F-2C3B-4328-96EE-33CA0C92A497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D7B6ABC9-83D9-EF43-93EC-7A2A86BA8729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1905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78C3B-7F9B-4850-8A3D-1F93A93E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1709738"/>
            <a:ext cx="1131466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222CBC-E8A4-4C25-AB98-64242BEA5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605" y="4951307"/>
            <a:ext cx="11314669" cy="113834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0D55A0-F804-483C-A2F9-15065389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FD63B-84F3-42CE-BF26-14255922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477F4-A585-4240-9E31-274DE1A9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A194D359-F442-4AEE-9FE6-B224CEB9F901}"/>
              </a:ext>
            </a:extLst>
          </p:cNvPr>
          <p:cNvCxnSpPr/>
          <p:nvPr/>
        </p:nvCxnSpPr>
        <p:spPr>
          <a:xfrm>
            <a:off x="436605" y="4738233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E5B0BDEC-0060-994F-8625-334FC82BE52C}"/>
              </a:ext>
            </a:extLst>
          </p:cNvPr>
          <p:cNvCxnSpPr/>
          <p:nvPr/>
        </p:nvCxnSpPr>
        <p:spPr>
          <a:xfrm>
            <a:off x="436605" y="4738233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21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1EAE9-D619-4A93-AD7D-2C0AA96A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61E21-B804-4F4A-9C6B-A79237C42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5EBA8-4FEA-4F83-A4CF-2C841D0F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2E4A8C-DD73-4BF3-A00B-241600CC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F775E0-FE9F-436E-BD3F-DC924EA5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7">
            <a:extLst>
              <a:ext uri="{FF2B5EF4-FFF2-40B4-BE49-F238E27FC236}">
                <a16:creationId xmlns:a16="http://schemas.microsoft.com/office/drawing/2014/main" id="{63F9B8B4-BD5F-4144-9F82-2AA0D49A6658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5645CE8-729A-EB4F-A5B6-D51027C99B6F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83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09DEE2-8186-43E7-A05E-E3C1728A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4739FE-4D64-4BE4-8DC0-10BFEE35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3788A-2920-4055-88F3-9EDDB7B7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36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32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4757B-4040-4C59-8E21-1A78D255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AAAEA0-8E97-42B3-8F7D-008B1AA8D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57051E-5FB1-4FCC-AD2A-7DA362241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D1E581-8A7A-4C49-BF38-1FFF844F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3B30F5-3069-4CFB-8F9E-238E5565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B1756E-A917-47A7-80C3-CF2E5A10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F63EDC9-057F-409F-874D-90F12CEC9649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7">
            <a:extLst>
              <a:ext uri="{FF2B5EF4-FFF2-40B4-BE49-F238E27FC236}">
                <a16:creationId xmlns:a16="http://schemas.microsoft.com/office/drawing/2014/main" id="{A4CE0F2B-5A7A-AF46-895D-BA4746AC810D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14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32C97-60A3-45D2-B8D1-2A878AA5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05" y="365125"/>
            <a:ext cx="11314670" cy="6711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F35A4-CF1C-4636-BDB1-FE204AF07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8ADDCD-9573-40AD-9C24-7AA0C19F9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697C0-01BC-473C-BE45-F86BA3261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422127-2403-42CB-B54E-F90F607BF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45C404-9579-4135-9151-51BCF729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B11797-BF40-49D4-AECF-C38B3A25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0F4DD2-4140-4066-935C-412FD26E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id="{B60EB3AC-B743-4957-8313-AED480BA3A6C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7">
            <a:extLst>
              <a:ext uri="{FF2B5EF4-FFF2-40B4-BE49-F238E27FC236}">
                <a16:creationId xmlns:a16="http://schemas.microsoft.com/office/drawing/2014/main" id="{CFBEEF23-2EBF-A342-B008-E5A1157F906A}"/>
              </a:ext>
            </a:extLst>
          </p:cNvPr>
          <p:cNvCxnSpPr/>
          <p:nvPr/>
        </p:nvCxnSpPr>
        <p:spPr>
          <a:xfrm>
            <a:off x="436605" y="1134835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1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56EA66-E53E-4298-BF76-47BDCDF7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4" y="365126"/>
            <a:ext cx="11314671" cy="49859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39A477-497C-49CF-862A-7EA5B070C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605" y="1422407"/>
            <a:ext cx="11314671" cy="4754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3813A6-85AD-4BD8-A002-50582A868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6606" y="6356350"/>
            <a:ext cx="9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6462A4-3FDF-4B39-B6F4-0A8BA5BA5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7547" y="6356350"/>
            <a:ext cx="9116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05457-C66B-4313-9984-1126BD830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6372" y="6356350"/>
            <a:ext cx="9749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40A2A1-650E-4FC6-B74F-825C414AC4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7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98CC-D741-8F93-1736-53BDB92E6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Point-Time Locked Contracts</a:t>
            </a:r>
          </a:p>
        </p:txBody>
      </p:sp>
    </p:spTree>
    <p:extLst>
      <p:ext uri="{BB962C8B-B14F-4D97-AF65-F5344CB8AC3E}">
        <p14:creationId xmlns:p14="http://schemas.microsoft.com/office/powerpoint/2010/main" val="122404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D1F3-1C0C-CE60-67B6-67FDB9B9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Multi-Hop Locks from </a:t>
            </a:r>
            <a:r>
              <a:rPr lang="en-US" dirty="0" err="1"/>
              <a:t>Scriptless</a:t>
            </a:r>
            <a:r>
              <a:rPr lang="en-US" dirty="0"/>
              <a:t> Scripts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3224B-B288-1832-7BBA-B7848F40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DCD4B5D-70E2-C9D2-92F3-EE1594C4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11314671" cy="5026504"/>
          </a:xfrm>
        </p:spPr>
        <p:txBody>
          <a:bodyPr/>
          <a:lstStyle/>
          <a:p>
            <a:r>
              <a:rPr lang="en-US" sz="2400" dirty="0"/>
              <a:t>Update: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The payment sender (Alice) </a:t>
            </a:r>
          </a:p>
          <a:p>
            <a:pPr marL="1200150" lvl="1" indent="-514350">
              <a:buFont typeface="+mj-lt"/>
              <a:buAutoNum type="romanLcPeriod"/>
            </a:pPr>
            <a:r>
              <a:rPr lang="en-US" dirty="0"/>
              <a:t>creates a 2-of-2 </a:t>
            </a:r>
            <a:r>
              <a:rPr lang="en-US" dirty="0" err="1"/>
              <a:t>MuSig</a:t>
            </a:r>
            <a:r>
              <a:rPr lang="en-US" dirty="0"/>
              <a:t>(A,B) output</a:t>
            </a:r>
            <a:r>
              <a:rPr lang="en-US" dirty="0">
                <a:solidFill>
                  <a:srgbClr val="00B0F0"/>
                </a:solidFill>
              </a:rPr>
              <a:t> 𝑌</a:t>
            </a:r>
            <a:r>
              <a:rPr lang="en-US" baseline="-25000" dirty="0">
                <a:solidFill>
                  <a:srgbClr val="00B0F0"/>
                </a:solidFill>
              </a:rPr>
              <a:t>A,B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/>
              <a:t>with </a:t>
            </a:r>
            <a:r>
              <a:rPr lang="en-US" dirty="0" err="1"/>
              <a:t>timelocked</a:t>
            </a:r>
            <a:r>
              <a:rPr lang="en-US" dirty="0"/>
              <a:t> refund to herself,</a:t>
            </a:r>
          </a:p>
          <a:p>
            <a:pPr marL="1200150" lvl="1" indent="-514350">
              <a:buFont typeface="+mj-lt"/>
              <a:buAutoNum type="romanLcPeriod"/>
            </a:pPr>
            <a:r>
              <a:rPr lang="en-US" dirty="0"/>
              <a:t>creates a </a:t>
            </a:r>
            <a:r>
              <a:rPr lang="en-US" dirty="0">
                <a:solidFill>
                  <a:srgbClr val="00B050"/>
                </a:solidFill>
              </a:rPr>
              <a:t>TX</a:t>
            </a:r>
            <a:r>
              <a:rPr lang="en-US" baseline="-25000" dirty="0">
                <a:solidFill>
                  <a:srgbClr val="00B050"/>
                </a:solidFill>
              </a:rPr>
              <a:t>A,B</a:t>
            </a:r>
            <a:r>
              <a:rPr lang="en-US" dirty="0"/>
              <a:t> spending the output</a:t>
            </a:r>
            <a:r>
              <a:rPr lang="en-US" dirty="0">
                <a:solidFill>
                  <a:srgbClr val="00B0F0"/>
                </a:solidFill>
              </a:rPr>
              <a:t> 𝑌</a:t>
            </a:r>
            <a:r>
              <a:rPr lang="en-US" baseline="-25000" dirty="0">
                <a:solidFill>
                  <a:srgbClr val="00B0F0"/>
                </a:solidFill>
              </a:rPr>
              <a:t>A,B</a:t>
            </a:r>
            <a:r>
              <a:rPr lang="en-US" dirty="0"/>
              <a:t> to the 1</a:t>
            </a:r>
            <a:r>
              <a:rPr lang="en-US" baseline="30000" dirty="0"/>
              <a:t>st</a:t>
            </a:r>
            <a:r>
              <a:rPr lang="en-US" dirty="0"/>
              <a:t> router (Bob) and </a:t>
            </a:r>
          </a:p>
          <a:p>
            <a:pPr marL="1200150" lvl="1" indent="-514350">
              <a:buFont typeface="+mj-lt"/>
              <a:buAutoNum type="romanLcPeriod"/>
            </a:pPr>
            <a:r>
              <a:rPr lang="en-US" dirty="0"/>
              <a:t>sends </a:t>
            </a:r>
            <a:r>
              <a:rPr lang="en-US" dirty="0">
                <a:solidFill>
                  <a:srgbClr val="00B050"/>
                </a:solidFill>
              </a:rPr>
              <a:t>TX</a:t>
            </a:r>
            <a:r>
              <a:rPr lang="en-US" baseline="-25000" dirty="0">
                <a:solidFill>
                  <a:srgbClr val="00B050"/>
                </a:solidFill>
              </a:rPr>
              <a:t>A,B</a:t>
            </a:r>
            <a:r>
              <a:rPr lang="en-US" dirty="0"/>
              <a:t> to the 1</a:t>
            </a:r>
            <a:r>
              <a:rPr lang="en-US" baseline="30000" dirty="0"/>
              <a:t>st</a:t>
            </a:r>
            <a:r>
              <a:rPr lang="en-US" dirty="0"/>
              <a:t> router (Bob).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TX</a:t>
            </a:r>
            <a:r>
              <a:rPr lang="en-US" sz="2400" baseline="-25000" dirty="0">
                <a:solidFill>
                  <a:srgbClr val="00B050"/>
                </a:solidFill>
              </a:rPr>
              <a:t>A,B</a:t>
            </a:r>
            <a:r>
              <a:rPr lang="en-US" sz="2400" dirty="0"/>
              <a:t> gets partially signed</a:t>
            </a:r>
          </a:p>
          <a:p>
            <a:pPr marL="1200150" lvl="1" indent="-514350">
              <a:buFont typeface="+mj-lt"/>
              <a:buAutoNum type="romanLcPeriod"/>
            </a:pPr>
            <a:r>
              <a:rPr lang="en-US" dirty="0"/>
              <a:t>by the 1</a:t>
            </a:r>
            <a:r>
              <a:rPr lang="en-US" baseline="30000" dirty="0"/>
              <a:t>st</a:t>
            </a:r>
            <a:r>
              <a:rPr lang="en-US" dirty="0"/>
              <a:t> router (Bob): </a:t>
            </a:r>
            <a:r>
              <a:rPr lang="en-US" dirty="0">
                <a:solidFill>
                  <a:srgbClr val="FF40FF"/>
                </a:solidFill>
              </a:rPr>
              <a:t>𝑠</a:t>
            </a:r>
            <a:r>
              <a:rPr lang="en-US" baseline="-25000" dirty="0">
                <a:solidFill>
                  <a:srgbClr val="FF40FF"/>
                </a:solidFill>
              </a:rPr>
              <a:t>B</a:t>
            </a:r>
            <a:r>
              <a:rPr lang="en-US" dirty="0">
                <a:solidFill>
                  <a:srgbClr val="FF40FF"/>
                </a:solidFill>
              </a:rPr>
              <a:t>’</a:t>
            </a:r>
            <a:r>
              <a:rPr lang="en-US" dirty="0"/>
              <a:t> </a:t>
            </a:r>
            <a:r>
              <a:rPr lang="en-GB" dirty="0"/>
              <a:t>≔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B0F0"/>
                </a:solidFill>
              </a:rPr>
              <a:t>𝑥</a:t>
            </a:r>
            <a:r>
              <a:rPr lang="en-US" baseline="-25000" dirty="0">
                <a:solidFill>
                  <a:srgbClr val="00B0F0"/>
                </a:solidFill>
              </a:rPr>
              <a:t>B</a:t>
            </a:r>
            <a:r>
              <a:rPr lang="en-US" dirty="0"/>
              <a:t> H(</a:t>
            </a:r>
            <a:r>
              <a:rPr lang="en-US" dirty="0">
                <a:solidFill>
                  <a:srgbClr val="FFFF00"/>
                </a:solidFill>
              </a:rPr>
              <a:t>𝐿</a:t>
            </a:r>
            <a:r>
              <a:rPr lang="en-US" baseline="-25000" dirty="0">
                <a:solidFill>
                  <a:srgbClr val="FFFF00"/>
                </a:solidFill>
              </a:rPr>
              <a:t>B </a:t>
            </a:r>
            <a:r>
              <a:rPr lang="en-US" dirty="0"/>
              <a:t>+</a:t>
            </a:r>
            <a:r>
              <a:rPr lang="en-US" baseline="-250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B </a:t>
            </a:r>
            <a:r>
              <a:rPr lang="en-US" dirty="0"/>
              <a:t>⋅ </a:t>
            </a:r>
            <a:r>
              <a:rPr lang="en-GB" dirty="0"/>
              <a:t>G </a:t>
            </a:r>
            <a:r>
              <a:rPr lang="en-US" dirty="0"/>
              <a:t>∥</a:t>
            </a:r>
            <a:r>
              <a:rPr lang="en-US" dirty="0">
                <a:solidFill>
                  <a:srgbClr val="00B0F0"/>
                </a:solidFill>
              </a:rPr>
              <a:t> 𝑌</a:t>
            </a:r>
            <a:r>
              <a:rPr lang="en-US" baseline="-25000" dirty="0">
                <a:solidFill>
                  <a:srgbClr val="00B0F0"/>
                </a:solidFill>
              </a:rPr>
              <a:t>A,B</a:t>
            </a:r>
            <a:r>
              <a:rPr lang="en-US" dirty="0"/>
              <a:t> ∥ </a:t>
            </a:r>
            <a:r>
              <a:rPr lang="en-US" dirty="0">
                <a:solidFill>
                  <a:srgbClr val="00B050"/>
                </a:solidFill>
              </a:rPr>
              <a:t>𝑚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=TX</a:t>
            </a:r>
            <a:r>
              <a:rPr lang="en-US" baseline="-25000" dirty="0">
                <a:solidFill>
                  <a:srgbClr val="00B050"/>
                </a:solidFill>
              </a:rPr>
              <a:t>A,B</a:t>
            </a:r>
            <a:r>
              <a:rPr lang="en-US" dirty="0"/>
              <a:t>) with </a:t>
            </a:r>
            <a:r>
              <a:rPr lang="en-US" dirty="0">
                <a:solidFill>
                  <a:srgbClr val="FFFF00"/>
                </a:solidFill>
              </a:rPr>
              <a:t>𝐿</a:t>
            </a:r>
            <a:r>
              <a:rPr lang="en-US" baseline="-25000" dirty="0">
                <a:solidFill>
                  <a:srgbClr val="FFFF00"/>
                </a:solidFill>
              </a:rPr>
              <a:t>B </a:t>
            </a:r>
            <a:r>
              <a:rPr lang="en-US" dirty="0"/>
              <a:t>= </a:t>
            </a:r>
            <a:r>
              <a:rPr lang="en-US" dirty="0">
                <a:solidFill>
                  <a:srgbClr val="FFFF00"/>
                </a:solidFill>
              </a:rPr>
              <a:t>𝑍</a:t>
            </a:r>
            <a:r>
              <a:rPr lang="en-US" baseline="-25000" dirty="0">
                <a:solidFill>
                  <a:srgbClr val="FFFF00"/>
                </a:solidFill>
              </a:rPr>
              <a:t>D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A </a:t>
            </a:r>
            <a:r>
              <a:rPr lang="en-US" dirty="0"/>
              <a:t>⋅ </a:t>
            </a:r>
            <a:r>
              <a:rPr lang="en-GB" dirty="0"/>
              <a:t>G </a:t>
            </a:r>
            <a:r>
              <a:rPr lang="en-US" dirty="0"/>
              <a:t>who sends it back to the payment sender (Alice), and</a:t>
            </a:r>
          </a:p>
          <a:p>
            <a:pPr marL="1200150" lvl="1" indent="-514350">
              <a:buFont typeface="+mj-lt"/>
              <a:buAutoNum type="romanLcPeriod"/>
            </a:pPr>
            <a:r>
              <a:rPr lang="en-US" dirty="0"/>
              <a:t>by the payment sender (Alice): </a:t>
            </a:r>
            <a:r>
              <a:rPr lang="en-US" dirty="0">
                <a:solidFill>
                  <a:srgbClr val="FF40FF"/>
                </a:solidFill>
              </a:rPr>
              <a:t>𝑠</a:t>
            </a:r>
            <a:r>
              <a:rPr lang="en-US" baseline="-25000" dirty="0">
                <a:solidFill>
                  <a:srgbClr val="FF40FF"/>
                </a:solidFill>
              </a:rPr>
              <a:t>A</a:t>
            </a:r>
            <a:r>
              <a:rPr lang="en-US" dirty="0">
                <a:solidFill>
                  <a:srgbClr val="FF40FF"/>
                </a:solidFill>
              </a:rPr>
              <a:t>’</a:t>
            </a:r>
            <a:r>
              <a:rPr lang="en-US" dirty="0"/>
              <a:t> </a:t>
            </a:r>
            <a:r>
              <a:rPr lang="en-GB" dirty="0"/>
              <a:t>≔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A</a:t>
            </a:r>
            <a:r>
              <a:rPr lang="en-US" dirty="0"/>
              <a:t> + </a:t>
            </a:r>
            <a:r>
              <a:rPr lang="en-US" dirty="0">
                <a:solidFill>
                  <a:srgbClr val="00B0F0"/>
                </a:solidFill>
              </a:rPr>
              <a:t>𝑥</a:t>
            </a:r>
            <a:r>
              <a:rPr lang="en-US" baseline="-25000" dirty="0">
                <a:solidFill>
                  <a:srgbClr val="00B0F0"/>
                </a:solidFill>
              </a:rPr>
              <a:t>A</a:t>
            </a:r>
            <a:r>
              <a:rPr lang="en-US" dirty="0"/>
              <a:t> H(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>
                <a:solidFill>
                  <a:srgbClr val="FFFF00"/>
                </a:solidFill>
              </a:rPr>
              <a:t>A </a:t>
            </a:r>
            <a:r>
              <a:rPr lang="en-US" dirty="0"/>
              <a:t>∥</a:t>
            </a:r>
            <a:r>
              <a:rPr lang="en-US" dirty="0">
                <a:solidFill>
                  <a:srgbClr val="00B0F0"/>
                </a:solidFill>
              </a:rPr>
              <a:t> 𝑌</a:t>
            </a:r>
            <a:r>
              <a:rPr lang="en-US" baseline="-25000" dirty="0">
                <a:solidFill>
                  <a:srgbClr val="00B0F0"/>
                </a:solidFill>
              </a:rPr>
              <a:t>A,B</a:t>
            </a:r>
            <a:r>
              <a:rPr lang="en-US" dirty="0"/>
              <a:t> ∥ </a:t>
            </a:r>
            <a:r>
              <a:rPr lang="en-US" dirty="0">
                <a:solidFill>
                  <a:srgbClr val="00B050"/>
                </a:solidFill>
              </a:rPr>
              <a:t>𝑚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=TX</a:t>
            </a:r>
            <a:r>
              <a:rPr lang="en-US" baseline="-25000" dirty="0">
                <a:solidFill>
                  <a:srgbClr val="00B050"/>
                </a:solidFill>
              </a:rPr>
              <a:t>A,B</a:t>
            </a:r>
            <a:r>
              <a:rPr lang="en-US" dirty="0"/>
              <a:t>) with </a:t>
            </a:r>
            <a:r>
              <a:rPr lang="en-US" dirty="0">
                <a:solidFill>
                  <a:srgbClr val="FFFF00"/>
                </a:solidFill>
              </a:rPr>
              <a:t>𝐿</a:t>
            </a:r>
            <a:r>
              <a:rPr lang="en-US" baseline="-25000" dirty="0">
                <a:solidFill>
                  <a:srgbClr val="FFFF00"/>
                </a:solidFill>
              </a:rPr>
              <a:t>B </a:t>
            </a:r>
            <a:r>
              <a:rPr lang="en-US" dirty="0"/>
              <a:t>= 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>
                <a:solidFill>
                  <a:srgbClr val="FFFF00"/>
                </a:solidFill>
              </a:rPr>
              <a:t>A </a:t>
            </a:r>
            <a:r>
              <a:rPr lang="en-US" dirty="0"/>
              <a:t>who sends it to the 1</a:t>
            </a:r>
            <a:r>
              <a:rPr lang="en-US" baseline="30000" dirty="0"/>
              <a:t>st</a:t>
            </a:r>
            <a:r>
              <a:rPr lang="en-US" dirty="0"/>
              <a:t> router (Bob).</a:t>
            </a:r>
          </a:p>
          <a:p>
            <a:pPr marL="6350" lvl="1" indent="0">
              <a:buNone/>
            </a:pPr>
            <a:r>
              <a:rPr lang="en-US" dirty="0"/>
              <a:t>If the 1</a:t>
            </a:r>
            <a:r>
              <a:rPr lang="en-US" baseline="30000" dirty="0"/>
              <a:t>st</a:t>
            </a:r>
            <a:r>
              <a:rPr lang="en-US" dirty="0"/>
              <a:t> router (Bob) learns the adaptor secret </a:t>
            </a:r>
            <a:r>
              <a:rPr lang="en-US" dirty="0">
                <a:solidFill>
                  <a:srgbClr val="FFC000"/>
                </a:solidFill>
              </a:rPr>
              <a:t>𝑧</a:t>
            </a:r>
            <a:r>
              <a:rPr lang="en-US" baseline="-25000" dirty="0">
                <a:solidFill>
                  <a:srgbClr val="FFC000"/>
                </a:solidFill>
              </a:rPr>
              <a:t>D</a:t>
            </a:r>
            <a:r>
              <a:rPr lang="en-US" dirty="0"/>
              <a:t>, he can claim </a:t>
            </a:r>
            <a:r>
              <a:rPr lang="en-US" dirty="0">
                <a:solidFill>
                  <a:srgbClr val="00B050"/>
                </a:solidFill>
              </a:rPr>
              <a:t>TX</a:t>
            </a:r>
            <a:r>
              <a:rPr lang="en-US" baseline="-25000" dirty="0">
                <a:solidFill>
                  <a:srgbClr val="00B050"/>
                </a:solidFill>
              </a:rPr>
              <a:t>A,B </a:t>
            </a:r>
            <a:r>
              <a:rPr lang="en-US" dirty="0"/>
              <a:t>by signing with (</a:t>
            </a:r>
            <a:r>
              <a:rPr lang="en-US" dirty="0">
                <a:solidFill>
                  <a:srgbClr val="FF40FF"/>
                </a:solidFill>
              </a:rPr>
              <a:t>𝑠</a:t>
            </a:r>
            <a:r>
              <a:rPr lang="en-US" baseline="-25000" dirty="0">
                <a:solidFill>
                  <a:srgbClr val="FF40FF"/>
                </a:solidFill>
              </a:rPr>
              <a:t>A</a:t>
            </a:r>
            <a:r>
              <a:rPr lang="en-US" dirty="0">
                <a:solidFill>
                  <a:srgbClr val="FF40FF"/>
                </a:solidFill>
              </a:rPr>
              <a:t>’</a:t>
            </a:r>
            <a:r>
              <a:rPr lang="en-US" dirty="0"/>
              <a:t> +</a:t>
            </a:r>
            <a:r>
              <a:rPr lang="en-US" dirty="0">
                <a:solidFill>
                  <a:srgbClr val="FF40FF"/>
                </a:solidFill>
              </a:rPr>
              <a:t> 𝑠</a:t>
            </a:r>
            <a:r>
              <a:rPr lang="en-US" baseline="-25000" dirty="0">
                <a:solidFill>
                  <a:srgbClr val="FF40FF"/>
                </a:solidFill>
              </a:rPr>
              <a:t>B</a:t>
            </a:r>
            <a:r>
              <a:rPr lang="en-US" dirty="0">
                <a:solidFill>
                  <a:srgbClr val="FF40FF"/>
                </a:solidFill>
              </a:rPr>
              <a:t>’ </a:t>
            </a:r>
            <a:r>
              <a:rPr lang="en-US" dirty="0"/>
              <a:t>+ </a:t>
            </a:r>
            <a:r>
              <a:rPr lang="en-US" dirty="0">
                <a:solidFill>
                  <a:srgbClr val="FFC000"/>
                </a:solidFill>
              </a:rPr>
              <a:t>𝑧</a:t>
            </a:r>
            <a:r>
              <a:rPr lang="en-US" baseline="-25000" dirty="0">
                <a:solidFill>
                  <a:srgbClr val="FFC000"/>
                </a:solidFill>
              </a:rPr>
              <a:t>D</a:t>
            </a:r>
            <a:r>
              <a:rPr lang="en-US" dirty="0"/>
              <a:t> ,</a:t>
            </a:r>
            <a:r>
              <a:rPr lang="en-US" dirty="0">
                <a:solidFill>
                  <a:srgbClr val="FFFF00"/>
                </a:solidFill>
              </a:rPr>
              <a:t> 𝐿</a:t>
            </a:r>
            <a:r>
              <a:rPr lang="en-US" baseline="-25000" dirty="0">
                <a:solidFill>
                  <a:srgbClr val="FFFF00"/>
                </a:solidFill>
              </a:rPr>
              <a:t>B</a:t>
            </a:r>
            <a:r>
              <a:rPr lang="en-GB" dirty="0"/>
              <a:t>)</a:t>
            </a:r>
            <a:r>
              <a:rPr lang="en-US" dirty="0"/>
              <a:t> which evaluates to a valid signature</a:t>
            </a:r>
          </a:p>
          <a:p>
            <a:pPr marL="6350" lvl="1" indent="0" algn="ctr">
              <a:buNone/>
            </a:pPr>
            <a:r>
              <a:rPr lang="en-US" dirty="0">
                <a:solidFill>
                  <a:srgbClr val="FF40FF"/>
                </a:solidFill>
              </a:rPr>
              <a:t>𝑠</a:t>
            </a:r>
            <a:r>
              <a:rPr lang="en-US" baseline="-25000" dirty="0">
                <a:solidFill>
                  <a:srgbClr val="FF40FF"/>
                </a:solidFill>
              </a:rPr>
              <a:t>A</a:t>
            </a:r>
            <a:r>
              <a:rPr lang="en-US" dirty="0">
                <a:solidFill>
                  <a:srgbClr val="FF40FF"/>
                </a:solidFill>
              </a:rPr>
              <a:t>’</a:t>
            </a:r>
            <a:r>
              <a:rPr lang="en-US" dirty="0"/>
              <a:t> +</a:t>
            </a:r>
            <a:r>
              <a:rPr lang="en-US" dirty="0">
                <a:solidFill>
                  <a:srgbClr val="FF40FF"/>
                </a:solidFill>
              </a:rPr>
              <a:t> 𝑠</a:t>
            </a:r>
            <a:r>
              <a:rPr lang="en-US" baseline="-25000" dirty="0">
                <a:solidFill>
                  <a:srgbClr val="FF40FF"/>
                </a:solidFill>
              </a:rPr>
              <a:t>B</a:t>
            </a:r>
            <a:r>
              <a:rPr lang="en-US" dirty="0">
                <a:solidFill>
                  <a:srgbClr val="FF40FF"/>
                </a:solidFill>
              </a:rPr>
              <a:t>’ </a:t>
            </a:r>
            <a:r>
              <a:rPr lang="en-US" dirty="0"/>
              <a:t>+ </a:t>
            </a:r>
            <a:r>
              <a:rPr lang="en-US" dirty="0">
                <a:solidFill>
                  <a:srgbClr val="FFC000"/>
                </a:solidFill>
              </a:rPr>
              <a:t>𝑧</a:t>
            </a:r>
            <a:r>
              <a:rPr lang="en-US" baseline="-25000" dirty="0">
                <a:solidFill>
                  <a:srgbClr val="FFC000"/>
                </a:solidFill>
              </a:rPr>
              <a:t>D</a:t>
            </a:r>
            <a:r>
              <a:rPr lang="en-US" dirty="0"/>
              <a:t> = (</a:t>
            </a:r>
            <a:r>
              <a:rPr lang="en-US" dirty="0">
                <a:solidFill>
                  <a:srgbClr val="FFC000"/>
                </a:solidFill>
              </a:rPr>
              <a:t>𝑧</a:t>
            </a:r>
            <a:r>
              <a:rPr lang="en-US" baseline="-25000" dirty="0">
                <a:solidFill>
                  <a:srgbClr val="FFC000"/>
                </a:solidFill>
              </a:rPr>
              <a:t>D </a:t>
            </a:r>
            <a:r>
              <a:rPr lang="en-US" dirty="0"/>
              <a:t>+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A</a:t>
            </a:r>
            <a:r>
              <a:rPr lang="en-US" dirty="0"/>
              <a:t> +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B</a:t>
            </a:r>
            <a:r>
              <a:rPr lang="en-US" dirty="0"/>
              <a:t>) + (</a:t>
            </a:r>
            <a:r>
              <a:rPr lang="en-US" dirty="0">
                <a:solidFill>
                  <a:srgbClr val="00B0F0"/>
                </a:solidFill>
              </a:rPr>
              <a:t>𝑥</a:t>
            </a:r>
            <a:r>
              <a:rPr lang="en-US" baseline="-25000" dirty="0">
                <a:solidFill>
                  <a:srgbClr val="00B0F0"/>
                </a:solidFill>
              </a:rPr>
              <a:t>A</a:t>
            </a:r>
            <a:r>
              <a:rPr lang="en-US" dirty="0"/>
              <a:t> + </a:t>
            </a:r>
            <a:r>
              <a:rPr lang="en-US" dirty="0">
                <a:solidFill>
                  <a:srgbClr val="00B0F0"/>
                </a:solidFill>
              </a:rPr>
              <a:t>𝑥</a:t>
            </a:r>
            <a:r>
              <a:rPr lang="en-US" baseline="-25000" dirty="0">
                <a:solidFill>
                  <a:srgbClr val="00B0F0"/>
                </a:solidFill>
              </a:rPr>
              <a:t>B</a:t>
            </a:r>
            <a:r>
              <a:rPr lang="en-US" dirty="0"/>
              <a:t> ) * H(</a:t>
            </a:r>
            <a:r>
              <a:rPr lang="en-US" dirty="0">
                <a:solidFill>
                  <a:srgbClr val="FFFF00"/>
                </a:solidFill>
              </a:rPr>
              <a:t>𝑍</a:t>
            </a:r>
            <a:r>
              <a:rPr lang="en-US" baseline="-25000" dirty="0">
                <a:solidFill>
                  <a:srgbClr val="FFFF00"/>
                </a:solidFill>
              </a:rPr>
              <a:t>D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A </a:t>
            </a:r>
            <a:r>
              <a:rPr lang="en-US" dirty="0"/>
              <a:t>⋅ </a:t>
            </a:r>
            <a:r>
              <a:rPr lang="en-GB" dirty="0"/>
              <a:t>G </a:t>
            </a:r>
            <a:r>
              <a:rPr lang="en-US" dirty="0"/>
              <a:t>∥</a:t>
            </a:r>
            <a:r>
              <a:rPr lang="en-US" dirty="0">
                <a:solidFill>
                  <a:srgbClr val="00B0F0"/>
                </a:solidFill>
              </a:rPr>
              <a:t> 𝑌</a:t>
            </a:r>
            <a:r>
              <a:rPr lang="en-US" baseline="-25000" dirty="0">
                <a:solidFill>
                  <a:srgbClr val="00B0F0"/>
                </a:solidFill>
              </a:rPr>
              <a:t>A,B</a:t>
            </a:r>
            <a:r>
              <a:rPr lang="en-US" dirty="0"/>
              <a:t> ∥ </a:t>
            </a:r>
            <a:r>
              <a:rPr lang="en-US" dirty="0">
                <a:solidFill>
                  <a:srgbClr val="00B050"/>
                </a:solidFill>
              </a:rPr>
              <a:t>𝑚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=TX</a:t>
            </a:r>
            <a:r>
              <a:rPr lang="en-US" baseline="-25000" dirty="0">
                <a:solidFill>
                  <a:srgbClr val="00B050"/>
                </a:solidFill>
              </a:rPr>
              <a:t>A,B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993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7452-59B9-E1C3-CAA0-31D23D0A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HTLCs to PTLCs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46BC8-76DC-B46E-B9C3-938EE2B0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48BAA-3F60-A759-F7FC-4852EDD1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11314671" cy="465358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/>
              <a:t>Incentive:</a:t>
            </a:r>
          </a:p>
          <a:p>
            <a:pPr>
              <a:spcBef>
                <a:spcPts val="0"/>
              </a:spcBef>
            </a:pPr>
            <a:r>
              <a:rPr lang="en-US" dirty="0"/>
              <a:t>Hash-Time Locked Contracts (HTCLs)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reduce privacy due to the same hash being forwarded on a route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require block space for the hash and preimage check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Prerequisites:</a:t>
            </a:r>
          </a:p>
          <a:p>
            <a:pPr>
              <a:spcBef>
                <a:spcPts val="0"/>
              </a:spcBef>
            </a:pPr>
            <a:r>
              <a:rPr lang="en-US" dirty="0"/>
              <a:t>Point-Time Locked Contracts (PTLC) require </a:t>
            </a:r>
            <a:r>
              <a:rPr lang="en-US" dirty="0" err="1"/>
              <a:t>Schnorr</a:t>
            </a:r>
            <a:r>
              <a:rPr lang="en-US" dirty="0"/>
              <a:t> signature adaptors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Disadvantage:</a:t>
            </a:r>
          </a:p>
          <a:p>
            <a:pPr>
              <a:spcBef>
                <a:spcPts val="0"/>
              </a:spcBef>
            </a:pPr>
            <a:r>
              <a:rPr lang="en-US" dirty="0"/>
              <a:t>Unavailability of </a:t>
            </a:r>
            <a:r>
              <a:rPr lang="en-US" dirty="0" err="1"/>
              <a:t>Schnorr</a:t>
            </a:r>
            <a:r>
              <a:rPr lang="en-US" dirty="0"/>
              <a:t> signatures in alternative cryptocurrencies may prevent use of PTLCs in cross-chain contracts</a:t>
            </a:r>
          </a:p>
        </p:txBody>
      </p:sp>
    </p:spTree>
    <p:extLst>
      <p:ext uri="{BB962C8B-B14F-4D97-AF65-F5344CB8AC3E}">
        <p14:creationId xmlns:p14="http://schemas.microsoft.com/office/powerpoint/2010/main" val="211555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98A9-ECF3-5F3B-3AD1-9048A989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detail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BE31F7-EA3C-156D-4B2B-000D9AC1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5C139-0BDF-9629-7E76-901EFB0E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11314671" cy="4910062"/>
          </a:xfrm>
        </p:spPr>
        <p:txBody>
          <a:bodyPr/>
          <a:lstStyle/>
          <a:p>
            <a:r>
              <a:rPr lang="en-US" dirty="0"/>
              <a:t>PTLC: Coins are locked using a public key (a point on Bitcoin’s elliptic curve) and unlocked by providing a corresponding signature from a satisfied signature adaptor. For a proposed </a:t>
            </a:r>
            <a:r>
              <a:rPr lang="en-US" dirty="0" err="1"/>
              <a:t>Schnorr</a:t>
            </a:r>
            <a:r>
              <a:rPr lang="en-US" dirty="0"/>
              <a:t> signature construction, </a:t>
            </a:r>
            <a:r>
              <a:rPr lang="en-US" dirty="0">
                <a:solidFill>
                  <a:schemeClr val="accent5"/>
                </a:solidFill>
              </a:rPr>
              <a:t>the key would be 32 bytes and the signature 64 bytes</a:t>
            </a:r>
            <a:r>
              <a:rPr lang="en-US" dirty="0"/>
              <a:t>. However, using either multiparty ECDSA or </a:t>
            </a:r>
            <a:r>
              <a:rPr lang="en-US" dirty="0" err="1"/>
              <a:t>Schnorr</a:t>
            </a:r>
            <a:r>
              <a:rPr lang="en-US" dirty="0"/>
              <a:t> key aggregation and signing, the keys and signature can be combined with other keys and signatures needed to authorize any spend, </a:t>
            </a:r>
            <a:r>
              <a:rPr lang="en-US" dirty="0">
                <a:solidFill>
                  <a:schemeClr val="accent5"/>
                </a:solidFill>
              </a:rPr>
              <a:t>allowing point locks to use zero bytes of distinct block space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Each point lock can use different keys and signatures, so </a:t>
            </a:r>
            <a:r>
              <a:rPr lang="en-US" dirty="0">
                <a:solidFill>
                  <a:schemeClr val="accent6"/>
                </a:solidFill>
              </a:rPr>
              <a:t>there is nothing about the point lock that correlates different payments </a:t>
            </a:r>
            <a:r>
              <a:rPr lang="en-US" dirty="0"/>
              <a:t>either on-chain or when routed off-chain through surveillance nodes.</a:t>
            </a:r>
          </a:p>
        </p:txBody>
      </p:sp>
    </p:spTree>
    <p:extLst>
      <p:ext uri="{BB962C8B-B14F-4D97-AF65-F5344CB8AC3E}">
        <p14:creationId xmlns:p14="http://schemas.microsoft.com/office/powerpoint/2010/main" val="358574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85B0-72B8-B5AC-611F-D434C431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Adaptor signatures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C37CD-A93C-4926-A293-891BD73D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99AB-9DA2-E53F-207B-2F8267B4B878}"/>
              </a:ext>
            </a:extLst>
          </p:cNvPr>
          <p:cNvSpPr txBox="1"/>
          <p:nvPr/>
        </p:nvSpPr>
        <p:spPr>
          <a:xfrm>
            <a:off x="1069217" y="1462703"/>
            <a:ext cx="107726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</a:rPr>
              <a:t>Using </a:t>
            </a:r>
            <a:r>
              <a:rPr lang="en-US" sz="2400" u="sng" dirty="0" err="1">
                <a:solidFill>
                  <a:schemeClr val="bg1"/>
                </a:solidFill>
              </a:rPr>
              <a:t>Schnorr</a:t>
            </a:r>
            <a:r>
              <a:rPr lang="en-US" sz="2400" u="sng" dirty="0">
                <a:solidFill>
                  <a:schemeClr val="bg1"/>
                </a:solidFill>
              </a:rPr>
              <a:t> signatures: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Alice creates a valid signature commitment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for the transaction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baseline="-25000" dirty="0">
                <a:solidFill>
                  <a:srgbClr val="00B050"/>
                </a:solidFill>
              </a:rPr>
              <a:t>A </a:t>
            </a:r>
            <a:r>
              <a:rPr lang="en-US" sz="2400" dirty="0">
                <a:solidFill>
                  <a:schemeClr val="bg1"/>
                </a:solidFill>
              </a:rPr>
              <a:t>paying Bob using her private key </a:t>
            </a:r>
            <a:r>
              <a:rPr lang="en-US" sz="2400" dirty="0">
                <a:solidFill>
                  <a:srgbClr val="00B0F0"/>
                </a:solidFill>
              </a:rPr>
              <a:t>𝑥</a:t>
            </a:r>
            <a:r>
              <a:rPr lang="en-US" sz="2400" baseline="-25000" dirty="0">
                <a:solidFill>
                  <a:srgbClr val="00B0F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, which corresponds to her public key </a:t>
            </a:r>
            <a:r>
              <a:rPr lang="en-US" sz="2400" dirty="0">
                <a:solidFill>
                  <a:srgbClr val="00B0F0"/>
                </a:solidFill>
              </a:rPr>
              <a:t>𝑌</a:t>
            </a:r>
            <a:r>
              <a:rPr lang="en-US" sz="2400" baseline="-25000" dirty="0">
                <a:solidFill>
                  <a:srgbClr val="00B0F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>
                <a:solidFill>
                  <a:srgbClr val="00B0F0"/>
                </a:solidFill>
              </a:rPr>
              <a:t>𝑥</a:t>
            </a:r>
            <a:r>
              <a:rPr lang="en-US" sz="2400" baseline="-25000" dirty="0">
                <a:solidFill>
                  <a:srgbClr val="00B0F0"/>
                </a:solidFill>
              </a:rPr>
              <a:t>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⋅ 𝐺. She also uses a private random nonce 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with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=  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⋅ 𝐺 and </a:t>
            </a:r>
            <a:r>
              <a:rPr lang="en-US" sz="2400" u="sng" dirty="0">
                <a:solidFill>
                  <a:schemeClr val="bg1"/>
                </a:solidFill>
              </a:rPr>
              <a:t>a hidden value </a:t>
            </a:r>
            <a:r>
              <a:rPr lang="en-US" sz="2400" u="sng" dirty="0">
                <a:solidFill>
                  <a:srgbClr val="FFC000"/>
                </a:solidFill>
              </a:rPr>
              <a:t>𝑡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with the </a:t>
            </a:r>
            <a:r>
              <a:rPr lang="en-US" sz="2400" u="sng" dirty="0">
                <a:solidFill>
                  <a:schemeClr val="bg1"/>
                </a:solidFill>
              </a:rPr>
              <a:t>adaptor </a:t>
            </a:r>
            <a:r>
              <a:rPr lang="en-US" sz="2400" u="sng" dirty="0">
                <a:solidFill>
                  <a:srgbClr val="FFFF00"/>
                </a:solidFill>
              </a:rPr>
              <a:t>𝑇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r>
              <a:rPr lang="en-US" sz="2400" u="sng" dirty="0">
                <a:solidFill>
                  <a:schemeClr val="bg1"/>
                </a:solidFill>
              </a:rPr>
              <a:t> =  </a:t>
            </a:r>
            <a:r>
              <a:rPr lang="en-US" sz="2400" u="sng" dirty="0">
                <a:solidFill>
                  <a:srgbClr val="FFC000"/>
                </a:solidFill>
              </a:rPr>
              <a:t>𝑡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i="1" u="sng" dirty="0">
                <a:solidFill>
                  <a:schemeClr val="bg1"/>
                </a:solidFill>
              </a:rPr>
              <a:t> </a:t>
            </a:r>
            <a:r>
              <a:rPr lang="en-US" sz="2400" u="sng" dirty="0">
                <a:solidFill>
                  <a:schemeClr val="bg1"/>
                </a:solidFill>
              </a:rPr>
              <a:t>⋅ 𝐺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𝑒</a:t>
            </a:r>
            <a:r>
              <a:rPr lang="en-US" sz="2400" baseline="-25000" dirty="0">
                <a:solidFill>
                  <a:srgbClr val="92D05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:=  H(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highlight>
                  <a:srgbClr val="808080"/>
                </a:highlight>
              </a:rPr>
              <a:t>+ </a:t>
            </a:r>
            <a:r>
              <a:rPr lang="en-US" sz="2400" dirty="0">
                <a:solidFill>
                  <a:srgbClr val="FFFF00"/>
                </a:solidFill>
                <a:highlight>
                  <a:srgbClr val="808080"/>
                </a:highlight>
              </a:rPr>
              <a:t>𝑇</a:t>
            </a:r>
            <a:r>
              <a:rPr lang="en-US" sz="2400" baseline="-25000" dirty="0">
                <a:solidFill>
                  <a:srgbClr val="FFFF00"/>
                </a:solidFill>
                <a:highlight>
                  <a:srgbClr val="808080"/>
                </a:highlight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∥</a:t>
            </a:r>
            <a:r>
              <a:rPr lang="en-US" sz="2400" dirty="0">
                <a:solidFill>
                  <a:srgbClr val="00B0F0"/>
                </a:solidFill>
              </a:rPr>
              <a:t> 𝑌</a:t>
            </a:r>
            <a:r>
              <a:rPr lang="en-US" sz="2400" baseline="-25000" dirty="0">
                <a:solidFill>
                  <a:srgbClr val="00B0F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∥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baseline="-25000" dirty="0">
                <a:solidFill>
                  <a:srgbClr val="00B05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:= (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highlight>
                  <a:srgbClr val="808080"/>
                </a:highlight>
              </a:rPr>
              <a:t>+ </a:t>
            </a:r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</a:rPr>
              <a:t>𝑡</a:t>
            </a:r>
            <a:r>
              <a:rPr lang="en-US" sz="2400" baseline="-25000" dirty="0">
                <a:solidFill>
                  <a:srgbClr val="FFC000"/>
                </a:solidFill>
                <a:highlight>
                  <a:srgbClr val="808080"/>
                </a:highlight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+ </a:t>
            </a:r>
            <a:r>
              <a:rPr lang="en-US" sz="2400" dirty="0">
                <a:solidFill>
                  <a:srgbClr val="00B0F0"/>
                </a:solidFill>
              </a:rPr>
              <a:t>𝑥</a:t>
            </a:r>
            <a:r>
              <a:rPr lang="en-US" sz="2400" baseline="-25000" dirty="0">
                <a:solidFill>
                  <a:srgbClr val="00B0F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𝑒</a:t>
            </a:r>
            <a:r>
              <a:rPr lang="en-US" sz="2400" baseline="-25000" dirty="0">
                <a:solidFill>
                  <a:srgbClr val="92D05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  <a:p>
            <a:r>
              <a:rPr lang="en-US" sz="2400" dirty="0">
                <a:solidFill>
                  <a:schemeClr val="bg1"/>
                </a:solidFill>
              </a:rPr>
              <a:t>She subtracts </a:t>
            </a:r>
            <a:r>
              <a:rPr lang="en-US" sz="2400" dirty="0">
                <a:solidFill>
                  <a:srgbClr val="FFC000"/>
                </a:solidFill>
              </a:rPr>
              <a:t>𝑡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from the signature commitment to produce a </a:t>
            </a:r>
            <a:r>
              <a:rPr lang="en-US" sz="2400" u="sng" dirty="0">
                <a:solidFill>
                  <a:schemeClr val="bg1"/>
                </a:solidFill>
              </a:rPr>
              <a:t>signature adaptor</a:t>
            </a:r>
            <a:r>
              <a:rPr lang="en-US" sz="2400" dirty="0">
                <a:solidFill>
                  <a:schemeClr val="bg1"/>
                </a:solidFill>
              </a:rPr>
              <a:t> (a tweaked signature):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A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A</a:t>
            </a:r>
            <a:r>
              <a:rPr lang="en-US" sz="2400" dirty="0">
                <a:solidFill>
                  <a:srgbClr val="FF40FF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en-US" sz="2400" dirty="0">
                <a:solidFill>
                  <a:srgbClr val="FFC000"/>
                </a:solidFill>
              </a:rPr>
              <a:t> 𝑡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She gives Bob the adaptor, which consists of the following data: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A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rgbClr val="FFFF00"/>
                </a:solidFill>
              </a:rPr>
              <a:t>𝑇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46667-C28F-FBFA-5B95-675DEDB68161}"/>
              </a:ext>
            </a:extLst>
          </p:cNvPr>
          <p:cNvSpPr txBox="1"/>
          <p:nvPr/>
        </p:nvSpPr>
        <p:spPr>
          <a:xfrm rot="16200000">
            <a:off x="-714587" y="5282162"/>
            <a:ext cx="2663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https://</a:t>
            </a:r>
            <a:r>
              <a:rPr lang="en-US" sz="800" dirty="0" err="1">
                <a:solidFill>
                  <a:schemeClr val="bg1"/>
                </a:solidFill>
              </a:rPr>
              <a:t>bitcoinops.org</a:t>
            </a:r>
            <a:r>
              <a:rPr lang="en-US" sz="800" dirty="0">
                <a:solidFill>
                  <a:schemeClr val="bg1"/>
                </a:solidFill>
              </a:rPr>
              <a:t>/</a:t>
            </a:r>
            <a:r>
              <a:rPr lang="en-US" sz="800" dirty="0" err="1">
                <a:solidFill>
                  <a:schemeClr val="bg1"/>
                </a:solidFill>
              </a:rPr>
              <a:t>en</a:t>
            </a:r>
            <a:r>
              <a:rPr lang="en-US" sz="800" dirty="0">
                <a:solidFill>
                  <a:schemeClr val="bg1"/>
                </a:solidFill>
              </a:rPr>
              <a:t>/topics/adaptor-signatures/</a:t>
            </a:r>
          </a:p>
        </p:txBody>
      </p:sp>
    </p:spTree>
    <p:extLst>
      <p:ext uri="{BB962C8B-B14F-4D97-AF65-F5344CB8AC3E}">
        <p14:creationId xmlns:p14="http://schemas.microsoft.com/office/powerpoint/2010/main" val="266802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5D3E-A2A9-0C77-ADBE-65F181AA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Adaptor signatures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422246-39E6-3265-35A7-C585F88D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6D317-4668-11B8-2D5E-3B90CB5CAF04}"/>
              </a:ext>
            </a:extLst>
          </p:cNvPr>
          <p:cNvSpPr txBox="1"/>
          <p:nvPr/>
        </p:nvSpPr>
        <p:spPr>
          <a:xfrm>
            <a:off x="1069217" y="1462703"/>
            <a:ext cx="107726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Bob can verify the adaptor: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A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⋅ 𝐺 ≟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+ H(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400" dirty="0">
                <a:solidFill>
                  <a:srgbClr val="FFFF00"/>
                </a:solidFill>
              </a:rPr>
              <a:t>𝑇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∥</a:t>
            </a:r>
            <a:r>
              <a:rPr lang="en-US" sz="2400" dirty="0">
                <a:solidFill>
                  <a:srgbClr val="00B0F0"/>
                </a:solidFill>
              </a:rPr>
              <a:t> 𝑌</a:t>
            </a:r>
            <a:r>
              <a:rPr lang="en-US" sz="2400" baseline="-25000" dirty="0">
                <a:solidFill>
                  <a:srgbClr val="00B0F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∥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baseline="-25000" dirty="0">
                <a:solidFill>
                  <a:srgbClr val="00B05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) ⋅ </a:t>
            </a:r>
            <a:r>
              <a:rPr lang="en-US" sz="2400" dirty="0">
                <a:solidFill>
                  <a:srgbClr val="00B0F0"/>
                </a:solidFill>
              </a:rPr>
              <a:t>𝑌</a:t>
            </a:r>
            <a:r>
              <a:rPr lang="en-US" sz="2400" baseline="-25000" dirty="0">
                <a:solidFill>
                  <a:srgbClr val="00B0F0"/>
                </a:solidFill>
              </a:rPr>
              <a:t>A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Important: Alice’s adaptor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A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is </a:t>
            </a:r>
            <a:r>
              <a:rPr lang="en-US" sz="2400" u="sng" dirty="0">
                <a:solidFill>
                  <a:schemeClr val="bg1"/>
                </a:solidFill>
              </a:rPr>
              <a:t>not a valid signature </a:t>
            </a:r>
            <a:r>
              <a:rPr lang="en-US" sz="2400" dirty="0">
                <a:solidFill>
                  <a:schemeClr val="bg1"/>
                </a:solidFill>
              </a:rPr>
              <a:t>according to BIP340 because this expects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dirty="0">
                <a:solidFill>
                  <a:schemeClr val="bg1"/>
                </a:solidFill>
              </a:rPr>
              <a:t> ⋅ 𝐺 ≟ </a:t>
            </a:r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sz="2400" dirty="0">
                <a:solidFill>
                  <a:srgbClr val="FFFF00"/>
                </a:solidFill>
                <a:highlight>
                  <a:srgbClr val="C0C0C0"/>
                </a:highlight>
              </a:rPr>
              <a:t>𝑋</a:t>
            </a:r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+ H(   </a:t>
            </a:r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sz="2400" dirty="0">
                <a:solidFill>
                  <a:srgbClr val="FFFF00"/>
                </a:solidFill>
                <a:highlight>
                  <a:srgbClr val="C0C0C0"/>
                </a:highlight>
              </a:rPr>
              <a:t>𝑋 </a:t>
            </a:r>
            <a:r>
              <a:rPr lang="en-US" sz="2400" dirty="0">
                <a:solidFill>
                  <a:srgbClr val="FFFF00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∥</a:t>
            </a:r>
            <a:r>
              <a:rPr lang="en-US" sz="2400" dirty="0">
                <a:solidFill>
                  <a:srgbClr val="00B0F0"/>
                </a:solidFill>
              </a:rPr>
              <a:t>  𝑌 </a:t>
            </a:r>
            <a:r>
              <a:rPr lang="en-US" sz="2400" dirty="0">
                <a:solidFill>
                  <a:schemeClr val="bg1"/>
                </a:solidFill>
              </a:rPr>
              <a:t> ∥  </a:t>
            </a:r>
            <a:r>
              <a:rPr lang="en-US" sz="2400" dirty="0">
                <a:solidFill>
                  <a:srgbClr val="00B050"/>
                </a:solidFill>
              </a:rPr>
              <a:t>𝑚 </a:t>
            </a:r>
            <a:r>
              <a:rPr lang="en-US" sz="2400" dirty="0">
                <a:solidFill>
                  <a:schemeClr val="bg1"/>
                </a:solidFill>
              </a:rPr>
              <a:t>) ⋅ </a:t>
            </a:r>
            <a:r>
              <a:rPr lang="en-US" sz="2400" dirty="0">
                <a:solidFill>
                  <a:srgbClr val="00B0F0"/>
                </a:solidFill>
              </a:rPr>
              <a:t>𝑌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Bob creates his adaptor for his transaction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baseline="-25000" dirty="0">
                <a:solidFill>
                  <a:srgbClr val="00B05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 with 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baseline="-25000" dirty="0">
                <a:solidFill>
                  <a:srgbClr val="FFC00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𝑒</a:t>
            </a:r>
            <a:r>
              <a:rPr lang="en-US" sz="2400" baseline="-25000" dirty="0">
                <a:solidFill>
                  <a:srgbClr val="92D05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 :=  H(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B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highlight>
                  <a:srgbClr val="808080"/>
                </a:highlight>
              </a:rPr>
              <a:t>+ </a:t>
            </a:r>
            <a:r>
              <a:rPr lang="en-US" sz="2400" dirty="0">
                <a:solidFill>
                  <a:srgbClr val="FFFF00"/>
                </a:solidFill>
                <a:highlight>
                  <a:srgbClr val="808080"/>
                </a:highlight>
              </a:rPr>
              <a:t>𝑇</a:t>
            </a:r>
            <a:r>
              <a:rPr lang="en-US" sz="2400" baseline="-25000" dirty="0">
                <a:solidFill>
                  <a:srgbClr val="FFFF00"/>
                </a:solidFill>
                <a:highlight>
                  <a:srgbClr val="808080"/>
                </a:highlight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∥</a:t>
            </a:r>
            <a:r>
              <a:rPr lang="en-US" sz="2400" dirty="0">
                <a:solidFill>
                  <a:srgbClr val="00B0F0"/>
                </a:solidFill>
              </a:rPr>
              <a:t> 𝑌</a:t>
            </a:r>
            <a:r>
              <a:rPr lang="en-US" sz="2400" baseline="-25000" dirty="0">
                <a:solidFill>
                  <a:srgbClr val="00B0F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 ∥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baseline="-25000" dirty="0">
                <a:solidFill>
                  <a:srgbClr val="00B05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B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:= (</a:t>
            </a:r>
            <a:r>
              <a:rPr lang="en-US" sz="2400" dirty="0">
                <a:solidFill>
                  <a:srgbClr val="FFC000"/>
                </a:solidFill>
              </a:rPr>
              <a:t>𝑘</a:t>
            </a:r>
            <a:r>
              <a:rPr lang="en-US" sz="2400" baseline="-25000" dirty="0">
                <a:solidFill>
                  <a:srgbClr val="FFC00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 + </a:t>
            </a:r>
            <a:r>
              <a:rPr lang="en-US" sz="2400" dirty="0">
                <a:solidFill>
                  <a:srgbClr val="00B0F0"/>
                </a:solidFill>
              </a:rPr>
              <a:t>𝑥</a:t>
            </a:r>
            <a:r>
              <a:rPr lang="en-US" sz="2400" baseline="-25000" dirty="0">
                <a:solidFill>
                  <a:srgbClr val="00B0F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𝑒</a:t>
            </a:r>
            <a:r>
              <a:rPr lang="en-US" sz="2400" baseline="-25000" dirty="0">
                <a:solidFill>
                  <a:srgbClr val="92D05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Bob gives Alice his adaptor (it does not need to be tweaked):</a:t>
            </a:r>
          </a:p>
          <a:p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B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rgbClr val="FFFF00"/>
                </a:solidFill>
              </a:rPr>
              <a:t>𝑇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endParaRPr lang="en-US" sz="2400" baseline="-250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Alice can verify the adaptor: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B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⋅ 𝐺 ≟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 + H(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B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400" dirty="0">
                <a:solidFill>
                  <a:srgbClr val="FFFF00"/>
                </a:solidFill>
              </a:rPr>
              <a:t>𝑇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∥</a:t>
            </a:r>
            <a:r>
              <a:rPr lang="en-US" sz="2400" dirty="0">
                <a:solidFill>
                  <a:srgbClr val="00B0F0"/>
                </a:solidFill>
              </a:rPr>
              <a:t> 𝑌</a:t>
            </a:r>
            <a:r>
              <a:rPr lang="en-US" sz="2400" baseline="-25000" dirty="0">
                <a:solidFill>
                  <a:srgbClr val="00B0F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 ∥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>
                <a:solidFill>
                  <a:schemeClr val="bg1"/>
                </a:solidFill>
              </a:rPr>
              <a:t>) ⋅ </a:t>
            </a:r>
            <a:r>
              <a:rPr lang="en-US" sz="2400" dirty="0">
                <a:solidFill>
                  <a:srgbClr val="00B0F0"/>
                </a:solidFill>
              </a:rPr>
              <a:t>𝑌</a:t>
            </a:r>
            <a:r>
              <a:rPr lang="en-US" sz="2400" baseline="-25000" dirty="0">
                <a:solidFill>
                  <a:srgbClr val="00B0F0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Important: Bob’s adaptor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B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is also </a:t>
            </a:r>
            <a:r>
              <a:rPr lang="en-US" sz="2400" u="sng" dirty="0">
                <a:solidFill>
                  <a:schemeClr val="bg1"/>
                </a:solidFill>
              </a:rPr>
              <a:t>not a valid signature </a:t>
            </a:r>
            <a:r>
              <a:rPr lang="en-US" sz="2400" dirty="0">
                <a:solidFill>
                  <a:schemeClr val="bg1"/>
                </a:solidFill>
              </a:rPr>
              <a:t>according to BIP340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C80C7-8D75-929E-4ED4-3987752DF23C}"/>
              </a:ext>
            </a:extLst>
          </p:cNvPr>
          <p:cNvSpPr txBox="1"/>
          <p:nvPr/>
        </p:nvSpPr>
        <p:spPr>
          <a:xfrm rot="16200000">
            <a:off x="-714587" y="5282162"/>
            <a:ext cx="2663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https://</a:t>
            </a:r>
            <a:r>
              <a:rPr lang="en-US" sz="800" dirty="0" err="1">
                <a:solidFill>
                  <a:schemeClr val="bg1"/>
                </a:solidFill>
              </a:rPr>
              <a:t>bitcoinops.org</a:t>
            </a:r>
            <a:r>
              <a:rPr lang="en-US" sz="800" dirty="0">
                <a:solidFill>
                  <a:schemeClr val="bg1"/>
                </a:solidFill>
              </a:rPr>
              <a:t>/</a:t>
            </a:r>
            <a:r>
              <a:rPr lang="en-US" sz="800" dirty="0" err="1">
                <a:solidFill>
                  <a:schemeClr val="bg1"/>
                </a:solidFill>
              </a:rPr>
              <a:t>en</a:t>
            </a:r>
            <a:r>
              <a:rPr lang="en-US" sz="800" dirty="0">
                <a:solidFill>
                  <a:schemeClr val="bg1"/>
                </a:solidFill>
              </a:rPr>
              <a:t>/topics/adaptor-signatures/</a:t>
            </a:r>
          </a:p>
        </p:txBody>
      </p:sp>
    </p:spTree>
    <p:extLst>
      <p:ext uri="{BB962C8B-B14F-4D97-AF65-F5344CB8AC3E}">
        <p14:creationId xmlns:p14="http://schemas.microsoft.com/office/powerpoint/2010/main" val="210226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6CC2-C387-7A84-A6F1-F9B7D8DF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Adaptor signatures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183C82-9DAD-62E9-A98A-6BC44724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DA598-5936-1080-CBD7-4D30195F5C3B}"/>
              </a:ext>
            </a:extLst>
          </p:cNvPr>
          <p:cNvSpPr txBox="1"/>
          <p:nvPr/>
        </p:nvSpPr>
        <p:spPr>
          <a:xfrm rot="16200000">
            <a:off x="-714587" y="5282162"/>
            <a:ext cx="26631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https://</a:t>
            </a:r>
            <a:r>
              <a:rPr lang="en-US" sz="800" dirty="0" err="1">
                <a:solidFill>
                  <a:schemeClr val="bg1"/>
                </a:solidFill>
              </a:rPr>
              <a:t>bitcoinops.org</a:t>
            </a:r>
            <a:r>
              <a:rPr lang="en-US" sz="800" dirty="0">
                <a:solidFill>
                  <a:schemeClr val="bg1"/>
                </a:solidFill>
              </a:rPr>
              <a:t>/</a:t>
            </a:r>
            <a:r>
              <a:rPr lang="en-US" sz="800" dirty="0" err="1">
                <a:solidFill>
                  <a:schemeClr val="bg1"/>
                </a:solidFill>
              </a:rPr>
              <a:t>en</a:t>
            </a:r>
            <a:r>
              <a:rPr lang="en-US" sz="800" dirty="0">
                <a:solidFill>
                  <a:schemeClr val="bg1"/>
                </a:solidFill>
              </a:rPr>
              <a:t>/topics/adaptor-signatures/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C50FA-6DD6-68A5-9014-BE1EBDB861FA}"/>
              </a:ext>
            </a:extLst>
          </p:cNvPr>
          <p:cNvSpPr txBox="1"/>
          <p:nvPr/>
        </p:nvSpPr>
        <p:spPr>
          <a:xfrm>
            <a:off x="1069217" y="1462703"/>
            <a:ext cx="107726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Alice can produce a </a:t>
            </a:r>
            <a:r>
              <a:rPr lang="en-US" sz="2400" u="sng" dirty="0">
                <a:solidFill>
                  <a:schemeClr val="bg1"/>
                </a:solidFill>
              </a:rPr>
              <a:t>valid signature </a:t>
            </a:r>
            <a:r>
              <a:rPr lang="en-US" sz="2400" dirty="0">
                <a:solidFill>
                  <a:schemeClr val="bg1"/>
                </a:solidFill>
              </a:rPr>
              <a:t>from Bob’s adaptor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B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baseline="-25000" dirty="0">
                <a:solidFill>
                  <a:srgbClr val="FF40FF"/>
                </a:solidFill>
              </a:rPr>
              <a:t> </a:t>
            </a:r>
            <a:r>
              <a:rPr lang="en-US" sz="2400" u="sng" dirty="0">
                <a:solidFill>
                  <a:schemeClr val="bg1"/>
                </a:solidFill>
              </a:rPr>
              <a:t>using the hidden value</a:t>
            </a:r>
            <a:r>
              <a:rPr lang="en-US" sz="2400" u="sng" dirty="0">
                <a:solidFill>
                  <a:srgbClr val="FFC000"/>
                </a:solidFill>
              </a:rPr>
              <a:t> 𝑡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that only she knows so far: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B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highlight>
                  <a:srgbClr val="808080"/>
                </a:highlight>
              </a:rPr>
              <a:t>+ </a:t>
            </a:r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</a:rPr>
              <a:t>𝑡</a:t>
            </a:r>
            <a:r>
              <a:rPr lang="en-US" sz="2400" baseline="-25000" dirty="0">
                <a:solidFill>
                  <a:srgbClr val="FFC000"/>
                </a:solidFill>
                <a:highlight>
                  <a:srgbClr val="808080"/>
                </a:highlight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) ⋅ 𝐺 ≟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highlight>
                  <a:srgbClr val="808080"/>
                </a:highlight>
              </a:rPr>
              <a:t>+ </a:t>
            </a:r>
            <a:r>
              <a:rPr lang="en-US" sz="2400" dirty="0">
                <a:solidFill>
                  <a:srgbClr val="FFFF00"/>
                </a:solidFill>
                <a:highlight>
                  <a:srgbClr val="808080"/>
                </a:highlight>
              </a:rPr>
              <a:t>𝑇</a:t>
            </a:r>
            <a:r>
              <a:rPr lang="en-US" sz="2400" baseline="-25000" dirty="0">
                <a:solidFill>
                  <a:srgbClr val="FFFF00"/>
                </a:solidFill>
                <a:highlight>
                  <a:srgbClr val="808080"/>
                </a:highlight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+ H(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B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highlight>
                  <a:srgbClr val="808080"/>
                </a:highlight>
              </a:rPr>
              <a:t>+ </a:t>
            </a:r>
            <a:r>
              <a:rPr lang="en-US" sz="2400" dirty="0">
                <a:solidFill>
                  <a:srgbClr val="FFFF00"/>
                </a:solidFill>
                <a:highlight>
                  <a:srgbClr val="808080"/>
                </a:highlight>
              </a:rPr>
              <a:t>𝑇</a:t>
            </a:r>
            <a:r>
              <a:rPr lang="en-US" sz="2400" baseline="-25000" dirty="0">
                <a:solidFill>
                  <a:srgbClr val="FFFF00"/>
                </a:solidFill>
                <a:highlight>
                  <a:srgbClr val="808080"/>
                </a:highlight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∥</a:t>
            </a:r>
            <a:r>
              <a:rPr lang="en-US" sz="2400" dirty="0">
                <a:solidFill>
                  <a:srgbClr val="00B0F0"/>
                </a:solidFill>
              </a:rPr>
              <a:t> 𝑌</a:t>
            </a:r>
            <a:r>
              <a:rPr lang="en-US" sz="2400" baseline="-25000" dirty="0">
                <a:solidFill>
                  <a:srgbClr val="00B0F0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 ∥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>
                <a:solidFill>
                  <a:schemeClr val="bg1"/>
                </a:solidFill>
              </a:rPr>
              <a:t>) ⋅ </a:t>
            </a:r>
            <a:r>
              <a:rPr lang="en-US" sz="2400" dirty="0">
                <a:solidFill>
                  <a:srgbClr val="00B0F0"/>
                </a:solidFill>
              </a:rPr>
              <a:t>𝑌</a:t>
            </a:r>
            <a:r>
              <a:rPr lang="en-US" sz="2400" baseline="-25000" dirty="0">
                <a:solidFill>
                  <a:srgbClr val="00B0F0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Alice uses the signature to broadcast Bob’s transaction that pays her.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When Bob sees (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B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+ </a:t>
            </a:r>
            <a:r>
              <a:rPr lang="en-US" sz="2400" dirty="0">
                <a:solidFill>
                  <a:srgbClr val="FFC000"/>
                </a:solidFill>
              </a:rPr>
              <a:t>𝑡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) on-chain, he can learn the value of </a:t>
            </a:r>
            <a:r>
              <a:rPr lang="en-US" sz="2400" dirty="0">
                <a:solidFill>
                  <a:srgbClr val="FFC000"/>
                </a:solidFill>
              </a:rPr>
              <a:t>𝑡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𝑡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= (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B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+ </a:t>
            </a:r>
            <a:r>
              <a:rPr lang="en-US" sz="2400" dirty="0">
                <a:solidFill>
                  <a:srgbClr val="FFC000"/>
                </a:solidFill>
              </a:rPr>
              <a:t>𝑡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) -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B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He can then use </a:t>
            </a:r>
            <a:r>
              <a:rPr lang="en-US" sz="2400" dirty="0">
                <a:solidFill>
                  <a:srgbClr val="FFC000"/>
                </a:solidFill>
              </a:rPr>
              <a:t>𝑡</a:t>
            </a:r>
            <a:r>
              <a:rPr lang="en-US" sz="2400" baseline="-25000" dirty="0">
                <a:solidFill>
                  <a:srgbClr val="FFC0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to solve the adaptor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A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Alice gave him earlier: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A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highlight>
                  <a:srgbClr val="808080"/>
                </a:highlight>
              </a:rPr>
              <a:t>+ </a:t>
            </a:r>
            <a:r>
              <a:rPr lang="en-US" sz="2400" dirty="0">
                <a:solidFill>
                  <a:srgbClr val="FFC000"/>
                </a:solidFill>
                <a:highlight>
                  <a:srgbClr val="808080"/>
                </a:highlight>
              </a:rPr>
              <a:t>𝑡</a:t>
            </a:r>
            <a:r>
              <a:rPr lang="en-US" sz="2400" baseline="-25000" dirty="0">
                <a:solidFill>
                  <a:srgbClr val="FFC000"/>
                </a:solidFill>
                <a:highlight>
                  <a:srgbClr val="808080"/>
                </a:highlight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) ⋅ 𝐺 ≟</a:t>
            </a:r>
            <a:r>
              <a:rPr lang="en-US" sz="2400" dirty="0">
                <a:solidFill>
                  <a:srgbClr val="FF40FF"/>
                </a:solidFill>
              </a:rPr>
              <a:t> 𝑠</a:t>
            </a:r>
            <a:r>
              <a:rPr lang="en-US" sz="2400" baseline="-25000" dirty="0">
                <a:solidFill>
                  <a:srgbClr val="FF40FF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⋅ 𝐺 =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highlight>
                  <a:srgbClr val="808080"/>
                </a:highlight>
              </a:rPr>
              <a:t>+ </a:t>
            </a:r>
            <a:r>
              <a:rPr lang="en-US" sz="2400" dirty="0">
                <a:solidFill>
                  <a:srgbClr val="FFFF00"/>
                </a:solidFill>
                <a:highlight>
                  <a:srgbClr val="808080"/>
                </a:highlight>
              </a:rPr>
              <a:t>𝑇</a:t>
            </a:r>
            <a:r>
              <a:rPr lang="en-US" sz="2400" baseline="-25000" dirty="0">
                <a:solidFill>
                  <a:srgbClr val="FFFF00"/>
                </a:solidFill>
                <a:highlight>
                  <a:srgbClr val="808080"/>
                </a:highlight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+ H(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A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highlight>
                  <a:srgbClr val="808080"/>
                </a:highlight>
              </a:rPr>
              <a:t>+ </a:t>
            </a:r>
            <a:r>
              <a:rPr lang="en-US" sz="2400" dirty="0">
                <a:solidFill>
                  <a:srgbClr val="FFFF00"/>
                </a:solidFill>
                <a:highlight>
                  <a:srgbClr val="808080"/>
                </a:highlight>
              </a:rPr>
              <a:t>𝑇</a:t>
            </a:r>
            <a:r>
              <a:rPr lang="en-US" sz="2400" baseline="-25000" dirty="0">
                <a:solidFill>
                  <a:srgbClr val="FFFF00"/>
                </a:solidFill>
                <a:highlight>
                  <a:srgbClr val="808080"/>
                </a:highlight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∥</a:t>
            </a:r>
            <a:r>
              <a:rPr lang="en-US" sz="2400" dirty="0">
                <a:solidFill>
                  <a:srgbClr val="00B0F0"/>
                </a:solidFill>
              </a:rPr>
              <a:t> 𝑌</a:t>
            </a:r>
            <a:r>
              <a:rPr lang="en-US" sz="2400" baseline="-25000" dirty="0">
                <a:solidFill>
                  <a:srgbClr val="00B0F0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∥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>
                <a:solidFill>
                  <a:schemeClr val="bg1"/>
                </a:solidFill>
              </a:rPr>
              <a:t>) ⋅ </a:t>
            </a:r>
            <a:r>
              <a:rPr lang="en-US" sz="2400" dirty="0">
                <a:solidFill>
                  <a:srgbClr val="00B0F0"/>
                </a:solidFill>
              </a:rPr>
              <a:t>𝑌</a:t>
            </a:r>
            <a:r>
              <a:rPr lang="en-US" sz="2400" baseline="-25000" dirty="0">
                <a:solidFill>
                  <a:srgbClr val="00B0F0"/>
                </a:solidFill>
              </a:rPr>
              <a:t>A</a:t>
            </a:r>
            <a:endParaRPr lang="en-US" sz="2400" dirty="0">
              <a:solidFill>
                <a:srgbClr val="00B0F0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Bob uses that signature to broadcast the transaction Alice originally gave him.</a:t>
            </a:r>
          </a:p>
        </p:txBody>
      </p:sp>
    </p:spTree>
    <p:extLst>
      <p:ext uri="{BB962C8B-B14F-4D97-AF65-F5344CB8AC3E}">
        <p14:creationId xmlns:p14="http://schemas.microsoft.com/office/powerpoint/2010/main" val="255804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9A48-31BE-06E7-9C9E-87B729EB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Multi-Hop Locks from </a:t>
            </a:r>
            <a:r>
              <a:rPr lang="en-US" dirty="0" err="1"/>
              <a:t>Scriptless</a:t>
            </a:r>
            <a:r>
              <a:rPr lang="en-US" dirty="0"/>
              <a:t> Scripts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66017E-4DFA-3A0D-E433-CB4858FF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B4CB3-DF23-F178-38FE-D167049BBCDB}"/>
              </a:ext>
            </a:extLst>
          </p:cNvPr>
          <p:cNvSpPr txBox="1"/>
          <p:nvPr/>
        </p:nvSpPr>
        <p:spPr>
          <a:xfrm rot="16200000">
            <a:off x="-1473733" y="4523016"/>
            <a:ext cx="41814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https://</a:t>
            </a:r>
            <a:r>
              <a:rPr lang="en-US" sz="800" dirty="0" err="1">
                <a:solidFill>
                  <a:schemeClr val="bg1"/>
                </a:solidFill>
              </a:rPr>
              <a:t>github.com</a:t>
            </a:r>
            <a:r>
              <a:rPr lang="en-US" sz="800" dirty="0">
                <a:solidFill>
                  <a:schemeClr val="bg1"/>
                </a:solidFill>
              </a:rPr>
              <a:t>/</a:t>
            </a:r>
            <a:r>
              <a:rPr lang="en-US" sz="800" dirty="0" err="1">
                <a:solidFill>
                  <a:schemeClr val="bg1"/>
                </a:solidFill>
              </a:rPr>
              <a:t>ElementsProject</a:t>
            </a:r>
            <a:r>
              <a:rPr lang="en-US" sz="800" dirty="0">
                <a:solidFill>
                  <a:schemeClr val="bg1"/>
                </a:solidFill>
              </a:rPr>
              <a:t>/</a:t>
            </a:r>
            <a:r>
              <a:rPr lang="en-US" sz="800" dirty="0" err="1">
                <a:solidFill>
                  <a:schemeClr val="bg1"/>
                </a:solidFill>
              </a:rPr>
              <a:t>scriptless</a:t>
            </a:r>
            <a:r>
              <a:rPr lang="en-US" sz="800" dirty="0">
                <a:solidFill>
                  <a:schemeClr val="bg1"/>
                </a:solidFill>
              </a:rPr>
              <a:t>-scripts/blob/master/md/multi-hop-</a:t>
            </a:r>
            <a:r>
              <a:rPr lang="en-US" sz="800" dirty="0" err="1">
                <a:solidFill>
                  <a:schemeClr val="bg1"/>
                </a:solidFill>
              </a:rPr>
              <a:t>locks.md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multi-hop-locks">
            <a:extLst>
              <a:ext uri="{FF2B5EF4-FFF2-40B4-BE49-F238E27FC236}">
                <a16:creationId xmlns:a16="http://schemas.microsoft.com/office/drawing/2014/main" id="{0C5C4849-934A-7404-88E5-FCD18FA39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422407"/>
            <a:ext cx="8220343" cy="532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10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C345-3C5E-5735-C15F-8C15E24E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Multi-Hop Locks from </a:t>
            </a:r>
            <a:r>
              <a:rPr lang="en-US" dirty="0" err="1"/>
              <a:t>Scriptless</a:t>
            </a:r>
            <a:r>
              <a:rPr lang="en-US" dirty="0"/>
              <a:t> Scripts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6A3E78-6C8C-F475-31CB-4C07532F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C244C-5F58-28BB-285B-4304A8E11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11314671" cy="4758226"/>
          </a:xfrm>
        </p:spPr>
        <p:txBody>
          <a:bodyPr/>
          <a:lstStyle/>
          <a:p>
            <a:r>
              <a:rPr lang="en-US" sz="2400" dirty="0"/>
              <a:t>Note: In case of multi-signature schemes based on </a:t>
            </a:r>
            <a:r>
              <a:rPr lang="en-US" sz="2400" dirty="0" err="1"/>
              <a:t>Schnorr</a:t>
            </a:r>
            <a:r>
              <a:rPr lang="en-US" sz="2400" dirty="0"/>
              <a:t> signatures (</a:t>
            </a:r>
            <a:r>
              <a:rPr lang="en-US" sz="2400" dirty="0" err="1"/>
              <a:t>MuSig</a:t>
            </a:r>
            <a:r>
              <a:rPr lang="en-US" sz="2400" dirty="0"/>
              <a:t>*), the partial signatures plus the adaptor secret add up to the valid signature for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GB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C000"/>
                </a:solidFill>
              </a:rPr>
              <a:t>𝑧</a:t>
            </a:r>
            <a:r>
              <a:rPr lang="en-US" sz="2400" baseline="-25000" dirty="0">
                <a:solidFill>
                  <a:srgbClr val="FFC000"/>
                </a:solidFill>
              </a:rPr>
              <a:t>D</a:t>
            </a:r>
            <a:r>
              <a:rPr lang="en-US" sz="2400" dirty="0"/>
              <a:t>) </a:t>
            </a:r>
            <a:r>
              <a:rPr lang="en-GB" sz="2400" dirty="0"/>
              <a:t>≔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A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GB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/>
              <a:t>) + </a:t>
            </a:r>
            <a:r>
              <a:rPr lang="en-US" sz="2400" dirty="0">
                <a:solidFill>
                  <a:srgbClr val="FF40FF"/>
                </a:solidFill>
              </a:rPr>
              <a:t>𝑠</a:t>
            </a:r>
            <a:r>
              <a:rPr lang="en-US" sz="2400" baseline="-25000" dirty="0">
                <a:solidFill>
                  <a:srgbClr val="FF40FF"/>
                </a:solidFill>
              </a:rPr>
              <a:t>B</a:t>
            </a:r>
            <a:r>
              <a:rPr lang="en-US" sz="2400" dirty="0">
                <a:solidFill>
                  <a:srgbClr val="FF40FF"/>
                </a:solidFill>
              </a:rPr>
              <a:t>’</a:t>
            </a:r>
            <a:r>
              <a:rPr lang="en-GB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/>
              <a:t>) + </a:t>
            </a:r>
            <a:r>
              <a:rPr lang="en-US" sz="2400" dirty="0">
                <a:solidFill>
                  <a:srgbClr val="FFC000"/>
                </a:solidFill>
              </a:rPr>
              <a:t>𝑧</a:t>
            </a:r>
            <a:r>
              <a:rPr lang="en-US" sz="2400" baseline="-25000" dirty="0">
                <a:solidFill>
                  <a:srgbClr val="FFC000"/>
                </a:solidFill>
              </a:rPr>
              <a:t>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Setup: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payment </a:t>
            </a:r>
            <a:r>
              <a:rPr lang="en-GB" sz="2400" dirty="0"/>
              <a:t>recipient</a:t>
            </a:r>
            <a:r>
              <a:rPr lang="en-US" sz="2400" dirty="0"/>
              <a:t> (Dave) uses an adaptor secret </a:t>
            </a:r>
            <a:r>
              <a:rPr lang="en-US" sz="2400" dirty="0">
                <a:solidFill>
                  <a:srgbClr val="FFC000"/>
                </a:solidFill>
              </a:rPr>
              <a:t>𝑧</a:t>
            </a:r>
            <a:r>
              <a:rPr lang="en-US" sz="2400" baseline="-25000" dirty="0">
                <a:solidFill>
                  <a:srgbClr val="FFC000"/>
                </a:solidFill>
              </a:rPr>
              <a:t>D</a:t>
            </a:r>
            <a:r>
              <a:rPr lang="en-US" sz="2400" dirty="0"/>
              <a:t> to create an adaptor </a:t>
            </a:r>
            <a:r>
              <a:rPr lang="en-US" sz="2400" dirty="0">
                <a:solidFill>
                  <a:srgbClr val="FFFF00"/>
                </a:solidFill>
              </a:rPr>
              <a:t>𝑍</a:t>
            </a:r>
            <a:r>
              <a:rPr lang="en-US" sz="2400" baseline="-25000" dirty="0">
                <a:solidFill>
                  <a:srgbClr val="FFFF00"/>
                </a:solidFill>
              </a:rPr>
              <a:t>D</a:t>
            </a:r>
            <a:r>
              <a:rPr lang="en-US" sz="2400" dirty="0"/>
              <a:t> =  </a:t>
            </a:r>
            <a:r>
              <a:rPr lang="en-US" sz="2400" dirty="0">
                <a:solidFill>
                  <a:srgbClr val="FFC000"/>
                </a:solidFill>
              </a:rPr>
              <a:t>𝑧</a:t>
            </a:r>
            <a:r>
              <a:rPr lang="en-US" sz="2400" baseline="-25000" dirty="0">
                <a:solidFill>
                  <a:srgbClr val="FFC000"/>
                </a:solidFill>
              </a:rPr>
              <a:t>D</a:t>
            </a:r>
            <a:r>
              <a:rPr lang="en-US" sz="2400" i="1" dirty="0"/>
              <a:t> </a:t>
            </a:r>
            <a:r>
              <a:rPr lang="en-US" sz="2400" dirty="0"/>
              <a:t>⋅ 𝐺 which he hands over to the payment sender (Alice). Note that</a:t>
            </a:r>
            <a:r>
              <a:rPr lang="en-US" sz="2400" dirty="0">
                <a:solidFill>
                  <a:srgbClr val="FFC000"/>
                </a:solidFill>
              </a:rPr>
              <a:t> 𝑧</a:t>
            </a:r>
            <a:r>
              <a:rPr lang="en-US" sz="2400" baseline="-25000" dirty="0">
                <a:solidFill>
                  <a:srgbClr val="FFC000"/>
                </a:solidFill>
              </a:rPr>
              <a:t>D</a:t>
            </a:r>
            <a:endParaRPr lang="en-US" sz="2400" dirty="0"/>
          </a:p>
          <a:p>
            <a:pPr marL="1200150" lvl="1" indent="-514350">
              <a:buFont typeface="Wingdings" pitchFamily="2" charset="2"/>
              <a:buChar char="§"/>
            </a:pPr>
            <a:r>
              <a:rPr lang="en-US" dirty="0"/>
              <a:t>is like a preimage of HTLCs and</a:t>
            </a:r>
          </a:p>
          <a:p>
            <a:pPr marL="1200150" lvl="1" indent="-514350">
              <a:buFont typeface="Wingdings" pitchFamily="2" charset="2"/>
              <a:buChar char="§"/>
            </a:pPr>
            <a:r>
              <a:rPr lang="en-US" dirty="0"/>
              <a:t>will be revealed to the payment sender (Alice) if the payment went through (in case of on-chain settlement).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payment sender (Alice) creates a random number </a:t>
            </a:r>
            <a:r>
              <a:rPr lang="en-US" sz="2400" dirty="0">
                <a:solidFill>
                  <a:srgbClr val="FFC000"/>
                </a:solidFill>
              </a:rPr>
              <a:t>𝑦</a:t>
            </a:r>
            <a:r>
              <a:rPr lang="en-US" sz="2400" baseline="-25000" dirty="0" err="1">
                <a:solidFill>
                  <a:srgbClr val="FFC000"/>
                </a:solidFill>
              </a:rPr>
              <a:t>i</a:t>
            </a:r>
            <a:r>
              <a:rPr lang="en-US" sz="2400" dirty="0"/>
              <a:t> for herself plus for each hop (Bob and Carol).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7DBD3-F25F-FDCD-6851-C583892887EF}"/>
              </a:ext>
            </a:extLst>
          </p:cNvPr>
          <p:cNvSpPr txBox="1"/>
          <p:nvPr/>
        </p:nvSpPr>
        <p:spPr>
          <a:xfrm>
            <a:off x="1532965" y="6414247"/>
            <a:ext cx="877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* for correct implementation of </a:t>
            </a:r>
            <a:r>
              <a:rPr lang="en-US" sz="2400" dirty="0" err="1">
                <a:solidFill>
                  <a:schemeClr val="bg1"/>
                </a:solidFill>
              </a:rPr>
              <a:t>MuSig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rgbClr val="92D050"/>
                </a:solidFill>
              </a:rPr>
              <a:t>𝑐 </a:t>
            </a:r>
            <a:r>
              <a:rPr lang="en-US" sz="2400" dirty="0">
                <a:solidFill>
                  <a:schemeClr val="bg1"/>
                </a:solidFill>
              </a:rPr>
              <a:t>=  H(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comb</a:t>
            </a:r>
            <a:r>
              <a:rPr lang="en-US" sz="2400" dirty="0">
                <a:solidFill>
                  <a:schemeClr val="bg1"/>
                </a:solidFill>
              </a:rPr>
              <a:t> ∥ </a:t>
            </a:r>
            <a:r>
              <a:rPr lang="en-US" sz="2400" dirty="0">
                <a:solidFill>
                  <a:srgbClr val="00B0F0"/>
                </a:solidFill>
              </a:rPr>
              <a:t>𝑌</a:t>
            </a:r>
            <a:r>
              <a:rPr lang="en-US" sz="2400" baseline="-25000" dirty="0">
                <a:solidFill>
                  <a:srgbClr val="00B0F0"/>
                </a:solidFill>
              </a:rPr>
              <a:t>comb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∥ </a:t>
            </a:r>
            <a:r>
              <a:rPr lang="en-US" sz="2400" dirty="0">
                <a:solidFill>
                  <a:srgbClr val="00B050"/>
                </a:solidFill>
              </a:rPr>
              <a:t>𝑚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7014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C345-3C5E-5735-C15F-8C15E24E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Multi-Hop Locks from </a:t>
            </a:r>
            <a:r>
              <a:rPr lang="en-US" dirty="0" err="1"/>
              <a:t>Scriptless</a:t>
            </a:r>
            <a:r>
              <a:rPr lang="en-US" dirty="0"/>
              <a:t> Scripts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6A3E78-6C8C-F475-31CB-4C07532F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A2A1-650E-4FC6-B74F-825C414AC4F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C244C-5F58-28BB-285B-4304A8E11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422407"/>
            <a:ext cx="11314671" cy="502650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payment sender (Alice)</a:t>
            </a:r>
            <a:r>
              <a:rPr lang="en-GB" sz="2400" dirty="0"/>
              <a:t> sets up a tuple (</a:t>
            </a:r>
            <a:r>
              <a:rPr lang="en-US" sz="2400" dirty="0">
                <a:solidFill>
                  <a:srgbClr val="FFFF00"/>
                </a:solidFill>
              </a:rPr>
              <a:t>𝐿</a:t>
            </a:r>
            <a:r>
              <a:rPr lang="en-US" sz="2400" baseline="-25000" dirty="0" err="1">
                <a:solidFill>
                  <a:srgbClr val="FFFF00"/>
                </a:solidFill>
              </a:rPr>
              <a:t>i</a:t>
            </a:r>
            <a:r>
              <a:rPr lang="en-GB" sz="2400" dirty="0"/>
              <a:t>,</a:t>
            </a:r>
            <a:r>
              <a:rPr lang="en-US" sz="2400" dirty="0">
                <a:solidFill>
                  <a:srgbClr val="FFC000"/>
                </a:solidFill>
              </a:rPr>
              <a:t> 𝑦</a:t>
            </a:r>
            <a:r>
              <a:rPr lang="en-US" sz="2400" baseline="-25000" dirty="0" err="1">
                <a:solidFill>
                  <a:srgbClr val="FFC000"/>
                </a:solidFill>
              </a:rPr>
              <a:t>i</a:t>
            </a:r>
            <a:r>
              <a:rPr lang="en-GB" sz="2400" dirty="0"/>
              <a:t>,</a:t>
            </a:r>
            <a:r>
              <a:rPr lang="en-US" sz="2400" dirty="0">
                <a:solidFill>
                  <a:srgbClr val="FFFF00"/>
                </a:solidFill>
              </a:rPr>
              <a:t> 𝑅</a:t>
            </a:r>
            <a:r>
              <a:rPr lang="en-US" sz="2400" baseline="-25000" dirty="0" err="1">
                <a:solidFill>
                  <a:srgbClr val="FFFF00"/>
                </a:solidFill>
              </a:rPr>
              <a:t>i</a:t>
            </a:r>
            <a:r>
              <a:rPr lang="en-GB" sz="2400" dirty="0"/>
              <a:t>) consisting of the </a:t>
            </a:r>
            <a:r>
              <a:rPr lang="en-GB" sz="2400" i="1" dirty="0"/>
              <a:t>left lock</a:t>
            </a:r>
            <a:r>
              <a:rPr lang="en-GB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𝐿</a:t>
            </a:r>
            <a:r>
              <a:rPr lang="en-US" sz="2400" baseline="-25000" dirty="0" err="1">
                <a:solidFill>
                  <a:srgbClr val="FFFF00"/>
                </a:solidFill>
              </a:rPr>
              <a:t>i</a:t>
            </a:r>
            <a:r>
              <a:rPr lang="en-GB" sz="2400" dirty="0"/>
              <a:t> and </a:t>
            </a:r>
            <a:r>
              <a:rPr lang="en-GB" sz="2400" i="1" dirty="0"/>
              <a:t>right lock</a:t>
            </a:r>
            <a:r>
              <a:rPr lang="en-GB" sz="24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 err="1">
                <a:solidFill>
                  <a:srgbClr val="FFFF00"/>
                </a:solidFill>
              </a:rPr>
              <a:t>i</a:t>
            </a:r>
            <a:r>
              <a:rPr lang="en-GB" sz="2400" dirty="0"/>
              <a:t> for every node </a:t>
            </a:r>
            <a:r>
              <a:rPr lang="en-US" sz="2400" dirty="0" err="1">
                <a:solidFill>
                  <a:srgbClr val="FFFF00"/>
                </a:solidFill>
              </a:rPr>
              <a:t>i</a:t>
            </a:r>
            <a:r>
              <a:rPr lang="en-GB" sz="2400" dirty="0"/>
              <a:t> in the following way:</a:t>
            </a:r>
          </a:p>
          <a:p>
            <a:pPr marL="1200150" lvl="1" indent="-514350">
              <a:buFont typeface="Wingdings" pitchFamily="2" charset="2"/>
              <a:buChar char="§"/>
            </a:pPr>
            <a:r>
              <a:rPr lang="en-GB" dirty="0"/>
              <a:t>a </a:t>
            </a:r>
            <a:r>
              <a:rPr lang="en-GB" i="1" dirty="0"/>
              <a:t>left lock </a:t>
            </a:r>
            <a:r>
              <a:rPr lang="en-US" dirty="0">
                <a:solidFill>
                  <a:srgbClr val="FFFF00"/>
                </a:solidFill>
              </a:rPr>
              <a:t>𝐿</a:t>
            </a:r>
            <a:r>
              <a:rPr lang="en-US" baseline="-25000" dirty="0" err="1">
                <a:solidFill>
                  <a:srgbClr val="FFFF00"/>
                </a:solidFill>
              </a:rPr>
              <a:t>i</a:t>
            </a:r>
            <a:endParaRPr lang="en-GB" dirty="0"/>
          </a:p>
          <a:p>
            <a:pPr marL="1657350" lvl="2" indent="-514350">
              <a:buFont typeface="Wingdings" pitchFamily="2" charset="2"/>
              <a:buChar char="§"/>
            </a:pPr>
            <a:r>
              <a:rPr lang="en-GB" sz="2400" dirty="0"/>
              <a:t>for herself with </a:t>
            </a:r>
            <a:r>
              <a:rPr lang="en-US" sz="2400" dirty="0">
                <a:solidFill>
                  <a:srgbClr val="FFFF00"/>
                </a:solidFill>
              </a:rPr>
              <a:t>𝑍</a:t>
            </a:r>
            <a:r>
              <a:rPr lang="en-US" sz="2400" baseline="-25000" dirty="0">
                <a:solidFill>
                  <a:srgbClr val="FFFF00"/>
                </a:solidFill>
              </a:rPr>
              <a:t>D</a:t>
            </a:r>
            <a:r>
              <a:rPr lang="en-GB" sz="2400" dirty="0"/>
              <a:t> which she previously received from the </a:t>
            </a:r>
            <a:r>
              <a:rPr lang="en-US" sz="2400" dirty="0"/>
              <a:t>payment </a:t>
            </a:r>
            <a:r>
              <a:rPr lang="en-GB" sz="2400" dirty="0"/>
              <a:t>recipient (Dave),</a:t>
            </a:r>
          </a:p>
          <a:p>
            <a:pPr marL="1657350" lvl="2" indent="-514350">
              <a:buFont typeface="Wingdings" pitchFamily="2" charset="2"/>
              <a:buChar char="§"/>
            </a:pPr>
            <a:r>
              <a:rPr lang="en-GB" sz="2400" dirty="0"/>
              <a:t>for node 0 &lt;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i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GB" sz="2400" dirty="0"/>
              <a:t>⩽ </a:t>
            </a:r>
            <a:r>
              <a:rPr lang="en-GB" sz="2400" i="1" dirty="0"/>
              <a:t>n</a:t>
            </a:r>
            <a:r>
              <a:rPr lang="en-GB" sz="2400" dirty="0"/>
              <a:t> with </a:t>
            </a:r>
            <a:r>
              <a:rPr lang="en-US" sz="2400" dirty="0">
                <a:solidFill>
                  <a:srgbClr val="FFFF00"/>
                </a:solidFill>
              </a:rPr>
              <a:t>𝐿</a:t>
            </a:r>
            <a:r>
              <a:rPr lang="en-US" sz="2400" baseline="-25000" dirty="0" err="1">
                <a:solidFill>
                  <a:srgbClr val="FFFF00"/>
                </a:solidFill>
              </a:rPr>
              <a:t>i</a:t>
            </a:r>
            <a:r>
              <a:rPr lang="en-GB" sz="2400" dirty="0"/>
              <a:t> ≔ </a:t>
            </a:r>
            <a:r>
              <a:rPr lang="en-US" sz="2400" dirty="0">
                <a:solidFill>
                  <a:srgbClr val="FFFF00"/>
                </a:solidFill>
              </a:rPr>
              <a:t>𝑅</a:t>
            </a:r>
            <a:r>
              <a:rPr lang="en-US" sz="2400" baseline="-25000" dirty="0">
                <a:solidFill>
                  <a:srgbClr val="FFFF00"/>
                </a:solidFill>
              </a:rPr>
              <a:t>i-1</a:t>
            </a:r>
            <a:endParaRPr lang="en-GB" sz="2400" dirty="0"/>
          </a:p>
          <a:p>
            <a:pPr marL="1200150" lvl="1" indent="-514350">
              <a:buFont typeface="Wingdings" pitchFamily="2" charset="2"/>
              <a:buChar char="§"/>
            </a:pPr>
            <a:r>
              <a:rPr lang="en-GB" dirty="0"/>
              <a:t>a </a:t>
            </a:r>
            <a:r>
              <a:rPr lang="en-GB" i="1" dirty="0"/>
              <a:t>right lock 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 err="1">
                <a:solidFill>
                  <a:srgbClr val="FFFF00"/>
                </a:solidFill>
              </a:rPr>
              <a:t>i</a:t>
            </a:r>
            <a:r>
              <a:rPr lang="en-GB" dirty="0"/>
              <a:t> for node 0 ⩽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GB" dirty="0"/>
              <a:t>&lt; </a:t>
            </a:r>
            <a:r>
              <a:rPr lang="en-GB" i="1" dirty="0"/>
              <a:t>n</a:t>
            </a:r>
            <a:r>
              <a:rPr lang="en-GB" dirty="0"/>
              <a:t> with 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 err="1">
                <a:solidFill>
                  <a:srgbClr val="FFFF00"/>
                </a:solidFill>
              </a:rPr>
              <a:t>i</a:t>
            </a:r>
            <a:r>
              <a:rPr lang="en-US" baseline="-25000" dirty="0">
                <a:solidFill>
                  <a:srgbClr val="FFFF00"/>
                </a:solidFill>
              </a:rPr>
              <a:t> </a:t>
            </a:r>
            <a:r>
              <a:rPr lang="en-GB" dirty="0"/>
              <a:t>≔ </a:t>
            </a:r>
            <a:r>
              <a:rPr lang="en-US" dirty="0">
                <a:solidFill>
                  <a:srgbClr val="FFFF00"/>
                </a:solidFill>
              </a:rPr>
              <a:t>𝐿</a:t>
            </a:r>
            <a:r>
              <a:rPr lang="en-US" baseline="-25000" dirty="0" err="1">
                <a:solidFill>
                  <a:srgbClr val="FFFF00"/>
                </a:solidFill>
              </a:rPr>
              <a:t>i</a:t>
            </a:r>
            <a:r>
              <a:rPr lang="en-GB" dirty="0"/>
              <a:t> +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 err="1">
                <a:solidFill>
                  <a:srgbClr val="FFC000"/>
                </a:solidFill>
              </a:rPr>
              <a:t>i</a:t>
            </a:r>
            <a:r>
              <a:rPr lang="en-US" baseline="-25000" dirty="0">
                <a:solidFill>
                  <a:srgbClr val="FFC000"/>
                </a:solidFill>
              </a:rPr>
              <a:t> </a:t>
            </a:r>
            <a:r>
              <a:rPr lang="en-US" dirty="0"/>
              <a:t>⋅ </a:t>
            </a:r>
            <a:r>
              <a:rPr lang="en-GB" dirty="0"/>
              <a:t>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Hence, the payment sender (Alice)</a:t>
            </a:r>
          </a:p>
          <a:p>
            <a:pPr marL="1200150" lvl="1" indent="-514350">
              <a:buFont typeface="+mj-lt"/>
              <a:buAutoNum type="romanLcPeriod"/>
            </a:pPr>
            <a:r>
              <a:rPr lang="en-US" dirty="0"/>
              <a:t> has the tuple (</a:t>
            </a:r>
            <a:r>
              <a:rPr lang="en-US" dirty="0">
                <a:solidFill>
                  <a:srgbClr val="FFFF00"/>
                </a:solidFill>
              </a:rPr>
              <a:t>𝐿</a:t>
            </a:r>
            <a:r>
              <a:rPr lang="en-US" baseline="-25000" dirty="0">
                <a:solidFill>
                  <a:srgbClr val="FFFF00"/>
                </a:solidFill>
              </a:rPr>
              <a:t>A</a:t>
            </a:r>
            <a:r>
              <a:rPr lang="en-GB" dirty="0"/>
              <a:t>,</a:t>
            </a:r>
            <a:r>
              <a:rPr lang="en-US" dirty="0">
                <a:solidFill>
                  <a:srgbClr val="FFC000"/>
                </a:solidFill>
              </a:rPr>
              <a:t> 𝑦</a:t>
            </a:r>
            <a:r>
              <a:rPr lang="en-US" baseline="-25000" dirty="0">
                <a:solidFill>
                  <a:srgbClr val="FFC000"/>
                </a:solidFill>
              </a:rPr>
              <a:t>A</a:t>
            </a:r>
            <a:r>
              <a:rPr lang="en-GB" dirty="0"/>
              <a:t>,</a:t>
            </a:r>
            <a:r>
              <a:rPr lang="en-US" dirty="0">
                <a:solidFill>
                  <a:srgbClr val="FFFF00"/>
                </a:solidFill>
              </a:rPr>
              <a:t> 𝑅</a:t>
            </a:r>
            <a:r>
              <a:rPr lang="en-US" baseline="-25000" dirty="0">
                <a:solidFill>
                  <a:srgbClr val="FFFF00"/>
                </a:solidFill>
              </a:rPr>
              <a:t>A</a:t>
            </a:r>
            <a:r>
              <a:rPr lang="en-US" dirty="0"/>
              <a:t>) = (</a:t>
            </a:r>
            <a:r>
              <a:rPr lang="en-US" dirty="0">
                <a:solidFill>
                  <a:srgbClr val="FFFF00"/>
                </a:solidFill>
              </a:rPr>
              <a:t>𝑍</a:t>
            </a:r>
            <a:r>
              <a:rPr lang="en-US" baseline="-25000" dirty="0">
                <a:solidFill>
                  <a:srgbClr val="FFFF00"/>
                </a:solidFill>
              </a:rPr>
              <a:t>D</a:t>
            </a:r>
            <a:r>
              <a:rPr lang="en-GB" dirty="0"/>
              <a:t>,</a:t>
            </a:r>
            <a:r>
              <a:rPr lang="en-US" dirty="0">
                <a:solidFill>
                  <a:srgbClr val="FFC000"/>
                </a:solidFill>
              </a:rPr>
              <a:t> 𝑦</a:t>
            </a:r>
            <a:r>
              <a:rPr lang="en-US" baseline="-25000" dirty="0">
                <a:solidFill>
                  <a:srgbClr val="FFC000"/>
                </a:solidFill>
              </a:rPr>
              <a:t>A</a:t>
            </a:r>
            <a:r>
              <a:rPr lang="en-GB" dirty="0"/>
              <a:t>,</a:t>
            </a:r>
            <a:r>
              <a:rPr lang="en-US" dirty="0">
                <a:solidFill>
                  <a:srgbClr val="FFFF00"/>
                </a:solidFill>
              </a:rPr>
              <a:t> 𝑍</a:t>
            </a:r>
            <a:r>
              <a:rPr lang="en-US" baseline="-25000" dirty="0">
                <a:solidFill>
                  <a:srgbClr val="FFFF00"/>
                </a:solidFill>
              </a:rPr>
              <a:t>D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A </a:t>
            </a:r>
            <a:r>
              <a:rPr lang="en-US" dirty="0"/>
              <a:t>⋅ </a:t>
            </a:r>
            <a:r>
              <a:rPr lang="en-GB" dirty="0"/>
              <a:t>G</a:t>
            </a:r>
            <a:r>
              <a:rPr lang="en-US" dirty="0"/>
              <a:t>) for herself, </a:t>
            </a:r>
          </a:p>
          <a:p>
            <a:pPr lvl="1" indent="0">
              <a:buNone/>
            </a:pPr>
            <a:r>
              <a:rPr lang="en-US" dirty="0"/>
              <a:t>and sends</a:t>
            </a:r>
          </a:p>
          <a:p>
            <a:pPr marL="1200150" lvl="1" indent="-514350">
              <a:buFont typeface="+mj-lt"/>
              <a:buAutoNum type="romanLcPeriod" startAt="2"/>
            </a:pPr>
            <a:r>
              <a:rPr lang="en-US" dirty="0"/>
              <a:t> (</a:t>
            </a:r>
            <a:r>
              <a:rPr lang="en-US" dirty="0">
                <a:solidFill>
                  <a:srgbClr val="FFFF00"/>
                </a:solidFill>
              </a:rPr>
              <a:t>𝐿</a:t>
            </a:r>
            <a:r>
              <a:rPr lang="en-US" baseline="-25000" dirty="0">
                <a:solidFill>
                  <a:srgbClr val="FFFF00"/>
                </a:solidFill>
              </a:rPr>
              <a:t>B</a:t>
            </a:r>
            <a:r>
              <a:rPr lang="en-GB" dirty="0"/>
              <a:t>,</a:t>
            </a:r>
            <a:r>
              <a:rPr lang="en-US" dirty="0">
                <a:solidFill>
                  <a:srgbClr val="FFC000"/>
                </a:solidFill>
              </a:rPr>
              <a:t> 𝑦</a:t>
            </a:r>
            <a:r>
              <a:rPr lang="en-US" baseline="-25000" dirty="0">
                <a:solidFill>
                  <a:srgbClr val="FFC000"/>
                </a:solidFill>
              </a:rPr>
              <a:t>B</a:t>
            </a:r>
            <a:r>
              <a:rPr lang="en-GB" dirty="0"/>
              <a:t>,</a:t>
            </a:r>
            <a:r>
              <a:rPr lang="en-US" dirty="0">
                <a:solidFill>
                  <a:srgbClr val="FFFF00"/>
                </a:solidFill>
              </a:rPr>
              <a:t> 𝑅</a:t>
            </a:r>
            <a:r>
              <a:rPr lang="en-US" baseline="-25000" dirty="0">
                <a:solidFill>
                  <a:srgbClr val="FFFF00"/>
                </a:solidFill>
              </a:rPr>
              <a:t>B</a:t>
            </a:r>
            <a:r>
              <a:rPr lang="en-US" dirty="0"/>
              <a:t>) = (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>
                <a:solidFill>
                  <a:srgbClr val="FFFF00"/>
                </a:solidFill>
              </a:rPr>
              <a:t>A</a:t>
            </a:r>
            <a:r>
              <a:rPr lang="en-GB" dirty="0"/>
              <a:t>,</a:t>
            </a:r>
            <a:r>
              <a:rPr lang="en-US" dirty="0">
                <a:solidFill>
                  <a:srgbClr val="FFC000"/>
                </a:solidFill>
              </a:rPr>
              <a:t> 𝑦</a:t>
            </a:r>
            <a:r>
              <a:rPr lang="en-US" baseline="-25000" dirty="0">
                <a:solidFill>
                  <a:srgbClr val="FFC000"/>
                </a:solidFill>
              </a:rPr>
              <a:t>B</a:t>
            </a:r>
            <a:r>
              <a:rPr lang="en-GB" dirty="0"/>
              <a:t>,</a:t>
            </a:r>
            <a:r>
              <a:rPr lang="en-US" dirty="0">
                <a:solidFill>
                  <a:srgbClr val="FFFF00"/>
                </a:solidFill>
              </a:rPr>
              <a:t> 𝑅</a:t>
            </a:r>
            <a:r>
              <a:rPr lang="en-US" baseline="-25000" dirty="0">
                <a:solidFill>
                  <a:srgbClr val="FFFF00"/>
                </a:solidFill>
              </a:rPr>
              <a:t>A </a:t>
            </a:r>
            <a:r>
              <a:rPr lang="en-US" dirty="0"/>
              <a:t>+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B </a:t>
            </a:r>
            <a:r>
              <a:rPr lang="en-US" dirty="0"/>
              <a:t>⋅ </a:t>
            </a:r>
            <a:r>
              <a:rPr lang="en-GB" dirty="0"/>
              <a:t>G </a:t>
            </a:r>
            <a:r>
              <a:rPr lang="en-US" dirty="0"/>
              <a:t>)</a:t>
            </a:r>
            <a:r>
              <a:rPr lang="en-US" baseline="-25000" dirty="0">
                <a:solidFill>
                  <a:srgbClr val="FFC000"/>
                </a:solidFill>
              </a:rPr>
              <a:t> </a:t>
            </a:r>
            <a:r>
              <a:rPr lang="en-US" dirty="0"/>
              <a:t>to the 1</a:t>
            </a:r>
            <a:r>
              <a:rPr lang="en-US" baseline="30000" dirty="0"/>
              <a:t>st</a:t>
            </a:r>
            <a:r>
              <a:rPr lang="en-US" dirty="0"/>
              <a:t> router (Bob),</a:t>
            </a:r>
          </a:p>
          <a:p>
            <a:pPr marL="1200150" lvl="1" indent="-514350">
              <a:buFont typeface="+mj-lt"/>
              <a:buAutoNum type="romanLcPeriod" startAt="2"/>
            </a:pPr>
            <a:r>
              <a:rPr lang="en-US" dirty="0"/>
              <a:t> (</a:t>
            </a:r>
            <a:r>
              <a:rPr lang="en-US" dirty="0">
                <a:solidFill>
                  <a:srgbClr val="FFFF00"/>
                </a:solidFill>
              </a:rPr>
              <a:t>𝐿</a:t>
            </a:r>
            <a:r>
              <a:rPr lang="en-US" baseline="-25000" dirty="0">
                <a:solidFill>
                  <a:srgbClr val="FFFF00"/>
                </a:solidFill>
              </a:rPr>
              <a:t>C</a:t>
            </a:r>
            <a:r>
              <a:rPr lang="en-GB" dirty="0"/>
              <a:t>,</a:t>
            </a:r>
            <a:r>
              <a:rPr lang="en-US" dirty="0">
                <a:solidFill>
                  <a:srgbClr val="FFC000"/>
                </a:solidFill>
              </a:rPr>
              <a:t> 𝑦</a:t>
            </a:r>
            <a:r>
              <a:rPr lang="en-US" baseline="-25000" dirty="0">
                <a:solidFill>
                  <a:srgbClr val="FFC000"/>
                </a:solidFill>
              </a:rPr>
              <a:t>C</a:t>
            </a:r>
            <a:r>
              <a:rPr lang="en-GB" dirty="0"/>
              <a:t>,</a:t>
            </a:r>
            <a:r>
              <a:rPr lang="en-US" dirty="0">
                <a:solidFill>
                  <a:srgbClr val="FFFF00"/>
                </a:solidFill>
              </a:rPr>
              <a:t> 𝑅</a:t>
            </a:r>
            <a:r>
              <a:rPr lang="en-US" baseline="-25000" dirty="0">
                <a:solidFill>
                  <a:srgbClr val="FFFF00"/>
                </a:solidFill>
              </a:rPr>
              <a:t>C</a:t>
            </a:r>
            <a:r>
              <a:rPr lang="en-US" dirty="0"/>
              <a:t>) = (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>
                <a:solidFill>
                  <a:srgbClr val="FFFF00"/>
                </a:solidFill>
              </a:rPr>
              <a:t>B</a:t>
            </a:r>
            <a:r>
              <a:rPr lang="en-GB" dirty="0"/>
              <a:t>,</a:t>
            </a:r>
            <a:r>
              <a:rPr lang="en-US" dirty="0">
                <a:solidFill>
                  <a:srgbClr val="FFC000"/>
                </a:solidFill>
              </a:rPr>
              <a:t> 𝑦</a:t>
            </a:r>
            <a:r>
              <a:rPr lang="en-US" baseline="-25000" dirty="0">
                <a:solidFill>
                  <a:srgbClr val="FFC000"/>
                </a:solidFill>
              </a:rPr>
              <a:t>C</a:t>
            </a:r>
            <a:r>
              <a:rPr lang="en-GB" dirty="0"/>
              <a:t>,</a:t>
            </a:r>
            <a:r>
              <a:rPr lang="en-US" dirty="0">
                <a:solidFill>
                  <a:srgbClr val="FFFF00"/>
                </a:solidFill>
              </a:rPr>
              <a:t> 𝑅</a:t>
            </a:r>
            <a:r>
              <a:rPr lang="en-US" baseline="-25000" dirty="0">
                <a:solidFill>
                  <a:srgbClr val="FFFF00"/>
                </a:solidFill>
              </a:rPr>
              <a:t>B </a:t>
            </a:r>
            <a:r>
              <a:rPr lang="en-US" dirty="0"/>
              <a:t>+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C </a:t>
            </a:r>
            <a:r>
              <a:rPr lang="en-US" dirty="0"/>
              <a:t>⋅ </a:t>
            </a:r>
            <a:r>
              <a:rPr lang="en-GB" dirty="0"/>
              <a:t>G </a:t>
            </a:r>
            <a:r>
              <a:rPr lang="en-US" dirty="0"/>
              <a:t>)</a:t>
            </a:r>
            <a:r>
              <a:rPr lang="en-US" baseline="-25000" dirty="0">
                <a:solidFill>
                  <a:srgbClr val="FFC000"/>
                </a:solidFill>
              </a:rPr>
              <a:t> </a:t>
            </a:r>
            <a:r>
              <a:rPr lang="en-US" dirty="0"/>
              <a:t>to the 2</a:t>
            </a:r>
            <a:r>
              <a:rPr lang="en-US" baseline="30000" dirty="0"/>
              <a:t>nd</a:t>
            </a:r>
            <a:r>
              <a:rPr lang="en-US" dirty="0"/>
              <a:t> router (Carol), and</a:t>
            </a:r>
          </a:p>
          <a:p>
            <a:pPr marL="1200150" lvl="1" indent="-514350">
              <a:buFont typeface="+mj-lt"/>
              <a:buAutoNum type="romanLcPeriod" startAt="2"/>
            </a:pP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𝑅</a:t>
            </a:r>
            <a:r>
              <a:rPr lang="en-US" baseline="-25000" dirty="0">
                <a:solidFill>
                  <a:srgbClr val="FFFF00"/>
                </a:solidFill>
              </a:rPr>
              <a:t>C </a:t>
            </a:r>
            <a:r>
              <a:rPr lang="en-US" dirty="0"/>
              <a:t>, (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A </a:t>
            </a:r>
            <a:r>
              <a:rPr lang="en-US" dirty="0"/>
              <a:t>+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B </a:t>
            </a:r>
            <a:r>
              <a:rPr lang="en-US" dirty="0"/>
              <a:t>+ </a:t>
            </a:r>
            <a:r>
              <a:rPr lang="en-US" dirty="0">
                <a:solidFill>
                  <a:srgbClr val="FFC000"/>
                </a:solidFill>
              </a:rPr>
              <a:t>𝑦</a:t>
            </a:r>
            <a:r>
              <a:rPr lang="en-US" baseline="-25000" dirty="0">
                <a:solidFill>
                  <a:srgbClr val="FFC000"/>
                </a:solidFill>
              </a:rPr>
              <a:t>C</a:t>
            </a:r>
            <a:r>
              <a:rPr lang="en-US" dirty="0"/>
              <a:t>) to the payment receiver (Dave)</a:t>
            </a:r>
          </a:p>
        </p:txBody>
      </p:sp>
    </p:spTree>
    <p:extLst>
      <p:ext uri="{BB962C8B-B14F-4D97-AF65-F5344CB8AC3E}">
        <p14:creationId xmlns:p14="http://schemas.microsoft.com/office/powerpoint/2010/main" val="1400166321"/>
      </p:ext>
    </p:extLst>
  </p:cSld>
  <p:clrMapOvr>
    <a:masterClrMapping/>
  </p:clrMapOvr>
</p:sld>
</file>

<file path=ppt/theme/theme1.xml><?xml version="1.0" encoding="utf-8"?>
<a:theme xmlns:a="http://schemas.openxmlformats.org/drawingml/2006/main" name="Donex2022GreyRedGreenV2">
  <a:themeElements>
    <a:clrScheme name="Donex Grey Red Green 2022">
      <a:dk1>
        <a:srgbClr val="000000"/>
      </a:dk1>
      <a:lt1>
        <a:srgbClr val="FFFFFF"/>
      </a:lt1>
      <a:dk2>
        <a:srgbClr val="1A1A1A"/>
      </a:dk2>
      <a:lt2>
        <a:srgbClr val="ECECEC"/>
      </a:lt2>
      <a:accent1>
        <a:srgbClr val="464646"/>
      </a:accent1>
      <a:accent2>
        <a:srgbClr val="6E6E6E"/>
      </a:accent2>
      <a:accent3>
        <a:srgbClr val="969696"/>
      </a:accent3>
      <a:accent4>
        <a:srgbClr val="BEBEBE"/>
      </a:accent4>
      <a:accent5>
        <a:srgbClr val="EE524F"/>
      </a:accent5>
      <a:accent6>
        <a:srgbClr val="26A69A"/>
      </a:accent6>
      <a:hlink>
        <a:srgbClr val="828282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nex2022GreyRedGreenV2" id="{4C548504-6A72-6347-A5BC-615BDFF28CB9}" vid="{C0D9414D-ED3C-4B4A-A8EE-18CC89C8E6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B64DEDFAEEA142BE693148193C5734" ma:contentTypeVersion="10" ma:contentTypeDescription="Create a new document." ma:contentTypeScope="" ma:versionID="6898b16890a8e10caa2f8e6471edb41f">
  <xsd:schema xmlns:xsd="http://www.w3.org/2001/XMLSchema" xmlns:xs="http://www.w3.org/2001/XMLSchema" xmlns:p="http://schemas.microsoft.com/office/2006/metadata/properties" xmlns:ns2="af37ebc2-654b-4c36-8260-1de8f44a0758" xmlns:ns3="e64c029d-26fd-45c8-95ca-031b01e8980d" targetNamespace="http://schemas.microsoft.com/office/2006/metadata/properties" ma:root="true" ma:fieldsID="50af3d2585be42cbdb7637b24e89b722" ns2:_="" ns3:_="">
    <xsd:import namespace="af37ebc2-654b-4c36-8260-1de8f44a0758"/>
    <xsd:import namespace="e64c029d-26fd-45c8-95ca-031b01e898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7ebc2-654b-4c36-8260-1de8f44a07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0d9667c8-95fb-4079-8d7a-c2d2517041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c029d-26fd-45c8-95ca-031b01e8980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479cecd3-18e0-47e8-b982-f9dc07bce61b}" ma:internalName="TaxCatchAll" ma:showField="CatchAllData" ma:web="e64c029d-26fd-45c8-95ca-031b01e898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64c029d-26fd-45c8-95ca-031b01e8980d" xsi:nil="true"/>
    <lcf76f155ced4ddcb4097134ff3c332f xmlns="af37ebc2-654b-4c36-8260-1de8f44a075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355A94-1262-4B84-B86C-B50FAAF024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37ebc2-654b-4c36-8260-1de8f44a0758"/>
    <ds:schemaRef ds:uri="e64c029d-26fd-45c8-95ca-031b01e898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EC7739-09BE-4F55-8846-AA18AD9A8C77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af37ebc2-654b-4c36-8260-1de8f44a0758"/>
    <ds:schemaRef ds:uri="http://purl.org/dc/elements/1.1/"/>
    <ds:schemaRef ds:uri="http://purl.org/dc/terms/"/>
    <ds:schemaRef ds:uri="http://schemas.microsoft.com/office/infopath/2007/PartnerControls"/>
    <ds:schemaRef ds:uri="e64c029d-26fd-45c8-95ca-031b01e8980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06983C5-1996-430D-BF3D-A85EF59A3C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Donex2022GreyRedGreenV2</Template>
  <TotalTime>4384</TotalTime>
  <Words>1468</Words>
  <Application>Microsoft Macintosh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Donex2022GreyRedGreenV2</vt:lpstr>
      <vt:lpstr>Point-Time Locked Contracts</vt:lpstr>
      <vt:lpstr>From HTLCs to PTLCs</vt:lpstr>
      <vt:lpstr>Benefits detail</vt:lpstr>
      <vt:lpstr>Adaptor signatures </vt:lpstr>
      <vt:lpstr>Adaptor signatures </vt:lpstr>
      <vt:lpstr>Adaptor signatures </vt:lpstr>
      <vt:lpstr>Multi-Hop Locks from Scriptless Scripts</vt:lpstr>
      <vt:lpstr>Multi-Hop Locks from Scriptless Scripts</vt:lpstr>
      <vt:lpstr>Multi-Hop Locks from Scriptless Scripts</vt:lpstr>
      <vt:lpstr>Multi-Hop Locks from Scriptless Scripts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Point-Time Locked Contracts</dc:title>
  <dc:creator>Robin Bläsing</dc:creator>
  <cp:lastModifiedBy>Robin Bläsing</cp:lastModifiedBy>
  <cp:revision>1</cp:revision>
  <dcterms:created xsi:type="dcterms:W3CDTF">2022-04-29T10:08:24Z</dcterms:created>
  <dcterms:modified xsi:type="dcterms:W3CDTF">2022-08-31T07:34:33Z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0x0101000BB64DEDFAEEA142BE693148193C5734</vt:lpwstr>
  </property>
  <property fmtid="{D5CDD505-2E9C-101B-9397-08002B2CF9AE}" pid="3" name="MediaServiceImageTags">
    <vt:lpwstr/>
  </property>
</Properties>
</file>