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9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9471E-CBAB-9048-809A-EEA6122376E2}" v="127" dt="2022-06-24T15:30:0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5"/>
    <p:restoredTop sz="96327"/>
  </p:normalViewPr>
  <p:slideViewPr>
    <p:cSldViewPr snapToGrid="0" snapToObjects="1">
      <p:cViewPr>
        <p:scale>
          <a:sx n="189" d="100"/>
          <a:sy n="189" d="100"/>
        </p:scale>
        <p:origin x="18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Bläsing" userId="3fd8de12-e4b7-485a-992a-90717dfdd471" providerId="ADAL" clId="{F339471E-CBAB-9048-809A-EEA6122376E2}"/>
    <pc:docChg chg="undo custSel addSld delSld modSld">
      <pc:chgData name="Robin Bläsing" userId="3fd8de12-e4b7-485a-992a-90717dfdd471" providerId="ADAL" clId="{F339471E-CBAB-9048-809A-EEA6122376E2}" dt="2022-06-24T15:30:09.581" v="1512"/>
      <pc:docMkLst>
        <pc:docMk/>
      </pc:docMkLst>
      <pc:sldChg chg="modSp mod">
        <pc:chgData name="Robin Bläsing" userId="3fd8de12-e4b7-485a-992a-90717dfdd471" providerId="ADAL" clId="{F339471E-CBAB-9048-809A-EEA6122376E2}" dt="2022-06-24T12:05:07.222" v="260" actId="20577"/>
        <pc:sldMkLst>
          <pc:docMk/>
          <pc:sldMk cId="2115550164" sldId="257"/>
        </pc:sldMkLst>
        <pc:spChg chg="mod">
          <ac:chgData name="Robin Bläsing" userId="3fd8de12-e4b7-485a-992a-90717dfdd471" providerId="ADAL" clId="{F339471E-CBAB-9048-809A-EEA6122376E2}" dt="2022-06-24T12:03:25.788" v="193" actId="20577"/>
          <ac:spMkLst>
            <pc:docMk/>
            <pc:sldMk cId="2115550164" sldId="257"/>
            <ac:spMk id="2" creationId="{5CD57452-59B9-E1C3-CAA0-31D23D0AA11C}"/>
          </ac:spMkLst>
        </pc:spChg>
        <pc:spChg chg="mod">
          <ac:chgData name="Robin Bläsing" userId="3fd8de12-e4b7-485a-992a-90717dfdd471" providerId="ADAL" clId="{F339471E-CBAB-9048-809A-EEA6122376E2}" dt="2022-06-24T12:05:07.222" v="260" actId="20577"/>
          <ac:spMkLst>
            <pc:docMk/>
            <pc:sldMk cId="2115550164" sldId="257"/>
            <ac:spMk id="4" creationId="{C5948BAA-3F60-A759-F7FC-4852EDD195FE}"/>
          </ac:spMkLst>
        </pc:spChg>
      </pc:sldChg>
      <pc:sldChg chg="modSp mod">
        <pc:chgData name="Robin Bläsing" userId="3fd8de12-e4b7-485a-992a-90717dfdd471" providerId="ADAL" clId="{F339471E-CBAB-9048-809A-EEA6122376E2}" dt="2022-06-24T12:35:12.192" v="421" actId="20577"/>
        <pc:sldMkLst>
          <pc:docMk/>
          <pc:sldMk cId="2668027121" sldId="258"/>
        </pc:sldMkLst>
        <pc:spChg chg="mod">
          <ac:chgData name="Robin Bläsing" userId="3fd8de12-e4b7-485a-992a-90717dfdd471" providerId="ADAL" clId="{F339471E-CBAB-9048-809A-EEA6122376E2}" dt="2022-06-24T12:35:12.192" v="421" actId="20577"/>
          <ac:spMkLst>
            <pc:docMk/>
            <pc:sldMk cId="2668027121" sldId="258"/>
            <ac:spMk id="6" creationId="{23EB99AB-9DA2-E53F-207B-2F8267B4B878}"/>
          </ac:spMkLst>
        </pc:spChg>
      </pc:sldChg>
      <pc:sldChg chg="modSp mod">
        <pc:chgData name="Robin Bläsing" userId="3fd8de12-e4b7-485a-992a-90717dfdd471" providerId="ADAL" clId="{F339471E-CBAB-9048-809A-EEA6122376E2}" dt="2022-06-23T08:09:36.590" v="32"/>
        <pc:sldMkLst>
          <pc:docMk/>
          <pc:sldMk cId="2102266485" sldId="259"/>
        </pc:sldMkLst>
        <pc:spChg chg="mod">
          <ac:chgData name="Robin Bläsing" userId="3fd8de12-e4b7-485a-992a-90717dfdd471" providerId="ADAL" clId="{F339471E-CBAB-9048-809A-EEA6122376E2}" dt="2022-06-23T08:09:36.590" v="32"/>
          <ac:spMkLst>
            <pc:docMk/>
            <pc:sldMk cId="2102266485" sldId="259"/>
            <ac:spMk id="6" creationId="{CD96D317-4668-11B8-2D5E-3B90CB5CAF04}"/>
          </ac:spMkLst>
        </pc:spChg>
      </pc:sldChg>
      <pc:sldChg chg="modSp mod">
        <pc:chgData name="Robin Bläsing" userId="3fd8de12-e4b7-485a-992a-90717dfdd471" providerId="ADAL" clId="{F339471E-CBAB-9048-809A-EEA6122376E2}" dt="2022-06-24T12:07:19.593" v="280" actId="20577"/>
        <pc:sldMkLst>
          <pc:docMk/>
          <pc:sldMk cId="3585748279" sldId="261"/>
        </pc:sldMkLst>
        <pc:spChg chg="mod">
          <ac:chgData name="Robin Bläsing" userId="3fd8de12-e4b7-485a-992a-90717dfdd471" providerId="ADAL" clId="{F339471E-CBAB-9048-809A-EEA6122376E2}" dt="2022-06-24T12:07:19.593" v="280" actId="20577"/>
          <ac:spMkLst>
            <pc:docMk/>
            <pc:sldMk cId="3585748279" sldId="261"/>
            <ac:spMk id="4" creationId="{FCA5C139-0BDF-9629-7E76-901EFB0EF72C}"/>
          </ac:spMkLst>
        </pc:spChg>
      </pc:sldChg>
      <pc:sldChg chg="addSp modSp mod">
        <pc:chgData name="Robin Bläsing" userId="3fd8de12-e4b7-485a-992a-90717dfdd471" providerId="ADAL" clId="{F339471E-CBAB-9048-809A-EEA6122376E2}" dt="2022-06-24T15:30:09.581" v="1512"/>
        <pc:sldMkLst>
          <pc:docMk/>
          <pc:sldMk cId="4170146018" sldId="264"/>
        </pc:sldMkLst>
        <pc:spChg chg="mod">
          <ac:chgData name="Robin Bläsing" userId="3fd8de12-e4b7-485a-992a-90717dfdd471" providerId="ADAL" clId="{F339471E-CBAB-9048-809A-EEA6122376E2}" dt="2022-06-24T15:28:24.679" v="1381" actId="20577"/>
          <ac:spMkLst>
            <pc:docMk/>
            <pc:sldMk cId="4170146018" sldId="264"/>
            <ac:spMk id="4" creationId="{674C244C-5F58-28BB-285B-4304A8E11D86}"/>
          </ac:spMkLst>
        </pc:spChg>
        <pc:spChg chg="add mod">
          <ac:chgData name="Robin Bläsing" userId="3fd8de12-e4b7-485a-992a-90717dfdd471" providerId="ADAL" clId="{F339471E-CBAB-9048-809A-EEA6122376E2}" dt="2022-06-24T15:30:09.581" v="1512"/>
          <ac:spMkLst>
            <pc:docMk/>
            <pc:sldMk cId="4170146018" sldId="264"/>
            <ac:spMk id="5" creationId="{4B87DBD3-F25F-FDCD-6851-C583892887EF}"/>
          </ac:spMkLst>
        </pc:spChg>
      </pc:sldChg>
      <pc:sldChg chg="modSp mod">
        <pc:chgData name="Robin Bläsing" userId="3fd8de12-e4b7-485a-992a-90717dfdd471" providerId="ADAL" clId="{F339471E-CBAB-9048-809A-EEA6122376E2}" dt="2022-06-24T15:27:58.414" v="1378"/>
        <pc:sldMkLst>
          <pc:docMk/>
          <pc:sldMk cId="2619934981" sldId="265"/>
        </pc:sldMkLst>
        <pc:spChg chg="mod">
          <ac:chgData name="Robin Bläsing" userId="3fd8de12-e4b7-485a-992a-90717dfdd471" providerId="ADAL" clId="{F339471E-CBAB-9048-809A-EEA6122376E2}" dt="2022-06-24T15:27:58.414" v="1378"/>
          <ac:spMkLst>
            <pc:docMk/>
            <pc:sldMk cId="2619934981" sldId="265"/>
            <ac:spMk id="5" creationId="{2DCD4B5D-70E2-C9D2-92F3-EE1594C4B6BB}"/>
          </ac:spMkLst>
        </pc:spChg>
      </pc:sldChg>
      <pc:sldChg chg="modSp add del mod">
        <pc:chgData name="Robin Bläsing" userId="3fd8de12-e4b7-485a-992a-90717dfdd471" providerId="ADAL" clId="{F339471E-CBAB-9048-809A-EEA6122376E2}" dt="2022-06-24T13:28:17.521" v="592" actId="2696"/>
        <pc:sldMkLst>
          <pc:docMk/>
          <pc:sldMk cId="2056938724" sldId="266"/>
        </pc:sldMkLst>
        <pc:spChg chg="mod">
          <ac:chgData name="Robin Bläsing" userId="3fd8de12-e4b7-485a-992a-90717dfdd471" providerId="ADAL" clId="{F339471E-CBAB-9048-809A-EEA6122376E2}" dt="2022-06-24T13:25:50.255" v="567" actId="20577"/>
          <ac:spMkLst>
            <pc:docMk/>
            <pc:sldMk cId="2056938724" sldId="266"/>
            <ac:spMk id="4" creationId="{674C244C-5F58-28BB-285B-4304A8E11D86}"/>
          </ac:spMkLst>
        </pc:spChg>
      </pc:sldChg>
      <pc:sldChg chg="modSp add mod">
        <pc:chgData name="Robin Bläsing" userId="3fd8de12-e4b7-485a-992a-90717dfdd471" providerId="ADAL" clId="{F339471E-CBAB-9048-809A-EEA6122376E2}" dt="2022-06-24T14:53:01.741" v="898" actId="114"/>
        <pc:sldMkLst>
          <pc:docMk/>
          <pc:sldMk cId="1400166321" sldId="267"/>
        </pc:sldMkLst>
        <pc:spChg chg="mod">
          <ac:chgData name="Robin Bläsing" userId="3fd8de12-e4b7-485a-992a-90717dfdd471" providerId="ADAL" clId="{F339471E-CBAB-9048-809A-EEA6122376E2}" dt="2022-06-24T14:53:01.741" v="898" actId="114"/>
          <ac:spMkLst>
            <pc:docMk/>
            <pc:sldMk cId="1400166321" sldId="267"/>
            <ac:spMk id="4" creationId="{674C244C-5F58-28BB-285B-4304A8E11D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40DC448B-32B7-B74A-B3E1-BEEEE48D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2392631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9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8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A11D4C-CA3D-4839-BE75-6C78F884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1216640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111473"/>
            <a:ext cx="11314671" cy="890608"/>
          </a:xfrm>
        </p:spPr>
        <p:txBody>
          <a:bodyPr anchor="ctr">
            <a:normAutofit/>
          </a:bodyPr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07741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905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4985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98CC-D741-8F93-1736-53BDB92E6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Point-Time Locked Contracts</a:t>
            </a:r>
          </a:p>
        </p:txBody>
      </p:sp>
    </p:spTree>
    <p:extLst>
      <p:ext uri="{BB962C8B-B14F-4D97-AF65-F5344CB8AC3E}">
        <p14:creationId xmlns:p14="http://schemas.microsoft.com/office/powerpoint/2010/main" val="122404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D1F3-1C0C-CE60-67B6-67FDB9B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3224B-B288-1832-7BBA-B7848F4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DCD4B5D-70E2-C9D2-92F3-EE1594C4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5026504"/>
          </a:xfrm>
        </p:spPr>
        <p:txBody>
          <a:bodyPr/>
          <a:lstStyle/>
          <a:p>
            <a:r>
              <a:rPr lang="en-US" sz="2400" dirty="0"/>
              <a:t>Update: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The payment sender (Alice) 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creates a 2-of-2 </a:t>
            </a:r>
            <a:r>
              <a:rPr lang="en-US" dirty="0" err="1"/>
              <a:t>MuSig</a:t>
            </a:r>
            <a:r>
              <a:rPr lang="en-US" dirty="0"/>
              <a:t>(A,B) output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/>
              <a:t>timelocked</a:t>
            </a:r>
            <a:r>
              <a:rPr lang="en-US" dirty="0"/>
              <a:t> refund to herself,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creates a </a:t>
            </a:r>
            <a:r>
              <a:rPr lang="en-US" dirty="0">
                <a:solidFill>
                  <a:srgbClr val="00B050"/>
                </a:solidFill>
              </a:rPr>
              <a:t>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 spending the output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to the 1</a:t>
            </a:r>
            <a:r>
              <a:rPr lang="en-US" baseline="30000" dirty="0"/>
              <a:t>st</a:t>
            </a:r>
            <a:r>
              <a:rPr lang="en-US" dirty="0"/>
              <a:t> router (Bob) and 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sends </a:t>
            </a:r>
            <a:r>
              <a:rPr lang="en-US" dirty="0">
                <a:solidFill>
                  <a:srgbClr val="00B050"/>
                </a:solidFill>
              </a:rPr>
              <a:t>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 to the 1</a:t>
            </a:r>
            <a:r>
              <a:rPr lang="en-US" baseline="30000" dirty="0"/>
              <a:t>st</a:t>
            </a:r>
            <a:r>
              <a:rPr lang="en-US" dirty="0"/>
              <a:t> router (Bob).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TX</a:t>
            </a:r>
            <a:r>
              <a:rPr lang="en-US" sz="2400" baseline="-25000" dirty="0">
                <a:solidFill>
                  <a:srgbClr val="00B050"/>
                </a:solidFill>
              </a:rPr>
              <a:t>A,B</a:t>
            </a:r>
            <a:r>
              <a:rPr lang="en-US" sz="2400" dirty="0"/>
              <a:t> gets partially signed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by the 1</a:t>
            </a:r>
            <a:r>
              <a:rPr lang="en-US" baseline="30000" dirty="0"/>
              <a:t>st</a:t>
            </a:r>
            <a:r>
              <a:rPr lang="en-US" dirty="0"/>
              <a:t> router (Bob):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B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</a:t>
            </a:r>
            <a:r>
              <a:rPr lang="en-GB" dirty="0"/>
              <a:t>≔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B</a:t>
            </a:r>
            <a:r>
              <a:rPr lang="en-US" dirty="0"/>
              <a:t> H(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+</a:t>
            </a:r>
            <a:r>
              <a:rPr lang="en-US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=TX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) with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= </a:t>
            </a:r>
            <a:r>
              <a:rPr lang="en-US" dirty="0">
                <a:solidFill>
                  <a:srgbClr val="FFFF00"/>
                </a:solidFill>
              </a:rPr>
              <a:t>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who sends it back to the payment sender (Alice), and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by the payment sender (Alice):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A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</a:t>
            </a:r>
            <a:r>
              <a:rPr lang="en-GB" dirty="0"/>
              <a:t>≔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A</a:t>
            </a:r>
            <a:r>
              <a:rPr lang="en-US" dirty="0"/>
              <a:t>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A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=TX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) with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=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A </a:t>
            </a:r>
            <a:r>
              <a:rPr lang="en-US" dirty="0"/>
              <a:t>who sends it to the 1</a:t>
            </a:r>
            <a:r>
              <a:rPr lang="en-US" baseline="30000" dirty="0"/>
              <a:t>st</a:t>
            </a:r>
            <a:r>
              <a:rPr lang="en-US" dirty="0"/>
              <a:t> router (Bob).</a:t>
            </a:r>
          </a:p>
          <a:p>
            <a:pPr marL="6350" lvl="1" indent="0">
              <a:buNone/>
            </a:pPr>
            <a:r>
              <a:rPr lang="en-US" dirty="0"/>
              <a:t>If the 1</a:t>
            </a:r>
            <a:r>
              <a:rPr lang="en-US" baseline="30000" dirty="0"/>
              <a:t>st</a:t>
            </a:r>
            <a:r>
              <a:rPr lang="en-US" dirty="0"/>
              <a:t> router (Bob) learns the adaptor secret 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</a:t>
            </a:r>
            <a:r>
              <a:rPr lang="en-US" dirty="0"/>
              <a:t>, he can claim </a:t>
            </a:r>
            <a:r>
              <a:rPr lang="en-US" dirty="0">
                <a:solidFill>
                  <a:srgbClr val="00B050"/>
                </a:solidFill>
              </a:rPr>
              <a:t>TX</a:t>
            </a:r>
            <a:r>
              <a:rPr lang="en-US" baseline="-25000" dirty="0">
                <a:solidFill>
                  <a:srgbClr val="00B050"/>
                </a:solidFill>
              </a:rPr>
              <a:t>A,B </a:t>
            </a:r>
            <a:r>
              <a:rPr lang="en-US" dirty="0"/>
              <a:t>by signing with (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A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+</a:t>
            </a:r>
            <a:r>
              <a:rPr lang="en-US" dirty="0">
                <a:solidFill>
                  <a:srgbClr val="FF40FF"/>
                </a:solidFill>
              </a:rPr>
              <a:t> 𝑠</a:t>
            </a:r>
            <a:r>
              <a:rPr lang="en-US" baseline="-25000" dirty="0">
                <a:solidFill>
                  <a:srgbClr val="FF40FF"/>
                </a:solidFill>
              </a:rPr>
              <a:t>B</a:t>
            </a:r>
            <a:r>
              <a:rPr lang="en-US" dirty="0">
                <a:solidFill>
                  <a:srgbClr val="FF40FF"/>
                </a:solidFill>
              </a:rPr>
              <a:t>’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</a:t>
            </a:r>
            <a:r>
              <a:rPr lang="en-US" dirty="0"/>
              <a:t> ,</a:t>
            </a:r>
            <a:r>
              <a:rPr lang="en-US" dirty="0">
                <a:solidFill>
                  <a:srgbClr val="FFFF00"/>
                </a:solidFill>
              </a:rPr>
              <a:t> 𝐿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GB" dirty="0"/>
              <a:t>)</a:t>
            </a:r>
            <a:r>
              <a:rPr lang="en-US" dirty="0"/>
              <a:t> which evaluates to a valid signature</a:t>
            </a:r>
          </a:p>
          <a:p>
            <a:pPr marL="6350" lvl="1" indent="0" algn="ctr">
              <a:buNone/>
            </a:pP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A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+</a:t>
            </a:r>
            <a:r>
              <a:rPr lang="en-US" dirty="0">
                <a:solidFill>
                  <a:srgbClr val="FF40FF"/>
                </a:solidFill>
              </a:rPr>
              <a:t> 𝑠</a:t>
            </a:r>
            <a:r>
              <a:rPr lang="en-US" baseline="-25000" dirty="0">
                <a:solidFill>
                  <a:srgbClr val="FF40FF"/>
                </a:solidFill>
              </a:rPr>
              <a:t>B</a:t>
            </a:r>
            <a:r>
              <a:rPr lang="en-US" dirty="0">
                <a:solidFill>
                  <a:srgbClr val="FF40FF"/>
                </a:solidFill>
              </a:rPr>
              <a:t>’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</a:t>
            </a:r>
            <a:r>
              <a:rPr lang="en-US" dirty="0"/>
              <a:t> = (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US" dirty="0"/>
              <a:t>) + (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B</a:t>
            </a:r>
            <a:r>
              <a:rPr lang="en-US" dirty="0"/>
              <a:t> ) * H(</a:t>
            </a:r>
            <a:r>
              <a:rPr lang="en-US" dirty="0">
                <a:solidFill>
                  <a:srgbClr val="FFFF00"/>
                </a:solidFill>
              </a:rPr>
              <a:t>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=TX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993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7452-59B9-E1C3-CAA0-31D23D0A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HTLCs to PTLCs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46BC8-76DC-B46E-B9C3-938EE2B0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8BAA-3F60-A759-F7FC-4852EDD1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6535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Incentive:</a:t>
            </a:r>
          </a:p>
          <a:p>
            <a:pPr>
              <a:spcBef>
                <a:spcPts val="0"/>
              </a:spcBef>
            </a:pPr>
            <a:r>
              <a:rPr lang="en-US" dirty="0"/>
              <a:t>Hash-Time Locked Contracts (HTCLs)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reduce privacy due to the same hash being forwarded on a route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require block space for the hash and preimage check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Prerequisites:</a:t>
            </a:r>
          </a:p>
          <a:p>
            <a:pPr>
              <a:spcBef>
                <a:spcPts val="0"/>
              </a:spcBef>
            </a:pPr>
            <a:r>
              <a:rPr lang="en-US" dirty="0"/>
              <a:t>Point-Time Locked Contracts (PTLC) require </a:t>
            </a:r>
            <a:r>
              <a:rPr lang="en-US" dirty="0" err="1"/>
              <a:t>Schnorr</a:t>
            </a:r>
            <a:r>
              <a:rPr lang="en-US" dirty="0"/>
              <a:t> signature adaptors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Disadvantage:</a:t>
            </a:r>
          </a:p>
          <a:p>
            <a:pPr>
              <a:spcBef>
                <a:spcPts val="0"/>
              </a:spcBef>
            </a:pPr>
            <a:r>
              <a:rPr lang="en-US" dirty="0"/>
              <a:t>Unavailability of </a:t>
            </a:r>
            <a:r>
              <a:rPr lang="en-US" dirty="0" err="1"/>
              <a:t>Schnorr</a:t>
            </a:r>
            <a:r>
              <a:rPr lang="en-US" dirty="0"/>
              <a:t> signatures in alternative cryptocurrencies may prevent use of PTLCs in cross-chain contracts</a:t>
            </a:r>
          </a:p>
        </p:txBody>
      </p:sp>
    </p:spTree>
    <p:extLst>
      <p:ext uri="{BB962C8B-B14F-4D97-AF65-F5344CB8AC3E}">
        <p14:creationId xmlns:p14="http://schemas.microsoft.com/office/powerpoint/2010/main" val="21155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8A9-ECF3-5F3B-3AD1-9048A989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31F7-EA3C-156D-4B2B-000D9AC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5C139-0BDF-9629-7E76-901EFB0E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910062"/>
          </a:xfrm>
        </p:spPr>
        <p:txBody>
          <a:bodyPr/>
          <a:lstStyle/>
          <a:p>
            <a:r>
              <a:rPr lang="en-US" dirty="0"/>
              <a:t>PTLC: Coins are locked using a public key (a point on Bitcoin’s elliptic curve) and unlocked by providing a corresponding signature from a satisfied signature adaptor. For a proposed </a:t>
            </a:r>
            <a:r>
              <a:rPr lang="en-US" dirty="0" err="1"/>
              <a:t>Schnorr</a:t>
            </a:r>
            <a:r>
              <a:rPr lang="en-US" dirty="0"/>
              <a:t> signature construction, </a:t>
            </a:r>
            <a:r>
              <a:rPr lang="en-US" dirty="0">
                <a:solidFill>
                  <a:schemeClr val="accent5"/>
                </a:solidFill>
              </a:rPr>
              <a:t>the key would be 32 bytes and the signature 64 bytes</a:t>
            </a:r>
            <a:r>
              <a:rPr lang="en-US" dirty="0"/>
              <a:t>. However, using either multiparty ECDSA or </a:t>
            </a:r>
            <a:r>
              <a:rPr lang="en-US" dirty="0" err="1"/>
              <a:t>Schnorr</a:t>
            </a:r>
            <a:r>
              <a:rPr lang="en-US" dirty="0"/>
              <a:t> key aggregation and signing, the keys and signature can be combined with other keys and signatures needed to authorize any spend, </a:t>
            </a:r>
            <a:r>
              <a:rPr lang="en-US" dirty="0">
                <a:solidFill>
                  <a:schemeClr val="accent5"/>
                </a:solidFill>
              </a:rPr>
              <a:t>allowing point locks to use zero bytes of distinct block space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point lock can use different keys and signatures, so </a:t>
            </a:r>
            <a:r>
              <a:rPr lang="en-US" dirty="0">
                <a:solidFill>
                  <a:schemeClr val="accent6"/>
                </a:solidFill>
              </a:rPr>
              <a:t>there is nothing about the point lock that correlates different payments </a:t>
            </a:r>
            <a:r>
              <a:rPr lang="en-US" dirty="0"/>
              <a:t>either on-chain or when routed off-chain through surveillance nodes.</a:t>
            </a:r>
          </a:p>
        </p:txBody>
      </p:sp>
    </p:spTree>
    <p:extLst>
      <p:ext uri="{BB962C8B-B14F-4D97-AF65-F5344CB8AC3E}">
        <p14:creationId xmlns:p14="http://schemas.microsoft.com/office/powerpoint/2010/main" val="35857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85B0-72B8-B5AC-611F-D434C431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 signatures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C37CD-A93C-4926-A293-891BD73D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99AB-9DA2-E53F-207B-2F8267B4B878}"/>
              </a:ext>
            </a:extLst>
          </p:cNvPr>
          <p:cNvSpPr txBox="1"/>
          <p:nvPr/>
        </p:nvSpPr>
        <p:spPr>
          <a:xfrm>
            <a:off x="1069217" y="1462703"/>
            <a:ext cx="107726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Using </a:t>
            </a:r>
            <a:r>
              <a:rPr lang="en-US" sz="2400" u="sng" dirty="0" err="1">
                <a:solidFill>
                  <a:schemeClr val="bg1"/>
                </a:solidFill>
              </a:rPr>
              <a:t>Schnorr</a:t>
            </a:r>
            <a:r>
              <a:rPr lang="en-US" sz="2400" u="sng" dirty="0">
                <a:solidFill>
                  <a:schemeClr val="bg1"/>
                </a:solidFill>
              </a:rPr>
              <a:t> signatures: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Alice creates a valid signature commitment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for the transaction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paying Bob using her private key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, which corresponds to her public key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⋅ 𝐺. She also uses a private random nonce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with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= 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⋅ 𝐺 and </a:t>
            </a:r>
            <a:r>
              <a:rPr lang="en-US" sz="2400" u="sng" dirty="0">
                <a:solidFill>
                  <a:schemeClr val="bg1"/>
                </a:solidFill>
              </a:rPr>
              <a:t>a hidden value </a:t>
            </a:r>
            <a:r>
              <a:rPr lang="en-US" sz="2400" u="sng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with the </a:t>
            </a:r>
            <a:r>
              <a:rPr lang="en-US" sz="2400" u="sng" dirty="0">
                <a:solidFill>
                  <a:schemeClr val="bg1"/>
                </a:solidFill>
              </a:rPr>
              <a:t>adaptor </a:t>
            </a:r>
            <a:r>
              <a:rPr lang="en-US" sz="2400" u="sng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u="sng" dirty="0">
                <a:solidFill>
                  <a:schemeClr val="bg1"/>
                </a:solidFill>
              </a:rPr>
              <a:t> =  </a:t>
            </a:r>
            <a:r>
              <a:rPr lang="en-US" sz="2400" u="sng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i="1" u="sng" dirty="0">
                <a:solidFill>
                  <a:schemeClr val="bg1"/>
                </a:solidFill>
              </a:rPr>
              <a:t> </a:t>
            </a:r>
            <a:r>
              <a:rPr lang="en-US" sz="2400" u="sng" dirty="0">
                <a:solidFill>
                  <a:schemeClr val="bg1"/>
                </a:solidFill>
              </a:rPr>
              <a:t>⋅ 𝐺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:=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:= (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She subtracts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from the signature commitment to produce a </a:t>
            </a:r>
            <a:r>
              <a:rPr lang="en-US" sz="2400" u="sng" dirty="0">
                <a:solidFill>
                  <a:schemeClr val="bg1"/>
                </a:solidFill>
              </a:rPr>
              <a:t>signature adaptor</a:t>
            </a:r>
            <a:r>
              <a:rPr lang="en-US" sz="2400" dirty="0">
                <a:solidFill>
                  <a:schemeClr val="bg1"/>
                </a:solidFill>
              </a:rPr>
              <a:t> (a tweaked signature):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>
                <a:solidFill>
                  <a:srgbClr val="FFC000"/>
                </a:solidFill>
              </a:rPr>
              <a:t> 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She gives Bob the adaptor, which consists of the following data: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46667-C28F-FBFA-5B95-675DEDB68161}"/>
              </a:ext>
            </a:extLst>
          </p:cNvPr>
          <p:cNvSpPr txBox="1"/>
          <p:nvPr/>
        </p:nvSpPr>
        <p:spPr>
          <a:xfrm rot="16200000">
            <a:off x="-714587" y="5282162"/>
            <a:ext cx="2663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bitcoinops.org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en</a:t>
            </a:r>
            <a:r>
              <a:rPr lang="en-US" sz="800" dirty="0">
                <a:solidFill>
                  <a:schemeClr val="bg1"/>
                </a:solidFill>
              </a:rPr>
              <a:t>/topics/adaptor-signatures/</a:t>
            </a:r>
          </a:p>
        </p:txBody>
      </p:sp>
    </p:spTree>
    <p:extLst>
      <p:ext uri="{BB962C8B-B14F-4D97-AF65-F5344CB8AC3E}">
        <p14:creationId xmlns:p14="http://schemas.microsoft.com/office/powerpoint/2010/main" val="266802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5D3E-A2A9-0C77-ADBE-65F181AA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 signatures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22246-39E6-3265-35A7-C585F88D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D317-4668-11B8-2D5E-3B90CB5CAF04}"/>
              </a:ext>
            </a:extLst>
          </p:cNvPr>
          <p:cNvSpPr txBox="1"/>
          <p:nvPr/>
        </p:nvSpPr>
        <p:spPr>
          <a:xfrm>
            <a:off x="1069217" y="1462703"/>
            <a:ext cx="107726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Bob can verify the adaptor: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⋅ 𝐺 ≟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Important: Alice’s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is </a:t>
            </a:r>
            <a:r>
              <a:rPr lang="en-US" sz="2400" u="sng" dirty="0">
                <a:solidFill>
                  <a:schemeClr val="bg1"/>
                </a:solidFill>
              </a:rPr>
              <a:t>not a valid signature </a:t>
            </a:r>
            <a:r>
              <a:rPr lang="en-US" sz="2400" dirty="0">
                <a:solidFill>
                  <a:schemeClr val="bg1"/>
                </a:solidFill>
              </a:rPr>
              <a:t>according to BIP340 because this expects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 ⋅ 𝐺 ≟ 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400" dirty="0">
                <a:solidFill>
                  <a:srgbClr val="FFFF00"/>
                </a:solidFill>
                <a:highlight>
                  <a:srgbClr val="C0C0C0"/>
                </a:highlight>
              </a:rPr>
              <a:t>𝑋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H(   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400" dirty="0">
                <a:solidFill>
                  <a:srgbClr val="FFFF00"/>
                </a:solidFill>
                <a:highlight>
                  <a:srgbClr val="C0C0C0"/>
                </a:highlight>
              </a:rPr>
              <a:t>𝑋 </a:t>
            </a:r>
            <a:r>
              <a:rPr lang="en-US" sz="2400" dirty="0">
                <a:solidFill>
                  <a:srgbClr val="FFFF00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 𝑌 </a:t>
            </a:r>
            <a:r>
              <a:rPr lang="en-US" sz="2400" dirty="0">
                <a:solidFill>
                  <a:schemeClr val="bg1"/>
                </a:solidFill>
              </a:rPr>
              <a:t> ∥  </a:t>
            </a:r>
            <a:r>
              <a:rPr lang="en-US" sz="2400" dirty="0">
                <a:solidFill>
                  <a:srgbClr val="00B050"/>
                </a:solidFill>
              </a:rPr>
              <a:t>𝑚 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Bob creates his adaptor for his transaction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with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:=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:= (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Bob gives Alice his adaptor (it does not need to be tweaked):</a:t>
            </a:r>
          </a:p>
          <a:p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Alice can verify the adaptor: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⋅ 𝐺 ≟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Important: Bob’s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is also </a:t>
            </a:r>
            <a:r>
              <a:rPr lang="en-US" sz="2400" u="sng" dirty="0">
                <a:solidFill>
                  <a:schemeClr val="bg1"/>
                </a:solidFill>
              </a:rPr>
              <a:t>not a valid signature </a:t>
            </a:r>
            <a:r>
              <a:rPr lang="en-US" sz="2400" dirty="0">
                <a:solidFill>
                  <a:schemeClr val="bg1"/>
                </a:solidFill>
              </a:rPr>
              <a:t>according to BIP340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C80C7-8D75-929E-4ED4-3987752DF23C}"/>
              </a:ext>
            </a:extLst>
          </p:cNvPr>
          <p:cNvSpPr txBox="1"/>
          <p:nvPr/>
        </p:nvSpPr>
        <p:spPr>
          <a:xfrm rot="16200000">
            <a:off x="-714587" y="5282162"/>
            <a:ext cx="2663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bitcoinops.org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en</a:t>
            </a:r>
            <a:r>
              <a:rPr lang="en-US" sz="800" dirty="0">
                <a:solidFill>
                  <a:schemeClr val="bg1"/>
                </a:solidFill>
              </a:rPr>
              <a:t>/topics/adaptor-signatures/</a:t>
            </a:r>
          </a:p>
        </p:txBody>
      </p:sp>
    </p:spTree>
    <p:extLst>
      <p:ext uri="{BB962C8B-B14F-4D97-AF65-F5344CB8AC3E}">
        <p14:creationId xmlns:p14="http://schemas.microsoft.com/office/powerpoint/2010/main" val="21022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6CC2-C387-7A84-A6F1-F9B7D8D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 signatures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83C82-9DAD-62E9-A98A-6BC4472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DA598-5936-1080-CBD7-4D30195F5C3B}"/>
              </a:ext>
            </a:extLst>
          </p:cNvPr>
          <p:cNvSpPr txBox="1"/>
          <p:nvPr/>
        </p:nvSpPr>
        <p:spPr>
          <a:xfrm rot="16200000">
            <a:off x="-714587" y="5282162"/>
            <a:ext cx="2663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bitcoinops.org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en</a:t>
            </a:r>
            <a:r>
              <a:rPr lang="en-US" sz="800" dirty="0">
                <a:solidFill>
                  <a:schemeClr val="bg1"/>
                </a:solidFill>
              </a:rPr>
              <a:t>/topics/adaptor-signatures/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C50FA-6DD6-68A5-9014-BE1EBDB861FA}"/>
              </a:ext>
            </a:extLst>
          </p:cNvPr>
          <p:cNvSpPr txBox="1"/>
          <p:nvPr/>
        </p:nvSpPr>
        <p:spPr>
          <a:xfrm>
            <a:off x="1069217" y="1462703"/>
            <a:ext cx="10772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Alice can produce a </a:t>
            </a:r>
            <a:r>
              <a:rPr lang="en-US" sz="2400" u="sng" dirty="0">
                <a:solidFill>
                  <a:schemeClr val="bg1"/>
                </a:solidFill>
              </a:rPr>
              <a:t>valid signature </a:t>
            </a:r>
            <a:r>
              <a:rPr lang="en-US" sz="2400" dirty="0">
                <a:solidFill>
                  <a:schemeClr val="bg1"/>
                </a:solidFill>
              </a:rPr>
              <a:t>from Bob’s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baseline="-25000" dirty="0">
                <a:solidFill>
                  <a:srgbClr val="FF40FF"/>
                </a:solidFill>
              </a:rPr>
              <a:t> </a:t>
            </a:r>
            <a:r>
              <a:rPr lang="en-US" sz="2400" u="sng" dirty="0">
                <a:solidFill>
                  <a:schemeClr val="bg1"/>
                </a:solidFill>
              </a:rPr>
              <a:t>using the hidden value</a:t>
            </a:r>
            <a:r>
              <a:rPr lang="en-US" sz="2400" u="sng" dirty="0">
                <a:solidFill>
                  <a:srgbClr val="FFC000"/>
                </a:solidFill>
              </a:rPr>
              <a:t> 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that only she knows so far: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⋅ 𝐺 ≟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Alice uses the signature to broadcast Bob’s transaction that pays her.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When Bob sees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on-chain, he can learn the value of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=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-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 can then use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to solve the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Alice gave him earlier: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⋅ 𝐺 ≟</a:t>
            </a:r>
            <a:r>
              <a:rPr lang="en-US" sz="2400" dirty="0">
                <a:solidFill>
                  <a:srgbClr val="FF40FF"/>
                </a:solidFill>
              </a:rPr>
              <a:t> 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⋅ 𝐺 =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Bob uses that signature to broadcast the transaction Alice originally gave him.</a:t>
            </a:r>
          </a:p>
        </p:txBody>
      </p:sp>
    </p:spTree>
    <p:extLst>
      <p:ext uri="{BB962C8B-B14F-4D97-AF65-F5344CB8AC3E}">
        <p14:creationId xmlns:p14="http://schemas.microsoft.com/office/powerpoint/2010/main" val="255804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9A48-31BE-06E7-9C9E-87B729EB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6017E-4DFA-3A0D-E433-CB4858FF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B4CB3-DF23-F178-38FE-D167049BBCDB}"/>
              </a:ext>
            </a:extLst>
          </p:cNvPr>
          <p:cNvSpPr txBox="1"/>
          <p:nvPr/>
        </p:nvSpPr>
        <p:spPr>
          <a:xfrm rot="16200000">
            <a:off x="-1473733" y="4523016"/>
            <a:ext cx="4181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github.com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ElementsProject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scriptless</a:t>
            </a:r>
            <a:r>
              <a:rPr lang="en-US" sz="800" dirty="0">
                <a:solidFill>
                  <a:schemeClr val="bg1"/>
                </a:solidFill>
              </a:rPr>
              <a:t>-scripts/blob/master/md/multi-hop-</a:t>
            </a:r>
            <a:r>
              <a:rPr lang="en-US" sz="800" dirty="0" err="1">
                <a:solidFill>
                  <a:schemeClr val="bg1"/>
                </a:solidFill>
              </a:rPr>
              <a:t>locks.md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ulti-hop-locks">
            <a:extLst>
              <a:ext uri="{FF2B5EF4-FFF2-40B4-BE49-F238E27FC236}">
                <a16:creationId xmlns:a16="http://schemas.microsoft.com/office/drawing/2014/main" id="{0C5C4849-934A-7404-88E5-FCD18FA3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422407"/>
            <a:ext cx="8220343" cy="53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0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C345-3C5E-5735-C15F-8C15E24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A3E78-6C8C-F475-31CB-4C07532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244C-5F58-28BB-285B-4304A8E1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758226"/>
          </a:xfrm>
        </p:spPr>
        <p:txBody>
          <a:bodyPr/>
          <a:lstStyle/>
          <a:p>
            <a:r>
              <a:rPr lang="en-US" sz="2400" dirty="0"/>
              <a:t>Note: In case of multi-signature schemes based on </a:t>
            </a:r>
            <a:r>
              <a:rPr lang="en-US" sz="2400" dirty="0" err="1"/>
              <a:t>Schnorr</a:t>
            </a:r>
            <a:r>
              <a:rPr lang="en-US" sz="2400" dirty="0"/>
              <a:t> signatures (</a:t>
            </a:r>
            <a:r>
              <a:rPr lang="en-US" sz="2400" dirty="0" err="1"/>
              <a:t>MuSig</a:t>
            </a:r>
            <a:r>
              <a:rPr lang="en-US" sz="2400" dirty="0"/>
              <a:t>*), the partial signatures plus the adaptor secret add up to the valid signature for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GB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r>
              <a:rPr lang="en-US" sz="2400" dirty="0"/>
              <a:t>) </a:t>
            </a:r>
            <a:r>
              <a:rPr lang="en-GB" sz="2400" dirty="0"/>
              <a:t>≔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GB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+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GB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+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Setup: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payment </a:t>
            </a:r>
            <a:r>
              <a:rPr lang="en-GB" sz="2400" dirty="0"/>
              <a:t>recipient</a:t>
            </a:r>
            <a:r>
              <a:rPr lang="en-US" sz="2400" dirty="0"/>
              <a:t> (Dave) uses an adaptor secret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r>
              <a:rPr lang="en-US" sz="2400" dirty="0"/>
              <a:t> to create an adaptor </a:t>
            </a:r>
            <a:r>
              <a:rPr lang="en-US" sz="2400" dirty="0">
                <a:solidFill>
                  <a:srgbClr val="FFFF00"/>
                </a:solidFill>
              </a:rPr>
              <a:t>𝑍</a:t>
            </a:r>
            <a:r>
              <a:rPr lang="en-US" sz="2400" baseline="-250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 = 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⋅ 𝐺 which he hands over to the payment sender (Alice). Note that</a:t>
            </a:r>
            <a:r>
              <a:rPr lang="en-US" sz="2400" dirty="0">
                <a:solidFill>
                  <a:srgbClr val="FFC000"/>
                </a:solidFill>
              </a:rPr>
              <a:t> 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endParaRPr lang="en-US" sz="2400" dirty="0"/>
          </a:p>
          <a:p>
            <a:pPr marL="1200150" lvl="1" indent="-514350">
              <a:buFont typeface="Wingdings" pitchFamily="2" charset="2"/>
              <a:buChar char="§"/>
            </a:pPr>
            <a:r>
              <a:rPr lang="en-US" dirty="0"/>
              <a:t>is like a preimage of HTLCs and</a:t>
            </a:r>
          </a:p>
          <a:p>
            <a:pPr marL="1200150" lvl="1" indent="-514350">
              <a:buFont typeface="Wingdings" pitchFamily="2" charset="2"/>
              <a:buChar char="§"/>
            </a:pPr>
            <a:r>
              <a:rPr lang="en-US" dirty="0"/>
              <a:t>will be revealed to the payment sender (Alice) if the payment went through (in case of on-chain settlement).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payment sender (Alice) creates a random number </a:t>
            </a:r>
            <a:r>
              <a:rPr lang="en-US" sz="2400" dirty="0">
                <a:solidFill>
                  <a:srgbClr val="FFC000"/>
                </a:solidFill>
              </a:rPr>
              <a:t>𝑦</a:t>
            </a:r>
            <a:r>
              <a:rPr lang="en-US" sz="2400" baseline="-25000" dirty="0" err="1">
                <a:solidFill>
                  <a:srgbClr val="FFC000"/>
                </a:solidFill>
              </a:rPr>
              <a:t>i</a:t>
            </a:r>
            <a:r>
              <a:rPr lang="en-US" sz="2400" dirty="0"/>
              <a:t> for herself plus for each hop (Bob and Carol).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7DBD3-F25F-FDCD-6851-C583892887EF}"/>
              </a:ext>
            </a:extLst>
          </p:cNvPr>
          <p:cNvSpPr txBox="1"/>
          <p:nvPr/>
        </p:nvSpPr>
        <p:spPr>
          <a:xfrm>
            <a:off x="1532965" y="6414247"/>
            <a:ext cx="877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* for correct implementation of </a:t>
            </a:r>
            <a:r>
              <a:rPr lang="en-US" sz="2400" dirty="0" err="1">
                <a:solidFill>
                  <a:schemeClr val="bg1"/>
                </a:solidFill>
              </a:rPr>
              <a:t>MuSig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92D050"/>
                </a:solidFill>
              </a:rPr>
              <a:t>𝑐 </a:t>
            </a:r>
            <a:r>
              <a:rPr lang="en-US" sz="2400" dirty="0">
                <a:solidFill>
                  <a:schemeClr val="bg1"/>
                </a:solidFill>
              </a:rPr>
              <a:t>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comb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comb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7014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C345-3C5E-5735-C15F-8C15E24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A3E78-6C8C-F475-31CB-4C07532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244C-5F58-28BB-285B-4304A8E1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50265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payment sender (Alice)</a:t>
            </a:r>
            <a:r>
              <a:rPr lang="en-GB" sz="2400" dirty="0"/>
              <a:t> sets up a tuple (</a:t>
            </a:r>
            <a:r>
              <a:rPr lang="en-US" sz="2400" dirty="0">
                <a:solidFill>
                  <a:srgbClr val="FFFF00"/>
                </a:solidFill>
              </a:rPr>
              <a:t>𝐿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,</a:t>
            </a:r>
            <a:r>
              <a:rPr lang="en-US" sz="2400" dirty="0">
                <a:solidFill>
                  <a:srgbClr val="FFC000"/>
                </a:solidFill>
              </a:rPr>
              <a:t> 𝑦</a:t>
            </a:r>
            <a:r>
              <a:rPr lang="en-US" sz="2400" baseline="-25000" dirty="0" err="1">
                <a:solidFill>
                  <a:srgbClr val="FFC000"/>
                </a:solidFill>
              </a:rPr>
              <a:t>i</a:t>
            </a:r>
            <a:r>
              <a:rPr lang="en-GB" sz="2400" dirty="0"/>
              <a:t>,</a:t>
            </a:r>
            <a:r>
              <a:rPr lang="en-US" sz="2400" dirty="0">
                <a:solidFill>
                  <a:srgbClr val="FFFF00"/>
                </a:solidFill>
              </a:rPr>
              <a:t> 𝑅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) consisting of the </a:t>
            </a:r>
            <a:r>
              <a:rPr lang="en-GB" sz="2400" i="1" dirty="0"/>
              <a:t>left lock</a:t>
            </a:r>
            <a:r>
              <a:rPr lang="en-GB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𝐿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and </a:t>
            </a:r>
            <a:r>
              <a:rPr lang="en-GB" sz="2400" i="1" dirty="0"/>
              <a:t>right lock</a:t>
            </a:r>
            <a:r>
              <a:rPr lang="en-GB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for every node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in the following way:</a:t>
            </a:r>
          </a:p>
          <a:p>
            <a:pPr marL="1200150" lvl="1" indent="-514350">
              <a:buFont typeface="Wingdings" pitchFamily="2" charset="2"/>
              <a:buChar char="§"/>
            </a:pPr>
            <a:r>
              <a:rPr lang="en-GB" dirty="0"/>
              <a:t>a </a:t>
            </a:r>
            <a:r>
              <a:rPr lang="en-GB" i="1" dirty="0"/>
              <a:t>left lock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endParaRPr lang="en-GB" dirty="0"/>
          </a:p>
          <a:p>
            <a:pPr marL="1657350" lvl="2" indent="-514350">
              <a:buFont typeface="Wingdings" pitchFamily="2" charset="2"/>
              <a:buChar char="§"/>
            </a:pPr>
            <a:r>
              <a:rPr lang="en-GB" sz="2400" dirty="0"/>
              <a:t>for herself with </a:t>
            </a:r>
            <a:r>
              <a:rPr lang="en-US" sz="2400" dirty="0">
                <a:solidFill>
                  <a:srgbClr val="FFFF00"/>
                </a:solidFill>
              </a:rPr>
              <a:t>𝑍</a:t>
            </a:r>
            <a:r>
              <a:rPr lang="en-US" sz="2400" baseline="-25000" dirty="0">
                <a:solidFill>
                  <a:srgbClr val="FFFF00"/>
                </a:solidFill>
              </a:rPr>
              <a:t>D</a:t>
            </a:r>
            <a:r>
              <a:rPr lang="en-GB" sz="2400" dirty="0"/>
              <a:t> which she previously received from the </a:t>
            </a:r>
            <a:r>
              <a:rPr lang="en-US" sz="2400" dirty="0"/>
              <a:t>payment </a:t>
            </a:r>
            <a:r>
              <a:rPr lang="en-GB" sz="2400" dirty="0"/>
              <a:t>recipient (Dave),</a:t>
            </a:r>
          </a:p>
          <a:p>
            <a:pPr marL="1657350" lvl="2" indent="-514350">
              <a:buFont typeface="Wingdings" pitchFamily="2" charset="2"/>
              <a:buChar char="§"/>
            </a:pPr>
            <a:r>
              <a:rPr lang="en-GB" sz="2400" dirty="0"/>
              <a:t>for node 0 &lt;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GB" sz="2400" dirty="0"/>
              <a:t>⩽ </a:t>
            </a:r>
            <a:r>
              <a:rPr lang="en-GB" sz="2400" i="1" dirty="0"/>
              <a:t>n</a:t>
            </a:r>
            <a:r>
              <a:rPr lang="en-GB" sz="2400" dirty="0"/>
              <a:t> with </a:t>
            </a:r>
            <a:r>
              <a:rPr lang="en-US" sz="2400" dirty="0">
                <a:solidFill>
                  <a:srgbClr val="FFFF00"/>
                </a:solidFill>
              </a:rPr>
              <a:t>𝐿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≔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i-1</a:t>
            </a:r>
            <a:endParaRPr lang="en-GB" sz="2400" dirty="0"/>
          </a:p>
          <a:p>
            <a:pPr marL="1200150" lvl="1" indent="-514350">
              <a:buFont typeface="Wingdings" pitchFamily="2" charset="2"/>
              <a:buChar char="§"/>
            </a:pPr>
            <a:r>
              <a:rPr lang="en-GB" dirty="0"/>
              <a:t>a </a:t>
            </a:r>
            <a:r>
              <a:rPr lang="en-GB" i="1" dirty="0"/>
              <a:t>right lock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r>
              <a:rPr lang="en-GB" dirty="0"/>
              <a:t> for node 0 ⩽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GB" dirty="0"/>
              <a:t>&lt; </a:t>
            </a:r>
            <a:r>
              <a:rPr lang="en-GB" i="1" dirty="0"/>
              <a:t>n</a:t>
            </a:r>
            <a:r>
              <a:rPr lang="en-GB" dirty="0"/>
              <a:t> with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r>
              <a:rPr lang="en-US" baseline="-25000" dirty="0">
                <a:solidFill>
                  <a:srgbClr val="FFFF00"/>
                </a:solidFill>
              </a:rPr>
              <a:t> </a:t>
            </a:r>
            <a:r>
              <a:rPr lang="en-GB" dirty="0"/>
              <a:t>≔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r>
              <a:rPr lang="en-GB" dirty="0"/>
              <a:t> 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 err="1">
                <a:solidFill>
                  <a:srgbClr val="FFC000"/>
                </a:solidFill>
              </a:rPr>
              <a:t>i</a:t>
            </a:r>
            <a:r>
              <a:rPr lang="en-US" baseline="-25000" dirty="0">
                <a:solidFill>
                  <a:srgbClr val="FFC000"/>
                </a:solidFill>
              </a:rPr>
              <a:t> </a:t>
            </a:r>
            <a:r>
              <a:rPr lang="en-US" dirty="0"/>
              <a:t>⋅ </a:t>
            </a:r>
            <a:r>
              <a:rPr lang="en-GB" dirty="0"/>
              <a:t>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Hence, the payment sender (Alice)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 has the tuple 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A</a:t>
            </a:r>
            <a:r>
              <a:rPr lang="en-US" dirty="0"/>
              <a:t>) = (</a:t>
            </a:r>
            <a:r>
              <a:rPr lang="en-US" dirty="0">
                <a:solidFill>
                  <a:srgbClr val="FFFF00"/>
                </a:solidFill>
              </a:rPr>
              <a:t>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⋅ </a:t>
            </a:r>
            <a:r>
              <a:rPr lang="en-GB" dirty="0"/>
              <a:t>G</a:t>
            </a:r>
            <a:r>
              <a:rPr lang="en-US" dirty="0"/>
              <a:t>) for herself, </a:t>
            </a:r>
          </a:p>
          <a:p>
            <a:pPr lvl="1" indent="0">
              <a:buNone/>
            </a:pPr>
            <a:r>
              <a:rPr lang="en-US" dirty="0"/>
              <a:t>and sends</a:t>
            </a:r>
          </a:p>
          <a:p>
            <a:pPr marL="1200150" lvl="1" indent="-514350">
              <a:buFont typeface="+mj-lt"/>
              <a:buAutoNum type="romanLcPeriod" startAt="2"/>
            </a:pP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US" dirty="0"/>
              <a:t>) = 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A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)</a:t>
            </a:r>
            <a:r>
              <a:rPr lang="en-US" baseline="-25000" dirty="0">
                <a:solidFill>
                  <a:srgbClr val="FFC000"/>
                </a:solidFill>
              </a:rPr>
              <a:t> </a:t>
            </a:r>
            <a:r>
              <a:rPr lang="en-US" dirty="0"/>
              <a:t>to the 1</a:t>
            </a:r>
            <a:r>
              <a:rPr lang="en-US" baseline="30000" dirty="0"/>
              <a:t>st</a:t>
            </a:r>
            <a:r>
              <a:rPr lang="en-US" dirty="0"/>
              <a:t> router (Bob),</a:t>
            </a:r>
          </a:p>
          <a:p>
            <a:pPr marL="1200150" lvl="1" indent="-514350">
              <a:buFont typeface="+mj-lt"/>
              <a:buAutoNum type="romanLcPeriod" startAt="2"/>
            </a:pP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C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C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C</a:t>
            </a:r>
            <a:r>
              <a:rPr lang="en-US" dirty="0"/>
              <a:t>) = 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C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C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)</a:t>
            </a:r>
            <a:r>
              <a:rPr lang="en-US" baseline="-25000" dirty="0">
                <a:solidFill>
                  <a:srgbClr val="FFC000"/>
                </a:solidFill>
              </a:rPr>
              <a:t> </a:t>
            </a:r>
            <a:r>
              <a:rPr lang="en-US" dirty="0"/>
              <a:t>to the 2</a:t>
            </a:r>
            <a:r>
              <a:rPr lang="en-US" baseline="30000" dirty="0"/>
              <a:t>nd</a:t>
            </a:r>
            <a:r>
              <a:rPr lang="en-US" dirty="0"/>
              <a:t> router (Carol), and</a:t>
            </a:r>
          </a:p>
          <a:p>
            <a:pPr marL="1200150" lvl="1" indent="-514350">
              <a:buFont typeface="+mj-lt"/>
              <a:buAutoNum type="romanLcPeriod" startAt="2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C </a:t>
            </a:r>
            <a:r>
              <a:rPr lang="en-US" dirty="0"/>
              <a:t>, (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C</a:t>
            </a:r>
            <a:r>
              <a:rPr lang="en-US" dirty="0"/>
              <a:t>) to the payment receiver (Dave)</a:t>
            </a:r>
          </a:p>
        </p:txBody>
      </p:sp>
    </p:spTree>
    <p:extLst>
      <p:ext uri="{BB962C8B-B14F-4D97-AF65-F5344CB8AC3E}">
        <p14:creationId xmlns:p14="http://schemas.microsoft.com/office/powerpoint/2010/main" val="1400166321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2GreyRedGreenV2">
  <a:themeElements>
    <a:clrScheme name="Donex Grey Red Green 2022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6E6E6E"/>
      </a:accent2>
      <a:accent3>
        <a:srgbClr val="969696"/>
      </a:accent3>
      <a:accent4>
        <a:srgbClr val="BEBEBE"/>
      </a:accent4>
      <a:accent5>
        <a:srgbClr val="EE524F"/>
      </a:accent5>
      <a:accent6>
        <a:srgbClr val="26A69A"/>
      </a:accent6>
      <a:hlink>
        <a:srgbClr val="828282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2GreyRedGreenV2" id="{4C548504-6A72-6347-A5BC-615BDFF28CB9}" vid="{C0D9414D-ED3C-4B4A-A8EE-18CC89C8E6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64DEDFAEEA142BE693148193C5734" ma:contentTypeVersion="10" ma:contentTypeDescription="Create a new document." ma:contentTypeScope="" ma:versionID="6898b16890a8e10caa2f8e6471edb41f">
  <xsd:schema xmlns:xsd="http://www.w3.org/2001/XMLSchema" xmlns:xs="http://www.w3.org/2001/XMLSchema" xmlns:p="http://schemas.microsoft.com/office/2006/metadata/properties" xmlns:ns2="af37ebc2-654b-4c36-8260-1de8f44a0758" xmlns:ns3="e64c029d-26fd-45c8-95ca-031b01e8980d" targetNamespace="http://schemas.microsoft.com/office/2006/metadata/properties" ma:root="true" ma:fieldsID="50af3d2585be42cbdb7637b24e89b722" ns2:_="" ns3:_="">
    <xsd:import namespace="af37ebc2-654b-4c36-8260-1de8f44a0758"/>
    <xsd:import namespace="e64c029d-26fd-45c8-95ca-031b01e898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ebc2-654b-4c36-8260-1de8f44a0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029d-26fd-45c8-95ca-031b01e8980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79cecd3-18e0-47e8-b982-f9dc07bce61b}" ma:internalName="TaxCatchAll" ma:showField="CatchAllData" ma:web="e64c029d-26fd-45c8-95ca-031b01e898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4c029d-26fd-45c8-95ca-031b01e8980d" xsi:nil="true"/>
    <lcf76f155ced4ddcb4097134ff3c332f xmlns="af37ebc2-654b-4c36-8260-1de8f44a07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355A94-1262-4B84-B86C-B50FAAF02482}"/>
</file>

<file path=customXml/itemProps2.xml><?xml version="1.0" encoding="utf-8"?>
<ds:datastoreItem xmlns:ds="http://schemas.openxmlformats.org/officeDocument/2006/customXml" ds:itemID="{806983C5-1996-430D-BF3D-A85EF59A3C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EC7739-09BE-4F55-8846-AA18AD9A8C77}">
  <ds:schemaRefs>
    <ds:schemaRef ds:uri="http://schemas.microsoft.com/office/2006/metadata/properties"/>
    <ds:schemaRef ds:uri="http://purl.org/dc/terms/"/>
    <ds:schemaRef ds:uri="http://purl.org/dc/elements/1.1/"/>
    <ds:schemaRef ds:uri="af37ebc2-654b-4c36-8260-1de8f44a0758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Donex2022GreyRedGreenV2</Template>
  <TotalTime>4384</TotalTime>
  <Words>1468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Donex2022GreyRedGreenV2</vt:lpstr>
      <vt:lpstr>Point-Time Locked Contracts</vt:lpstr>
      <vt:lpstr>From HTLCs to PTLCs</vt:lpstr>
      <vt:lpstr>Benefits detail</vt:lpstr>
      <vt:lpstr>Adaptor signatures </vt:lpstr>
      <vt:lpstr>Adaptor signatures </vt:lpstr>
      <vt:lpstr>Adaptor signatures </vt:lpstr>
      <vt:lpstr>Multi-Hop Locks from Scriptless Scripts</vt:lpstr>
      <vt:lpstr>Multi-Hop Locks from Scriptless Scripts</vt:lpstr>
      <vt:lpstr>Multi-Hop Locks from Scriptless Scripts</vt:lpstr>
      <vt:lpstr>Multi-Hop Locks from Scriptless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Point-Time Locked Contracts</dc:title>
  <dc:creator>Robin Bläsing</dc:creator>
  <cp:lastModifiedBy>Robin Bläsing</cp:lastModifiedBy>
  <cp:revision>1</cp:revision>
  <dcterms:created xsi:type="dcterms:W3CDTF">2022-04-29T10:08:24Z</dcterms:created>
  <dcterms:modified xsi:type="dcterms:W3CDTF">2022-06-24T15:30:17Z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