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9" r:id="rId6"/>
    <p:sldId id="285" r:id="rId7"/>
    <p:sldId id="280" r:id="rId8"/>
    <p:sldId id="281" r:id="rId9"/>
    <p:sldId id="275" r:id="rId10"/>
    <p:sldId id="282" r:id="rId11"/>
    <p:sldId id="283" r:id="rId12"/>
    <p:sldId id="284" r:id="rId13"/>
    <p:sldId id="287" r:id="rId14"/>
    <p:sldId id="290" r:id="rId15"/>
    <p:sldId id="288" r:id="rId16"/>
    <p:sldId id="289" r:id="rId17"/>
    <p:sldId id="294" r:id="rId18"/>
    <p:sldId id="295" r:id="rId19"/>
    <p:sldId id="292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3B3"/>
    <a:srgbClr val="670000"/>
    <a:srgbClr val="C06061"/>
    <a:srgbClr val="FF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3" autoAdjust="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Bahrenberg" userId="e87e0106-77a4-4912-ab2a-1c124e32255a" providerId="ADAL" clId="{46DD4C3D-B80B-490A-82B7-3EAE37517C57}"/>
    <pc:docChg chg="modSld sldOrd">
      <pc:chgData name="Lukas Bahrenberg" userId="e87e0106-77a4-4912-ab2a-1c124e32255a" providerId="ADAL" clId="{46DD4C3D-B80B-490A-82B7-3EAE37517C57}" dt="2021-09-20T15:59:05.559" v="56" actId="1076"/>
      <pc:docMkLst>
        <pc:docMk/>
      </pc:docMkLst>
      <pc:sldChg chg="ord">
        <pc:chgData name="Lukas Bahrenberg" userId="e87e0106-77a4-4912-ab2a-1c124e32255a" providerId="ADAL" clId="{46DD4C3D-B80B-490A-82B7-3EAE37517C57}" dt="2021-09-20T15:51:01.415" v="4"/>
        <pc:sldMkLst>
          <pc:docMk/>
          <pc:sldMk cId="1237015141" sldId="275"/>
        </pc:sldMkLst>
      </pc:sldChg>
      <pc:sldChg chg="modSp mod">
        <pc:chgData name="Lukas Bahrenberg" userId="e87e0106-77a4-4912-ab2a-1c124e32255a" providerId="ADAL" clId="{46DD4C3D-B80B-490A-82B7-3EAE37517C57}" dt="2021-09-20T15:59:05.559" v="56" actId="1076"/>
        <pc:sldMkLst>
          <pc:docMk/>
          <pc:sldMk cId="1853705322" sldId="282"/>
        </pc:sldMkLst>
        <pc:spChg chg="mod">
          <ac:chgData name="Lukas Bahrenberg" userId="e87e0106-77a4-4912-ab2a-1c124e32255a" providerId="ADAL" clId="{46DD4C3D-B80B-490A-82B7-3EAE37517C57}" dt="2021-09-20T15:57:16.460" v="18" actId="20577"/>
          <ac:spMkLst>
            <pc:docMk/>
            <pc:sldMk cId="1853705322" sldId="282"/>
            <ac:spMk id="2" creationId="{A41203A2-C25A-4F43-B431-E0945DD87D9F}"/>
          </ac:spMkLst>
        </pc:spChg>
        <pc:spChg chg="mod">
          <ac:chgData name="Lukas Bahrenberg" userId="e87e0106-77a4-4912-ab2a-1c124e32255a" providerId="ADAL" clId="{46DD4C3D-B80B-490A-82B7-3EAE37517C57}" dt="2021-09-20T15:58:56.782" v="55" actId="20577"/>
          <ac:spMkLst>
            <pc:docMk/>
            <pc:sldMk cId="1853705322" sldId="282"/>
            <ac:spMk id="4" creationId="{FF0D6D21-3CA5-4CC0-8CFF-A008AFDFB261}"/>
          </ac:spMkLst>
        </pc:spChg>
        <pc:spChg chg="mod">
          <ac:chgData name="Lukas Bahrenberg" userId="e87e0106-77a4-4912-ab2a-1c124e32255a" providerId="ADAL" clId="{46DD4C3D-B80B-490A-82B7-3EAE37517C57}" dt="2021-09-20T15:59:05.559" v="56" actId="1076"/>
          <ac:spMkLst>
            <pc:docMk/>
            <pc:sldMk cId="1853705322" sldId="282"/>
            <ac:spMk id="8" creationId="{D512A6AE-A4C6-42D7-B2B1-F0F63EEF7E17}"/>
          </ac:spMkLst>
        </pc:spChg>
        <pc:spChg chg="mod">
          <ac:chgData name="Lukas Bahrenberg" userId="e87e0106-77a4-4912-ab2a-1c124e32255a" providerId="ADAL" clId="{46DD4C3D-B80B-490A-82B7-3EAE37517C57}" dt="2021-09-20T15:59:05.559" v="56" actId="1076"/>
          <ac:spMkLst>
            <pc:docMk/>
            <pc:sldMk cId="1853705322" sldId="282"/>
            <ac:spMk id="10" creationId="{AD7B0C53-CAC5-4ED5-80D4-842E34A7CBC4}"/>
          </ac:spMkLst>
        </pc:spChg>
        <pc:spChg chg="mod">
          <ac:chgData name="Lukas Bahrenberg" userId="e87e0106-77a4-4912-ab2a-1c124e32255a" providerId="ADAL" clId="{46DD4C3D-B80B-490A-82B7-3EAE37517C57}" dt="2021-09-20T15:59:05.559" v="56" actId="1076"/>
          <ac:spMkLst>
            <pc:docMk/>
            <pc:sldMk cId="1853705322" sldId="282"/>
            <ac:spMk id="14" creationId="{9C32F91A-6AAF-49D9-B8AB-829F13FC4CC4}"/>
          </ac:spMkLst>
        </pc:spChg>
      </pc:sldChg>
      <pc:sldChg chg="modSp mod">
        <pc:chgData name="Lukas Bahrenberg" userId="e87e0106-77a4-4912-ab2a-1c124e32255a" providerId="ADAL" clId="{46DD4C3D-B80B-490A-82B7-3EAE37517C57}" dt="2021-09-20T15:49:50.731" v="2" actId="20577"/>
        <pc:sldMkLst>
          <pc:docMk/>
          <pc:sldMk cId="3025883112" sldId="283"/>
        </pc:sldMkLst>
        <pc:spChg chg="mod">
          <ac:chgData name="Lukas Bahrenberg" userId="e87e0106-77a4-4912-ab2a-1c124e32255a" providerId="ADAL" clId="{46DD4C3D-B80B-490A-82B7-3EAE37517C57}" dt="2021-09-20T15:49:50.731" v="2" actId="20577"/>
          <ac:spMkLst>
            <pc:docMk/>
            <pc:sldMk cId="3025883112" sldId="283"/>
            <ac:spMk id="4" creationId="{FF0D6D21-3CA5-4CC0-8CFF-A008AFDFB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B93C-E16A-4B47-91D9-7F8B7F6D9132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52D1-3F86-4246-8DED-53C1AE2E3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4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4DB8-C4FB-5C49-BED6-691CE20E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E68713-029D-3746-92D9-C04735E6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DA894-3DC4-0345-894A-BF54B9C8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F0BC-E19C-4240-833A-C370B9C3B4AC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DA9FD-50E5-4F4A-95F6-57FD1829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072B-A323-284F-B848-1C6A9D26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E9F7-61D8-014F-B546-A054375B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45C52-88A9-B04D-BB40-D0550815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93AB0-2C96-0C40-913E-E29B5EF5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EDBFA-4D04-C641-B424-A1F6F92E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47A-B1D1-CD43-8B27-18300E8B600E}" type="datetime1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A1C3A-0002-8D47-83C1-331CF0E5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2844D-01FF-C44F-8AB3-5EE9814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ABAE-B114-3343-8B61-AE81199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3EBCF-4992-5840-BDF9-89353022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1986F-9BC2-8D4E-9AB0-DED76BCC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3B4-D639-F649-93F6-FAA5F33316B1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9671A-1A88-7F42-8FB5-A4516225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05B72-C5C3-5A4F-8CD2-A6D1428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1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7DBA7E-67CC-5944-9754-9D5D72CD8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4941A0-7090-FD4B-8E86-BA89C374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B848F-136E-1F4D-8FA4-4C5259A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EC59-A441-FF4D-8289-B342277C8B14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BB680-5046-454B-9AC3-47CD43F6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496B-EA6B-1548-83D8-CB85851E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6"/>
            <a:ext cx="11318790" cy="64812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CEE-5B66-BD44-94C4-FC2296349C38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 Verbindung 7">
            <a:extLst>
              <a:ext uri="{FF2B5EF4-FFF2-40B4-BE49-F238E27FC236}">
                <a16:creationId xmlns:a16="http://schemas.microsoft.com/office/drawing/2014/main" id="{F40D8229-457D-4188-965E-2097FF5192EA}"/>
              </a:ext>
            </a:extLst>
          </p:cNvPr>
          <p:cNvCxnSpPr/>
          <p:nvPr userDrawn="1"/>
        </p:nvCxnSpPr>
        <p:spPr>
          <a:xfrm>
            <a:off x="432486" y="1168702"/>
            <a:ext cx="1131879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78DC-BFCB-644A-AB94-6F2EEDB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0DD9-B10F-9247-8E94-ACAE4F6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5B8BF-17A5-6B47-AF60-4E380F3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2709-387B-4241-8EB7-CBC5ECB89B69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F089-C2B9-BE49-8FB5-CF58051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9CBB-CE80-8545-9229-BFD8347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870E-DA27-4C4B-BB6D-20A5106C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605F3F-1D63-4B4E-8920-38ED316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7D0A9-E361-2F4F-93CC-CF21B7F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987A-9015-8947-A9C7-97FDE9A29FC2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54B76-13E2-4043-8B15-48CA4B2F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E0F4B-048C-6A42-B21E-A3AB6D8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9D836-A028-AF4F-9DB6-437FCA7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6CC57-CF91-614E-96B3-61D4A9A2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FCC605-1C62-B847-937E-2D1FF867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CA9735-2E38-0E41-89C8-C2A800B6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777F-3B67-7547-BDAE-5E769B2806F6}" type="datetime1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080E19-2B70-3645-9E92-F8648078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6CC6-8897-334F-8EA3-0CA8C8C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CA2-62E4-2344-8514-3D5CD72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14179-6603-FD42-BB07-E87D4262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226D89-ED9A-1841-A6FC-EDE8AA86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555D8D-FFF6-3F4F-A5B3-44B246CF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2A1FF6-3153-0943-A6AA-F6258E1D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46DF87-5B87-E148-81BE-1544512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0F78-C16E-C443-8603-8AA512B1F221}" type="datetime1">
              <a:rPr lang="de-DE" smtClean="0"/>
              <a:t>20.09.2021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7834B-34DE-4E4F-8248-EE79C6A6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B6BF8-E08D-CD46-BA45-DCE427A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EE525-7A05-494C-A41E-6900D6C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5C5E4-3C84-2845-A645-BDABE5D7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63FA-8CE6-7042-96DB-935BC8FD8384}" type="datetime1">
              <a:rPr lang="de-DE" smtClean="0"/>
              <a:t>20.09.2021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B1673-F927-EE42-913F-82243D94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693B3-86BB-A247-88B7-E5119B1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276B64-730B-774D-A63B-D3ABA8F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91E2-EBA0-7B48-A586-9F139EF319EB}" type="datetime1">
              <a:rPr lang="de-DE" smtClean="0"/>
              <a:t>20.09.2021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100B8A-54B7-F44F-B5CD-E1972D7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9F1BF-5C97-604D-ADE8-4C2B748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094BF-B0BD-0C47-87B0-13DEAE19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82DA34-0442-2B47-8DB1-0F94CA5A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6BD6B-D513-BD40-9476-F4CC50C5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342A5-B038-5842-9AA7-3FE9CAAE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265D-E929-0745-81C8-7BF7D08B3F47}" type="datetime1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AC8B8-8A1F-A64D-8ADF-B549131B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Giralgeldschöpfung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233594-B643-5147-8E24-7C959739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544C2F-057C-DD40-B416-15EEEEB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65125"/>
            <a:ext cx="11318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FE70D-4788-364D-853E-00B32FDC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486" y="1825625"/>
            <a:ext cx="1131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8C856-4101-654F-BD4D-ECD2B0B4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356350"/>
            <a:ext cx="133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3DEFCE72-4C08-2543-87DB-B2F51127A90A}" type="datetime1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497D1-9D4A-0943-9F24-9C2247F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9437" y="6356350"/>
            <a:ext cx="821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r>
              <a:rPr lang="de-DE"/>
              <a:t>Giralgeldschöpfung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CF6E-3B3A-2144-A4BB-A1CF8307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9102" y="6356350"/>
            <a:ext cx="1330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  <a:ea typeface="Meiryo" panose="020B0604030504040204" pitchFamily="34" charset="-128"/>
              </a:defRPr>
            </a:lvl1pPr>
          </a:lstStyle>
          <a:p>
            <a:fld id="{69007577-BDD9-F241-AEA7-1329B5EAA92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5D1F3-7565-1B48-9AEA-DA79DE42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3" y="369555"/>
            <a:ext cx="11359660" cy="3836804"/>
          </a:xfrm>
        </p:spPr>
        <p:txBody>
          <a:bodyPr>
            <a:normAutofit/>
          </a:bodyPr>
          <a:lstStyle/>
          <a:p>
            <a:r>
              <a:rPr lang="en-US" dirty="0"/>
              <a:t>Asymmetric Cryptography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6AAEC-5840-4148-B8B3-446EF51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Key exchange, encryption,</a:t>
            </a:r>
            <a:br>
              <a:rPr lang="en-US" dirty="0"/>
            </a:br>
            <a:r>
              <a:rPr lang="en-US" dirty="0"/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60736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encryption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 err="1"/>
              <a:t>ElGamal</a:t>
            </a:r>
            <a:r>
              <a:rPr lang="en-US" sz="2400" dirty="0"/>
              <a:t> was derived from Diffie-Hellmann and is used for asymmetric message encryption based the discrete logarithm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/>
              <p:nvPr/>
            </p:nvSpPr>
            <p:spPr>
              <a:xfrm>
                <a:off x="432486" y="3637426"/>
                <a:ext cx="5007741" cy="2175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12"/>
                </a:pPr>
                <a:r>
                  <a:rPr lang="de-DE" sz="2000" dirty="0">
                    <a:solidFill>
                      <a:schemeClr val="bg1"/>
                    </a:solidFill>
                  </a:rPr>
                  <a:t>Computes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shared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12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inverse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000" b="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12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Decrypts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by</a:t>
                </a:r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637426"/>
                <a:ext cx="5007741" cy="2175339"/>
              </a:xfrm>
              <a:prstGeom prst="rect">
                <a:avLst/>
              </a:prstGeom>
              <a:blipFill>
                <a:blip r:embed="rId2"/>
                <a:stretch>
                  <a:fillRect l="-1340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 descr="Büromitarbeiter mit einfarbiger Füllung">
            <a:extLst>
              <a:ext uri="{FF2B5EF4-FFF2-40B4-BE49-F238E27FC236}">
                <a16:creationId xmlns:a16="http://schemas.microsoft.com/office/drawing/2014/main" id="{640589BA-D43C-4E2B-8B9C-9816844F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254" y="2696756"/>
            <a:ext cx="914400" cy="914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CD435DD-42E4-4292-9930-1AF05721037B}"/>
              </a:ext>
            </a:extLst>
          </p:cNvPr>
          <p:cNvSpPr txBox="1"/>
          <p:nvPr/>
        </p:nvSpPr>
        <p:spPr>
          <a:xfrm>
            <a:off x="2001928" y="2302158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8" name="Grafik 17" descr="Büromitarbeiterin mit einfarbiger Füllung">
            <a:extLst>
              <a:ext uri="{FF2B5EF4-FFF2-40B4-BE49-F238E27FC236}">
                <a16:creationId xmlns:a16="http://schemas.microsoft.com/office/drawing/2014/main" id="{6F047906-B442-42CD-9840-9E7F73FD5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5696" y="2696756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6290818-44A6-4314-BFA8-F9C9DAFC5A2A}"/>
              </a:ext>
            </a:extLst>
          </p:cNvPr>
          <p:cNvSpPr txBox="1"/>
          <p:nvPr/>
        </p:nvSpPr>
        <p:spPr>
          <a:xfrm>
            <a:off x="8182370" y="235269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7F94EEE-F79A-4318-BDA8-F06FCE45CB60}"/>
                  </a:ext>
                </a:extLst>
              </p:cNvPr>
              <p:cNvSpPr txBox="1"/>
              <p:nvPr/>
            </p:nvSpPr>
            <p:spPr>
              <a:xfrm>
                <a:off x="6623427" y="3637426"/>
                <a:ext cx="4468245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encrypt</a:t>
                </a:r>
                <a:r>
                  <a:rPr lang="de-DE" sz="2000" dirty="0">
                    <a:solidFill>
                      <a:schemeClr val="bg1"/>
                    </a:solidFill>
                  </a:rPr>
                  <a:t> and send Bob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Creates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own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shared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dirty="0">
                        <a:solidFill>
                          <a:schemeClr val="bg1"/>
                        </a:solidFill>
                      </a:rPr>
                      <m:t>Computes</m:t>
                    </m:r>
                    <m:r>
                      <m:rPr>
                        <m:nor/>
                      </m:rPr>
                      <a:rPr lang="de-DE" sz="20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b="0" dirty="0" err="1">
                    <a:solidFill>
                      <a:schemeClr val="bg1"/>
                    </a:solidFill>
                  </a:rPr>
                  <a:t>Encrypts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as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>
                    <a:solidFill>
                      <a:schemeClr val="bg1"/>
                    </a:solidFill>
                  </a:rPr>
                  <a:t>Sends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Bob</a:t>
                </a: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7F94EEE-F79A-4318-BDA8-F06FCE45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27" y="3637426"/>
                <a:ext cx="4468245" cy="3477875"/>
              </a:xfrm>
              <a:prstGeom prst="rect">
                <a:avLst/>
              </a:prstGeom>
              <a:blipFill>
                <a:blip r:embed="rId7"/>
                <a:stretch>
                  <a:fillRect l="-1501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B2D84A57-52B9-4716-8097-FA165C8E8506}"/>
              </a:ext>
            </a:extLst>
          </p:cNvPr>
          <p:cNvCxnSpPr>
            <a:cxnSpLocks/>
          </p:cNvCxnSpPr>
          <p:nvPr/>
        </p:nvCxnSpPr>
        <p:spPr>
          <a:xfrm>
            <a:off x="4021804" y="4050792"/>
            <a:ext cx="2433860" cy="2231136"/>
          </a:xfrm>
          <a:prstGeom prst="curvedConnector3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Fundamentals: Modular multiplicative inverse</a:t>
            </a:r>
            <a:br>
              <a:rPr lang="en-US" dirty="0"/>
            </a:b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486" y="1482813"/>
                <a:ext cx="11318790" cy="831057"/>
              </a:xfrm>
            </p:spPr>
            <p:txBody>
              <a:bodyPr/>
              <a:lstStyle/>
              <a:p>
                <a:r>
                  <a:rPr lang="en-US" sz="2400" dirty="0"/>
                  <a:t>The modular multiplicative inverse with respect to modulus p, denoted as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 )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”, is defined in the following way: </a:t>
                </a: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FF0D6D21-3CA5-4CC0-8CFF-A008AFDFB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486" y="1482813"/>
                <a:ext cx="11318790" cy="831057"/>
              </a:xfrm>
              <a:blipFill>
                <a:blip r:embed="rId2"/>
                <a:stretch>
                  <a:fillRect l="-862" t="-10219" b="-65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/>
              <p:nvPr/>
            </p:nvSpPr>
            <p:spPr>
              <a:xfrm>
                <a:off x="1609811" y="3019365"/>
                <a:ext cx="9942004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calculated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</a:rPr>
                  <a:t>with the Euclidean algorithm and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Bézout's</a:t>
                </a:r>
                <a:r>
                  <a:rPr lang="en-US" sz="2000" dirty="0">
                    <a:solidFill>
                      <a:schemeClr val="bg1"/>
                    </a:solidFill>
                  </a:rPr>
                  <a:t> identity</a:t>
                </a:r>
                <a:endParaRPr lang="de-DE" sz="200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de-DE" sz="200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de-DE" sz="2000" b="0" dirty="0" err="1">
                    <a:solidFill>
                      <a:schemeClr val="bg1"/>
                    </a:solidFill>
                  </a:rPr>
                  <a:t>Previous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example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: 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=29;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=23;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</m:t>
                      </m:r>
                    </m:oMath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29=552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29=1</m:t>
                      </m:r>
                    </m:oMath>
                  </m:oMathPara>
                </a14:m>
                <a:endParaRPr lang="de-DE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11" y="3019365"/>
                <a:ext cx="9942004" cy="2631490"/>
              </a:xfrm>
              <a:prstGeom prst="rect">
                <a:avLst/>
              </a:prstGeom>
              <a:blipFill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7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algorithm (DSA)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/>
              <a:t>DSA was developed based on the </a:t>
            </a:r>
            <a:r>
              <a:rPr lang="en-US" sz="2400" dirty="0" err="1"/>
              <a:t>Elgamal</a:t>
            </a:r>
            <a:r>
              <a:rPr lang="en-US" sz="2400" dirty="0"/>
              <a:t> signature algorithm (different from </a:t>
            </a:r>
            <a:r>
              <a:rPr lang="en-US" sz="2400" dirty="0" err="1"/>
              <a:t>Elgamal</a:t>
            </a:r>
            <a:r>
              <a:rPr lang="en-US" sz="2400" dirty="0"/>
              <a:t> encryption), also using the discrete logarithm problem</a:t>
            </a:r>
          </a:p>
        </p:txBody>
      </p:sp>
      <p:pic>
        <p:nvPicPr>
          <p:cNvPr id="30" name="Grafik 29" descr="Büromitarbeiter mit einfarbiger Füllung">
            <a:extLst>
              <a:ext uri="{FF2B5EF4-FFF2-40B4-BE49-F238E27FC236}">
                <a16:creationId xmlns:a16="http://schemas.microsoft.com/office/drawing/2014/main" id="{640589BA-D43C-4E2B-8B9C-9816844F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5254" y="2696756"/>
            <a:ext cx="914400" cy="914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CD435DD-42E4-4292-9930-1AF05721037B}"/>
              </a:ext>
            </a:extLst>
          </p:cNvPr>
          <p:cNvSpPr txBox="1"/>
          <p:nvPr/>
        </p:nvSpPr>
        <p:spPr>
          <a:xfrm>
            <a:off x="2001928" y="2302158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7F94EEE-F79A-4318-BDA8-F06FCE45CB60}"/>
                  </a:ext>
                </a:extLst>
              </p:cNvPr>
              <p:cNvSpPr txBox="1"/>
              <p:nvPr/>
            </p:nvSpPr>
            <p:spPr>
              <a:xfrm>
                <a:off x="6623427" y="2835913"/>
                <a:ext cx="4626959" cy="3825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arenR" startAt="6"/>
                </a:pPr>
                <a:r>
                  <a:rPr lang="en-US" sz="2000" dirty="0">
                    <a:solidFill>
                      <a:schemeClr val="bg1"/>
                    </a:solidFill>
                  </a:rPr>
                  <a:t>Wants to create digital signature for the public key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random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integer: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=15∈[1,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‘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arbitrary</a:t>
                </a:r>
                <a:r>
                  <a:rPr lang="de-DE" sz="2000" dirty="0">
                    <a:solidFill>
                      <a:schemeClr val="bg1"/>
                    </a:solidFill>
                  </a:rPr>
                  <a:t>‘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b="0" dirty="0" err="1">
                    <a:solidFill>
                      <a:schemeClr val="bg1"/>
                    </a:solidFill>
                  </a:rPr>
                  <a:t>Compute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hash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Hash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de-DE" sz="2000" b="0" dirty="0">
                    <a:solidFill>
                      <a:schemeClr val="bg1"/>
                    </a:solidFill>
                  </a:rPr>
                  <a:t>(in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practice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SHA-1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algorithm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457200" indent="-457200">
                  <a:buFont typeface="+mj-lt"/>
                  <a:buAutoNum type="arabicParenR" startAt="6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dirty="0">
                        <a:solidFill>
                          <a:schemeClr val="bg1"/>
                        </a:solidFill>
                      </a:rPr>
                      <m:t>Computes</m:t>
                    </m:r>
                  </m:oMath>
                </a14:m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𝑏𝑟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>
                    <a:solidFill>
                      <a:schemeClr val="bg1"/>
                    </a:solidFill>
                  </a:rPr>
                  <a:t>Sends message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and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signature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7F94EEE-F79A-4318-BDA8-F06FCE45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27" y="2835913"/>
                <a:ext cx="4626959" cy="3825278"/>
              </a:xfrm>
              <a:prstGeom prst="rect">
                <a:avLst/>
              </a:prstGeom>
              <a:blipFill>
                <a:blip r:embed="rId4"/>
                <a:stretch>
                  <a:fillRect l="-1449" t="-1115" b="-2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6EBE34-AE69-4750-8DC8-07A9EE74E68A}"/>
                  </a:ext>
                </a:extLst>
              </p:cNvPr>
              <p:cNvSpPr txBox="1"/>
              <p:nvPr/>
            </p:nvSpPr>
            <p:spPr>
              <a:xfrm>
                <a:off x="432486" y="3637426"/>
                <a:ext cx="5527443" cy="2944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prove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a digital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identity</a:t>
                </a:r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Tx/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prime: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=283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 err="1">
                    <a:solidFill>
                      <a:schemeClr val="bg1"/>
                    </a:solidFill>
                  </a:rPr>
                  <a:t>generator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de-DE" sz="2000" b="0" dirty="0">
                    <a:solidFill>
                      <a:schemeClr val="bg1"/>
                    </a:solidFill>
                  </a:rPr>
                  <a:t>,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:r>
                  <a:rPr lang="de-DE" sz="2000" b="0" dirty="0">
                    <a:solidFill>
                      <a:schemeClr val="bg1"/>
                    </a:solidFill>
                  </a:rPr>
                  <a:t>and prime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divisor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457200" indent="-457200">
                  <a:spcAft>
                    <a:spcPts val="600"/>
                  </a:spcAft>
                  <a:buFontTx/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Choose p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rivate key:</a:t>
                </a:r>
                <a: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Publishes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public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key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6EBE34-AE69-4750-8DC8-07A9EE74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637426"/>
                <a:ext cx="5527443" cy="2944781"/>
              </a:xfrm>
              <a:prstGeom prst="rect">
                <a:avLst/>
              </a:prstGeom>
              <a:blipFill>
                <a:blip r:embed="rId5"/>
                <a:stretch>
                  <a:fillRect l="-1213" t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F3A695C-3343-47B2-B3F1-A5216763DD10}"/>
              </a:ext>
            </a:extLst>
          </p:cNvPr>
          <p:cNvSpPr/>
          <p:nvPr/>
        </p:nvSpPr>
        <p:spPr>
          <a:xfrm>
            <a:off x="4804699" y="4126727"/>
            <a:ext cx="205096" cy="1653184"/>
          </a:xfrm>
          <a:prstGeom prst="rightBrace">
            <a:avLst>
              <a:gd name="adj1" fmla="val 8333"/>
              <a:gd name="adj2" fmla="val 81411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7B6BCB-ADFC-49E3-9404-F7BB9360523C}"/>
              </a:ext>
            </a:extLst>
          </p:cNvPr>
          <p:cNvSpPr txBox="1"/>
          <p:nvPr/>
        </p:nvSpPr>
        <p:spPr>
          <a:xfrm>
            <a:off x="5032360" y="5163677"/>
            <a:ext cx="117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Key generation</a:t>
            </a:r>
            <a:endParaRPr lang="de-DE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B4699BE3-2A6B-4BD5-8D10-252E812A8DC2}"/>
              </a:ext>
            </a:extLst>
          </p:cNvPr>
          <p:cNvSpPr/>
          <p:nvPr/>
        </p:nvSpPr>
        <p:spPr>
          <a:xfrm flipH="1">
            <a:off x="6379489" y="3522132"/>
            <a:ext cx="223187" cy="2720623"/>
          </a:xfrm>
          <a:prstGeom prst="rightBrace">
            <a:avLst>
              <a:gd name="adj1" fmla="val 8333"/>
              <a:gd name="adj2" fmla="val 2312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496AFF1-451B-4485-84E5-9D795C1FF5BA}"/>
              </a:ext>
            </a:extLst>
          </p:cNvPr>
          <p:cNvSpPr txBox="1"/>
          <p:nvPr/>
        </p:nvSpPr>
        <p:spPr>
          <a:xfrm>
            <a:off x="5347500" y="3509365"/>
            <a:ext cx="11778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message and signature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807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algorithm (DSA)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/>
              <a:t>DSA was developed based on the </a:t>
            </a:r>
            <a:r>
              <a:rPr lang="en-US" sz="2400" dirty="0" err="1"/>
              <a:t>Elgamal</a:t>
            </a:r>
            <a:r>
              <a:rPr lang="en-US" sz="2400" dirty="0"/>
              <a:t> signature algorithm (different from </a:t>
            </a:r>
            <a:r>
              <a:rPr lang="en-US" sz="2400" dirty="0" err="1"/>
              <a:t>Elgamal</a:t>
            </a:r>
            <a:r>
              <a:rPr lang="en-US" sz="2400" dirty="0"/>
              <a:t> encryption), also using the discrete logarithm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6EBE34-AE69-4750-8DC8-07A9EE74E68A}"/>
                  </a:ext>
                </a:extLst>
              </p:cNvPr>
              <p:cNvSpPr txBox="1"/>
              <p:nvPr/>
            </p:nvSpPr>
            <p:spPr>
              <a:xfrm>
                <a:off x="432486" y="3637426"/>
                <a:ext cx="5527443" cy="309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14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verify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signature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by</a:t>
                </a:r>
                <a:r>
                  <a:rPr lang="de-DE" sz="2000" dirty="0">
                    <a:solidFill>
                      <a:schemeClr val="bg1"/>
                    </a:solidFill>
                  </a:rPr>
                  <a:t> Bob</a:t>
                </a:r>
              </a:p>
              <a:p>
                <a:pPr marL="457200" indent="-457200">
                  <a:spcAft>
                    <a:spcPts val="600"/>
                  </a:spcAft>
                  <a:buAutoNum type="arabicParenR" startAt="14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Hash</m:t>
                    </m:r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br>
                  <a:rPr lang="de-DE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br>
                  <a:rPr lang="de-DE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h𝑤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de-D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sSub>
                              <m:sSubPr>
                                <m:ctrlP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14"/>
                </a:pPr>
                <a:r>
                  <a:rPr lang="de-DE" sz="2000" dirty="0">
                    <a:solidFill>
                      <a:schemeClr val="bg1"/>
                    </a:solidFill>
                  </a:rPr>
                  <a:t>Check: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if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yes</a:t>
                </a:r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signature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is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verified</a:t>
                </a:r>
                <a:r>
                  <a:rPr lang="de-DE" sz="2000" dirty="0">
                    <a:solidFill>
                      <a:schemeClr val="bg1"/>
                    </a:solidFill>
                  </a:rPr>
                  <a:t>!</a:t>
                </a:r>
              </a:p>
              <a:p>
                <a:pPr marL="457200" indent="-457200">
                  <a:spcAft>
                    <a:spcPts val="600"/>
                  </a:spcAft>
                  <a:buAutoNum type="arabicParenR" startAt="14"/>
                </a:pPr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C6EBE34-AE69-4750-8DC8-07A9EE74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637426"/>
                <a:ext cx="5527443" cy="3093154"/>
              </a:xfrm>
              <a:prstGeom prst="rect">
                <a:avLst/>
              </a:prstGeom>
              <a:blipFill>
                <a:blip r:embed="rId2"/>
                <a:stretch>
                  <a:fillRect l="-1213" t="-1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Büromitarbeiterin mit einfarbiger Füllung">
            <a:extLst>
              <a:ext uri="{FF2B5EF4-FFF2-40B4-BE49-F238E27FC236}">
                <a16:creationId xmlns:a16="http://schemas.microsoft.com/office/drawing/2014/main" id="{695CD187-9576-4596-B2C8-0DD6842E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496" y="266545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E0DCB0F-9DF7-456F-8FDB-38E71260AD2E}"/>
              </a:ext>
            </a:extLst>
          </p:cNvPr>
          <p:cNvSpPr txBox="1"/>
          <p:nvPr/>
        </p:nvSpPr>
        <p:spPr>
          <a:xfrm>
            <a:off x="1883170" y="2321387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F82697-C4E3-4CB5-B860-26DC3D31E3DF}"/>
                  </a:ext>
                </a:extLst>
              </p:cNvPr>
              <p:cNvSpPr txBox="1"/>
              <p:nvPr/>
            </p:nvSpPr>
            <p:spPr>
              <a:xfrm>
                <a:off x="6232073" y="4722338"/>
                <a:ext cx="4970517" cy="92333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Security </a:t>
                </a:r>
                <a:r>
                  <a:rPr lang="de-DE" dirty="0" err="1">
                    <a:solidFill>
                      <a:schemeClr val="bg1"/>
                    </a:solidFill>
                  </a:rPr>
                  <a:t>standards</a:t>
                </a:r>
                <a:r>
                  <a:rPr lang="de-DE" dirty="0">
                    <a:solidFill>
                      <a:schemeClr val="bg1"/>
                    </a:solidFill>
                  </a:rPr>
                  <a:t> (FIPS189):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1024,160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2048,224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;(3072,256)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8F82697-C4E3-4CB5-B860-26DC3D31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73" y="4722338"/>
                <a:ext cx="4970517" cy="923330"/>
              </a:xfrm>
              <a:prstGeom prst="rect">
                <a:avLst/>
              </a:prstGeom>
              <a:blipFill>
                <a:blip r:embed="rId5"/>
                <a:stretch>
                  <a:fillRect l="-856" t="-2614" b="-4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CDA4168-EC84-49A8-A6F9-DF52496844FD}"/>
                  </a:ext>
                </a:extLst>
              </p:cNvPr>
              <p:cNvSpPr txBox="1"/>
              <p:nvPr/>
            </p:nvSpPr>
            <p:spPr>
              <a:xfrm>
                <a:off x="6232073" y="3148772"/>
                <a:ext cx="4970517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anchor="ctr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Inputs: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CDA4168-EC84-49A8-A6F9-DF5249684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73" y="3148772"/>
                <a:ext cx="4970517" cy="369332"/>
              </a:xfrm>
              <a:prstGeom prst="rect">
                <a:avLst/>
              </a:prstGeom>
              <a:blipFill>
                <a:blip r:embed="rId6"/>
                <a:stretch>
                  <a:fillRect l="-856" t="-8065" b="-2419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7544345B-DF24-47AB-9C6E-4EAAD56A86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4311" y="3333437"/>
            <a:ext cx="1937570" cy="945051"/>
          </a:xfrm>
          <a:prstGeom prst="curvedConnector3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(Rivest-Shamir-Adleman)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/>
              <a:t>RSA is a special cryptographic algorithm because it can perform message encryption AND digital signatures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/>
              <p:nvPr/>
            </p:nvSpPr>
            <p:spPr>
              <a:xfrm>
                <a:off x="432486" y="3637426"/>
                <a:ext cx="5007741" cy="2477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receive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encrypted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AND send out digital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signatures</a:t>
                </a:r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two</a:t>
                </a:r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normally</a:t>
                </a:r>
                <a:r>
                  <a:rPr lang="de-DE" sz="2000" dirty="0">
                    <a:solidFill>
                      <a:schemeClr val="bg1"/>
                    </a:solidFill>
                  </a:rPr>
                  <a:t> large) primes: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=11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b="0" dirty="0">
                    <a:solidFill>
                      <a:schemeClr val="bg1"/>
                    </a:solidFill>
                  </a:rPr>
                  <a:t>Compute 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−1)=20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637426"/>
                <a:ext cx="5007741" cy="2477601"/>
              </a:xfrm>
              <a:prstGeom prst="rect">
                <a:avLst/>
              </a:prstGeom>
              <a:blipFill>
                <a:blip r:embed="rId2"/>
                <a:stretch>
                  <a:fillRect l="-1340" t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 descr="Büromitarbeiter mit einfarbiger Füllung">
            <a:extLst>
              <a:ext uri="{FF2B5EF4-FFF2-40B4-BE49-F238E27FC236}">
                <a16:creationId xmlns:a16="http://schemas.microsoft.com/office/drawing/2014/main" id="{640589BA-D43C-4E2B-8B9C-9816844F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254" y="2696756"/>
            <a:ext cx="914400" cy="914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CD435DD-42E4-4292-9930-1AF05721037B}"/>
              </a:ext>
            </a:extLst>
          </p:cNvPr>
          <p:cNvSpPr txBox="1"/>
          <p:nvPr/>
        </p:nvSpPr>
        <p:spPr>
          <a:xfrm>
            <a:off x="2001928" y="2302158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9E5A53C-CCB8-4830-BC2E-F688446917FC}"/>
                  </a:ext>
                </a:extLst>
              </p:cNvPr>
              <p:cNvSpPr txBox="1"/>
              <p:nvPr/>
            </p:nvSpPr>
            <p:spPr>
              <a:xfrm>
                <a:off x="5055571" y="2644005"/>
                <a:ext cx="4308348" cy="347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5"/>
                </a:pPr>
                <a:r>
                  <a:rPr lang="de-DE" sz="2000" dirty="0">
                    <a:solidFill>
                      <a:schemeClr val="bg1"/>
                    </a:solidFill>
                  </a:rPr>
                  <a:t>Choose integer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=3, </m:t>
                    </m:r>
                  </m:oMath>
                </a14:m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so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that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gcd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5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exponent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 so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that</a:t>
                </a:r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de-DE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),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i.e.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are</a:t>
                </a:r>
                <a:r>
                  <a:rPr lang="de-DE" sz="2000" dirty="0">
                    <a:solidFill>
                      <a:schemeClr val="bg1"/>
                    </a:solidFill>
                  </a:rPr>
                  <a:t> modular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multiplicative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inverses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slide</a:t>
                </a:r>
                <a:r>
                  <a:rPr lang="de-DE" sz="2000" dirty="0">
                    <a:solidFill>
                      <a:schemeClr val="bg1"/>
                    </a:solidFill>
                  </a:rPr>
                  <a:t> 11)</a:t>
                </a: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5"/>
                </a:pPr>
                <a:r>
                  <a:rPr lang="de-DE" sz="2000" dirty="0">
                    <a:solidFill>
                      <a:schemeClr val="bg1"/>
                    </a:solidFill>
                  </a:rPr>
                  <a:t>Keep private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key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5"/>
                </a:pPr>
                <a:r>
                  <a:rPr lang="de-DE" sz="2000" dirty="0">
                    <a:solidFill>
                      <a:schemeClr val="bg1"/>
                    </a:solidFill>
                  </a:rPr>
                  <a:t>Publish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public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key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9E5A53C-CCB8-4830-BC2E-F68844691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71" y="2644005"/>
                <a:ext cx="4308348" cy="3475247"/>
              </a:xfrm>
              <a:prstGeom prst="rect">
                <a:avLst/>
              </a:prstGeom>
              <a:blipFill>
                <a:blip r:embed="rId5"/>
                <a:stretch>
                  <a:fillRect l="-1556" t="-1228" b="-1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F8AC992-0BFE-4115-8C21-B3E57428D932}"/>
                  </a:ext>
                </a:extLst>
              </p:cNvPr>
              <p:cNvSpPr/>
              <p:nvPr/>
            </p:nvSpPr>
            <p:spPr>
              <a:xfrm>
                <a:off x="9433369" y="2709256"/>
                <a:ext cx="2267607" cy="30845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Congruence of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DE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modulo n: 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and is denoted as:</a:t>
                </a:r>
              </a:p>
              <a:p>
                <a:pPr/>
                <a:br>
                  <a:rPr lang="de-DE" b="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e.g.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</m:t>
                    </m:r>
                    <m:r>
                      <a:rPr lang="de-DE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  <m:r>
                      <a:rPr lang="de-DE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F8AC992-0BFE-4115-8C21-B3E57428D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369" y="2709256"/>
                <a:ext cx="2267607" cy="308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9F9EC1A-A46C-4A5F-A143-C800762DBE57}"/>
              </a:ext>
            </a:extLst>
          </p:cNvPr>
          <p:cNvSpPr/>
          <p:nvPr/>
        </p:nvSpPr>
        <p:spPr>
          <a:xfrm rot="5400000">
            <a:off x="4741644" y="1716100"/>
            <a:ext cx="324693" cy="8873559"/>
          </a:xfrm>
          <a:prstGeom prst="rightBrace">
            <a:avLst>
              <a:gd name="adj1" fmla="val 0"/>
              <a:gd name="adj2" fmla="val 48258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FADA58-F6AA-44F5-B200-E0CB78D9B07D}"/>
              </a:ext>
            </a:extLst>
          </p:cNvPr>
          <p:cNvSpPr txBox="1"/>
          <p:nvPr/>
        </p:nvSpPr>
        <p:spPr>
          <a:xfrm>
            <a:off x="4239189" y="6385317"/>
            <a:ext cx="16648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Key generation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8137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(Rivest-Shamir-Adleman)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/>
              <a:t>Message encryption and 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/>
              <p:nvPr/>
            </p:nvSpPr>
            <p:spPr>
              <a:xfrm>
                <a:off x="432486" y="3730026"/>
                <a:ext cx="5007741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9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send Bob an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encrypted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cipher</a:t>
                </a:r>
                <a:r>
                  <a:rPr lang="de-DE" sz="2000" dirty="0">
                    <a:solidFill>
                      <a:schemeClr val="bg1"/>
                    </a:solidFill>
                  </a:rPr>
                  <a:t>)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using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public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key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=(33,3)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9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9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cipher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9"/>
                </a:pPr>
                <a:r>
                  <a:rPr lang="de-DE" sz="2000" dirty="0">
                    <a:solidFill>
                      <a:schemeClr val="bg1"/>
                    </a:solidFill>
                  </a:rPr>
                  <a:t>Send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cipher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Bob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:endParaRPr lang="de-DE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730026"/>
                <a:ext cx="5007741" cy="2169825"/>
              </a:xfrm>
              <a:prstGeom prst="rect">
                <a:avLst/>
              </a:prstGeom>
              <a:blipFill>
                <a:blip r:embed="rId2"/>
                <a:stretch>
                  <a:fillRect l="-1340" t="-1966" r="-3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9F9EC1A-A46C-4A5F-A143-C800762DBE57}"/>
              </a:ext>
            </a:extLst>
          </p:cNvPr>
          <p:cNvSpPr/>
          <p:nvPr/>
        </p:nvSpPr>
        <p:spPr>
          <a:xfrm rot="5400000">
            <a:off x="2808733" y="3448634"/>
            <a:ext cx="324696" cy="4938291"/>
          </a:xfrm>
          <a:prstGeom prst="rightBrace">
            <a:avLst>
              <a:gd name="adj1" fmla="val 0"/>
              <a:gd name="adj2" fmla="val 48258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FADA58-F6AA-44F5-B200-E0CB78D9B07D}"/>
              </a:ext>
            </a:extLst>
          </p:cNvPr>
          <p:cNvSpPr txBox="1"/>
          <p:nvPr/>
        </p:nvSpPr>
        <p:spPr>
          <a:xfrm>
            <a:off x="2072776" y="6231662"/>
            <a:ext cx="1987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Message encryption</a:t>
            </a:r>
            <a:endParaRPr lang="de-DE" sz="1600" dirty="0"/>
          </a:p>
        </p:txBody>
      </p:sp>
      <p:pic>
        <p:nvPicPr>
          <p:cNvPr id="12" name="Grafik 11" descr="Büromitarbeiterin mit einfarbiger Füllung">
            <a:extLst>
              <a:ext uri="{FF2B5EF4-FFF2-40B4-BE49-F238E27FC236}">
                <a16:creationId xmlns:a16="http://schemas.microsoft.com/office/drawing/2014/main" id="{AC463781-02A3-41D4-81A8-7B320CB12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2665528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EF4ABB5-E3DE-47B2-A335-D7396AE15E4F}"/>
              </a:ext>
            </a:extLst>
          </p:cNvPr>
          <p:cNvSpPr txBox="1"/>
          <p:nvPr/>
        </p:nvSpPr>
        <p:spPr>
          <a:xfrm>
            <a:off x="2241274" y="2272685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7" name="Grafik 16" descr="Büromitarbeiter mit einfarbiger Füllung">
            <a:extLst>
              <a:ext uri="{FF2B5EF4-FFF2-40B4-BE49-F238E27FC236}">
                <a16:creationId xmlns:a16="http://schemas.microsoft.com/office/drawing/2014/main" id="{8404CA32-3665-47C9-8931-BA634B6B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2476" y="270846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F1199AC-6169-44F1-B586-D8B199983FED}"/>
              </a:ext>
            </a:extLst>
          </p:cNvPr>
          <p:cNvSpPr txBox="1"/>
          <p:nvPr/>
        </p:nvSpPr>
        <p:spPr>
          <a:xfrm>
            <a:off x="7759150" y="231387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01883E4-B03B-4893-A0DE-CC0C97FD7574}"/>
                  </a:ext>
                </a:extLst>
              </p:cNvPr>
              <p:cNvSpPr txBox="1"/>
              <p:nvPr/>
            </p:nvSpPr>
            <p:spPr>
              <a:xfrm>
                <a:off x="6198608" y="3730026"/>
                <a:ext cx="5007741" cy="2098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+mj-lt"/>
                  <a:buAutoNum type="arabicParenR" startAt="13"/>
                </a:pPr>
                <a:r>
                  <a:rPr lang="de-DE" sz="2000" dirty="0">
                    <a:solidFill>
                      <a:schemeClr val="bg1"/>
                    </a:solidFill>
                  </a:rPr>
                  <a:t>Receives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cipher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13"/>
                </a:pPr>
                <a:r>
                  <a:rPr lang="de-DE" sz="2000" b="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33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 startAt="13"/>
                </a:pPr>
                <a:r>
                  <a:rPr lang="de-DE" sz="2000" dirty="0">
                    <a:solidFill>
                      <a:schemeClr val="bg1"/>
                    </a:solidFill>
                  </a:rPr>
                  <a:t>Bob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has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succesfully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decrypted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from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cipher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using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his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exponent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01883E4-B03B-4893-A0DE-CC0C97FD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08" y="3730026"/>
                <a:ext cx="5007741" cy="2098395"/>
              </a:xfrm>
              <a:prstGeom prst="rect">
                <a:avLst/>
              </a:prstGeom>
              <a:blipFill>
                <a:blip r:embed="rId7"/>
                <a:stretch>
                  <a:fillRect l="-1340" t="-2035" b="-43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F7E4A558-1AD3-487C-97D8-4670C231780E}"/>
              </a:ext>
            </a:extLst>
          </p:cNvPr>
          <p:cNvSpPr txBox="1"/>
          <p:nvPr/>
        </p:nvSpPr>
        <p:spPr>
          <a:xfrm>
            <a:off x="7760092" y="6231662"/>
            <a:ext cx="1987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Message decryption</a:t>
            </a:r>
            <a:endParaRPr lang="de-DE" sz="1600" dirty="0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89E26110-9793-41D4-BB45-BEBDF5104848}"/>
              </a:ext>
            </a:extLst>
          </p:cNvPr>
          <p:cNvSpPr/>
          <p:nvPr/>
        </p:nvSpPr>
        <p:spPr>
          <a:xfrm rot="5400000">
            <a:off x="8505407" y="3448633"/>
            <a:ext cx="324696" cy="4938291"/>
          </a:xfrm>
          <a:prstGeom prst="rightBrace">
            <a:avLst>
              <a:gd name="adj1" fmla="val 0"/>
              <a:gd name="adj2" fmla="val 48258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3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logarithm vs. prime number factoring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3947143"/>
          </a:xfrm>
        </p:spPr>
        <p:txBody>
          <a:bodyPr>
            <a:normAutofit/>
          </a:bodyPr>
          <a:lstStyle/>
          <a:p>
            <a:r>
              <a:rPr lang="en-US" sz="2400" dirty="0"/>
              <a:t>Two distinct algorithm kinds, based on different ‘problems’: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Discrete logarithm problem (Diffie-Hellmann, </a:t>
            </a:r>
            <a:r>
              <a:rPr lang="en-US" sz="2400" dirty="0" err="1"/>
              <a:t>ElGamal</a:t>
            </a:r>
            <a:r>
              <a:rPr lang="en-US" sz="2400" dirty="0"/>
              <a:t>)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Problem of prime number factoring (RSA)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r>
              <a:rPr lang="en-US" sz="2400" dirty="0"/>
              <a:t>One result of this is the existence of a ‘trapdoor’ in RSA, which makes it possible to compute the inverse function…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B974211-D7BD-4DD9-9125-9E76D73DCCE5}"/>
                  </a:ext>
                </a:extLst>
              </p:cNvPr>
              <p:cNvSpPr txBox="1"/>
              <p:nvPr/>
            </p:nvSpPr>
            <p:spPr>
              <a:xfrm>
                <a:off x="6641445" y="4893841"/>
                <a:ext cx="3203057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de-DE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de-DE" dirty="0"/>
                </a:br>
                <a:br>
                  <a:rPr lang="de-DE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B974211-D7BD-4DD9-9125-9E76D73D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445" y="4893841"/>
                <a:ext cx="3203057" cy="994631"/>
              </a:xfrm>
              <a:prstGeom prst="rect">
                <a:avLst/>
              </a:prstGeom>
              <a:blipFill>
                <a:blip r:embed="rId2"/>
                <a:stretch>
                  <a:fillRect b="-3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2E240A-7897-4BB8-9920-A4AFE428996E}"/>
              </a:ext>
            </a:extLst>
          </p:cNvPr>
          <p:cNvSpPr txBox="1"/>
          <p:nvPr/>
        </p:nvSpPr>
        <p:spPr>
          <a:xfrm>
            <a:off x="7517218" y="4198335"/>
            <a:ext cx="863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</a:rPr>
              <a:t>RSA</a:t>
            </a:r>
            <a:endParaRPr lang="de-DE" u="sng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9BB6057-5DEB-4F20-A634-0B43D787903B}"/>
                  </a:ext>
                </a:extLst>
              </p:cNvPr>
              <p:cNvSpPr txBox="1"/>
              <p:nvPr/>
            </p:nvSpPr>
            <p:spPr>
              <a:xfrm>
                <a:off x="1783973" y="4898728"/>
                <a:ext cx="2937245" cy="1220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de-DE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de-DE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de-DE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br>
                  <a:rPr lang="de-DE" sz="18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1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9BB6057-5DEB-4F20-A634-0B43D787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3" y="4898728"/>
                <a:ext cx="2937245" cy="1220078"/>
              </a:xfrm>
              <a:prstGeom prst="rect">
                <a:avLst/>
              </a:prstGeom>
              <a:blipFill>
                <a:blip r:embed="rId3"/>
                <a:stretch>
                  <a:fillRect b="-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FE40FCEE-A8B2-4A2B-B55C-F4078CAFF91E}"/>
              </a:ext>
            </a:extLst>
          </p:cNvPr>
          <p:cNvSpPr txBox="1"/>
          <p:nvPr/>
        </p:nvSpPr>
        <p:spPr>
          <a:xfrm>
            <a:off x="1624122" y="4198336"/>
            <a:ext cx="2913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>
                <a:solidFill>
                  <a:schemeClr val="bg1"/>
                </a:solidFill>
              </a:rPr>
              <a:t>ElGamal</a:t>
            </a:r>
            <a:r>
              <a:rPr lang="en-US" sz="2400" u="sng" dirty="0">
                <a:solidFill>
                  <a:schemeClr val="bg1"/>
                </a:solidFill>
              </a:rPr>
              <a:t> encryption</a:t>
            </a:r>
            <a:endParaRPr lang="de-DE" u="sng" dirty="0">
              <a:solidFill>
                <a:schemeClr val="bg1"/>
              </a:solidFill>
            </a:endParaRPr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4E135C5B-F83A-4AD7-B364-304AE2B59AB8}"/>
              </a:ext>
            </a:extLst>
          </p:cNvPr>
          <p:cNvSpPr>
            <a:spLocks noChangeAspect="1"/>
          </p:cNvSpPr>
          <p:nvPr/>
        </p:nvSpPr>
        <p:spPr>
          <a:xfrm rot="16200000">
            <a:off x="6485360" y="5195239"/>
            <a:ext cx="469392" cy="469392"/>
          </a:xfrm>
          <a:prstGeom prst="arc">
            <a:avLst>
              <a:gd name="adj1" fmla="val 11612292"/>
              <a:gd name="adj2" fmla="val 20744855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E52AD8-66CA-49BD-9CEC-41DE9917693B}"/>
              </a:ext>
            </a:extLst>
          </p:cNvPr>
          <p:cNvSpPr txBox="1"/>
          <p:nvPr/>
        </p:nvSpPr>
        <p:spPr>
          <a:xfrm>
            <a:off x="2468911" y="630820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slide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improvement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time(s)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/>
          <a:lstStyle/>
          <a:p>
            <a:r>
              <a:rPr lang="en-US" sz="2400" dirty="0"/>
              <a:t>1) Elliptic curve cryptography		2) Symmetric cryptography (e.g. AES)</a:t>
            </a:r>
          </a:p>
        </p:txBody>
      </p:sp>
      <p:pic>
        <p:nvPicPr>
          <p:cNvPr id="1026" name="Picture 2" descr="Noser Blog Asymmetric Cryptography - Elliptic Curve Cryptography - Noser  Blog">
            <a:extLst>
              <a:ext uri="{FF2B5EF4-FFF2-40B4-BE49-F238E27FC236}">
                <a16:creationId xmlns:a16="http://schemas.microsoft.com/office/drawing/2014/main" id="{95544CFC-5C97-4C1F-8C10-D7DAA491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93" y="2331606"/>
            <a:ext cx="31051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53F70E-5A4A-4343-B3E3-F890C4EA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05" y="2331606"/>
            <a:ext cx="2683163" cy="40247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252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/>
              <a:t>Overview: asymmetric cryptography algorithms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/>
              <a:t>Diffie-Hellmann key exchange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 err="1"/>
              <a:t>ElGamal</a:t>
            </a:r>
            <a:r>
              <a:rPr lang="en-US" sz="2800" dirty="0"/>
              <a:t> encryption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/>
              <a:t>Digital signature algorithm (DSA)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/>
              <a:t>RSA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Elliptic curves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Symmetric encryption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2</a:t>
            </a:fld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2003AAB0-3E3E-4E49-8AFE-FBF5F577894D}"/>
              </a:ext>
            </a:extLst>
          </p:cNvPr>
          <p:cNvSpPr/>
          <p:nvPr/>
        </p:nvSpPr>
        <p:spPr>
          <a:xfrm>
            <a:off x="5164370" y="4560073"/>
            <a:ext cx="310101" cy="866692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7D25E8-BE7C-42C8-AE09-BF69964FB9C3}"/>
              </a:ext>
            </a:extLst>
          </p:cNvPr>
          <p:cNvSpPr txBox="1"/>
          <p:nvPr/>
        </p:nvSpPr>
        <p:spPr>
          <a:xfrm>
            <a:off x="5575852" y="4762586"/>
            <a:ext cx="1850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Next time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710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Algorithms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mathematical algorithms have been developed that can perform asymmetric cryptography. Some (historically) notable are: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/>
        </p:nvGraphicFramePr>
        <p:xfrm>
          <a:off x="550452" y="2511405"/>
          <a:ext cx="1043614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844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45524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Secure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communications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3508210B-58EE-4E76-8849-6ECEE73195B3}"/>
              </a:ext>
            </a:extLst>
          </p:cNvPr>
          <p:cNvGraphicFramePr>
            <a:graphicFrameLocks noGrp="1"/>
          </p:cNvGraphicFramePr>
          <p:nvPr/>
        </p:nvGraphicFramePr>
        <p:xfrm>
          <a:off x="550452" y="5076190"/>
          <a:ext cx="104361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844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45524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Diffie-Hellman (ECDH)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Same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above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but math.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operations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on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Elliptic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curve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(ECDSA)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– leaving out elliptic curves (for now)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mathematical algorithms have been developed that can perform asymmetric cryptography. Some (historically) notable are: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06173"/>
              </p:ext>
            </p:extLst>
          </p:nvPr>
        </p:nvGraphicFramePr>
        <p:xfrm>
          <a:off x="550452" y="2511405"/>
          <a:ext cx="1043614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844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810512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2455240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Secure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communications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signatures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Digital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Updated: Implementations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EB1D3-1BBC-C742-8569-86A8D9C9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 mathematical frameworks have been developed that can perform asymmetric cryptography. Some (historically) notable are: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28C513-4370-4163-A14A-A9B0563D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29272"/>
              </p:ext>
            </p:extLst>
          </p:nvPr>
        </p:nvGraphicFramePr>
        <p:xfrm>
          <a:off x="550452" y="2325053"/>
          <a:ext cx="10436141" cy="446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148">
                  <a:extLst>
                    <a:ext uri="{9D8B030D-6E8A-4147-A177-3AD203B41FA5}">
                      <a16:colId xmlns:a16="http://schemas.microsoft.com/office/drawing/2014/main" val="1223474408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4125309370"/>
                    </a:ext>
                  </a:extLst>
                </a:gridCol>
                <a:gridCol w="2130949">
                  <a:extLst>
                    <a:ext uri="{9D8B030D-6E8A-4147-A177-3AD203B41FA5}">
                      <a16:colId xmlns:a16="http://schemas.microsoft.com/office/drawing/2014/main" val="3184640462"/>
                    </a:ext>
                  </a:extLst>
                </a:gridCol>
                <a:gridCol w="1558456">
                  <a:extLst>
                    <a:ext uri="{9D8B030D-6E8A-4147-A177-3AD203B41FA5}">
                      <a16:colId xmlns:a16="http://schemas.microsoft.com/office/drawing/2014/main" val="1889237807"/>
                    </a:ext>
                  </a:extLst>
                </a:gridCol>
                <a:gridCol w="1771031">
                  <a:extLst>
                    <a:ext uri="{9D8B030D-6E8A-4147-A177-3AD203B41FA5}">
                      <a16:colId xmlns:a16="http://schemas.microsoft.com/office/drawing/2014/main" val="132134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Key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exchange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 (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for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symmetric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cryptography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Principle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0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1) Diffie-Hellman (DH)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accent6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accent6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C00000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x</a:t>
                      </a:r>
                      <a:endParaRPr lang="de-DE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Discrete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logarithm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problem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63684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2)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encryption</a:t>
                      </a:r>
                      <a:endParaRPr lang="de-DE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13394"/>
                  </a:ext>
                </a:extLst>
              </a:tr>
              <a:tr h="525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3)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Elgamal</a:t>
                      </a:r>
                      <a:r>
                        <a:rPr lang="de-DE" b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endParaRPr lang="de-DE" b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862272"/>
                  </a:ext>
                </a:extLst>
              </a:tr>
              <a:tr h="665244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4) Digital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signature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algorithm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(DSA)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8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5) 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Rivest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Shamir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–</a:t>
                      </a:r>
                      <a:r>
                        <a:rPr lang="de-DE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Adleman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(RSA)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(✔)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✔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Prime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numbers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factoring</a:t>
                      </a:r>
                      <a:endParaRPr lang="de-D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310306"/>
                  </a:ext>
                </a:extLst>
              </a:tr>
            </a:tbl>
          </a:graphicData>
        </a:graphic>
      </p:graphicFrame>
      <p:sp>
        <p:nvSpPr>
          <p:cNvPr id="8" name="Bogen 7">
            <a:extLst>
              <a:ext uri="{FF2B5EF4-FFF2-40B4-BE49-F238E27FC236}">
                <a16:creationId xmlns:a16="http://schemas.microsoft.com/office/drawing/2014/main" id="{7475EB4B-D890-48AB-AA2E-1963DE7DA044}"/>
              </a:ext>
            </a:extLst>
          </p:cNvPr>
          <p:cNvSpPr>
            <a:spLocks noChangeAspect="1"/>
          </p:cNvSpPr>
          <p:nvPr/>
        </p:nvSpPr>
        <p:spPr>
          <a:xfrm rot="16200000">
            <a:off x="258585" y="4983884"/>
            <a:ext cx="469392" cy="469392"/>
          </a:xfrm>
          <a:prstGeom prst="arc">
            <a:avLst>
              <a:gd name="adj1" fmla="val 11612292"/>
              <a:gd name="adj2" fmla="val 20744855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BFDCA716-B27A-4013-BAF5-089C97EF5C84}"/>
              </a:ext>
            </a:extLst>
          </p:cNvPr>
          <p:cNvSpPr>
            <a:spLocks noChangeAspect="1"/>
          </p:cNvSpPr>
          <p:nvPr/>
        </p:nvSpPr>
        <p:spPr>
          <a:xfrm rot="16200000">
            <a:off x="258585" y="3857194"/>
            <a:ext cx="469392" cy="469392"/>
          </a:xfrm>
          <a:prstGeom prst="arc">
            <a:avLst>
              <a:gd name="adj1" fmla="val 11612292"/>
              <a:gd name="adj2" fmla="val 20744855"/>
            </a:avLst>
          </a:prstGeom>
          <a:ln w="254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8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6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/>
          <a:lstStyle/>
          <a:p>
            <a:r>
              <a:rPr lang="en-US" sz="2400" dirty="0"/>
              <a:t>In Diffie-Hellmann a mutual key (usable for symmetric encryption) is created by exchange of certain information</a:t>
            </a:r>
          </a:p>
        </p:txBody>
      </p:sp>
      <p:pic>
        <p:nvPicPr>
          <p:cNvPr id="5" name="Grafik 4" descr="Büromitarbeiterin mit einfarbiger Füllung">
            <a:extLst>
              <a:ext uri="{FF2B5EF4-FFF2-40B4-BE49-F238E27FC236}">
                <a16:creationId xmlns:a16="http://schemas.microsoft.com/office/drawing/2014/main" id="{8A2D8235-AC17-4C98-85A3-DE93332B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3089440"/>
            <a:ext cx="914400" cy="914400"/>
          </a:xfrm>
          <a:prstGeom prst="rect">
            <a:avLst/>
          </a:prstGeom>
        </p:spPr>
      </p:pic>
      <p:pic>
        <p:nvPicPr>
          <p:cNvPr id="7" name="Grafik 6" descr="Büromitarbeiter mit einfarbiger Füllung">
            <a:extLst>
              <a:ext uri="{FF2B5EF4-FFF2-40B4-BE49-F238E27FC236}">
                <a16:creationId xmlns:a16="http://schemas.microsoft.com/office/drawing/2014/main" id="{847345E2-61AA-40DB-8014-3044267B0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7520" y="3096511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A69B89-FA2E-4446-9F42-F573A03AAC92}"/>
              </a:ext>
            </a:extLst>
          </p:cNvPr>
          <p:cNvSpPr txBox="1"/>
          <p:nvPr/>
        </p:nvSpPr>
        <p:spPr>
          <a:xfrm>
            <a:off x="2241274" y="2696597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12E05C-C42E-454A-ADC4-A7287F0DD101}"/>
              </a:ext>
            </a:extLst>
          </p:cNvPr>
          <p:cNvSpPr txBox="1"/>
          <p:nvPr/>
        </p:nvSpPr>
        <p:spPr>
          <a:xfrm>
            <a:off x="7027085" y="2701913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/>
              <p:nvPr/>
            </p:nvSpPr>
            <p:spPr>
              <a:xfrm>
                <a:off x="4214118" y="2753786"/>
                <a:ext cx="2095242" cy="10958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de-DE" sz="1600" dirty="0"/>
                  <a:t> (prime)</a:t>
                </a:r>
                <a:br>
                  <a:rPr lang="de-DE" sz="1600" dirty="0"/>
                </a:br>
                <a:endParaRPr lang="de-DE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de-DE" sz="1600" dirty="0"/>
                  <a:t>(primitive root </a:t>
                </a:r>
                <a:r>
                  <a:rPr lang="de-DE" sz="1600" dirty="0" err="1"/>
                  <a:t>modulo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600" dirty="0"/>
                  <a:t>)</a:t>
                </a: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18" y="2753786"/>
                <a:ext cx="2095242" cy="1095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FF9496AC-6D7C-4D16-85E4-0EE1B5B87F4D}"/>
              </a:ext>
            </a:extLst>
          </p:cNvPr>
          <p:cNvSpPr txBox="1"/>
          <p:nvPr/>
        </p:nvSpPr>
        <p:spPr>
          <a:xfrm>
            <a:off x="4090790" y="2389733"/>
            <a:ext cx="23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>
                <a:solidFill>
                  <a:schemeClr val="bg1"/>
                </a:solidFill>
              </a:rPr>
              <a:t>Public </a:t>
            </a:r>
            <a:r>
              <a:rPr lang="de-DE" sz="1800" dirty="0" err="1">
                <a:solidFill>
                  <a:schemeClr val="bg1"/>
                </a:solidFill>
              </a:rPr>
              <a:t>information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ED81CF-718A-4959-918E-0F32F492C196}"/>
                  </a:ext>
                </a:extLst>
              </p:cNvPr>
              <p:cNvSpPr txBox="1"/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≔4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Alice‘s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integer)</a:t>
                </a:r>
              </a:p>
              <a:p>
                <a:pPr/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br>
                  <a:rPr lang="de-DE" sz="2000" dirty="0">
                    <a:solidFill>
                      <a:schemeClr val="bg1"/>
                    </a:solidFill>
                  </a:rPr>
                </a:br>
                <a:endParaRPr lang="de-DE" sz="2000" dirty="0">
                  <a:solidFill>
                    <a:schemeClr val="bg1"/>
                  </a:solidFill>
                </a:endParaRP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de-DE" sz="2000" dirty="0" err="1">
                    <a:solidFill>
                      <a:schemeClr val="bg1"/>
                    </a:solidFill>
                  </a:rPr>
                  <a:t>Shared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000" b="0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ED81CF-718A-4959-918E-0F32F492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blipFill>
                <a:blip r:embed="rId7"/>
                <a:stretch>
                  <a:fillRect l="-1256" t="-1567" b="-2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CF175EA-2FE3-4218-9C97-F710BB7FB422}"/>
                  </a:ext>
                </a:extLst>
              </p:cNvPr>
              <p:cNvSpPr txBox="1"/>
              <p:nvPr/>
            </p:nvSpPr>
            <p:spPr>
              <a:xfrm>
                <a:off x="6091881" y="4108506"/>
                <a:ext cx="4667309" cy="197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Bob‘s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integer)</a:t>
                </a:r>
              </a:p>
              <a:p>
                <a:pPr/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endParaRPr lang="de-DE" sz="2000" dirty="0">
                  <a:solidFill>
                    <a:schemeClr val="bg1"/>
                  </a:solidFill>
                </a:endParaRPr>
              </a:p>
              <a:p>
                <a:pPr/>
                <a:r>
                  <a:rPr lang="de-DE" sz="2000" dirty="0">
                    <a:solidFill>
                      <a:schemeClr val="bg1"/>
                    </a:solidFill>
                  </a:rPr>
                  <a:t>Shared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000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CF175EA-2FE3-4218-9C97-F710BB7F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81" y="4108506"/>
                <a:ext cx="4667309" cy="1970861"/>
              </a:xfrm>
              <a:prstGeom prst="rect">
                <a:avLst/>
              </a:prstGeom>
              <a:blipFill>
                <a:blip r:embed="rId8"/>
                <a:stretch>
                  <a:fillRect l="-1305" t="-1858" b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5431EC1-3184-4518-81B9-18E96F9A4B9D}"/>
              </a:ext>
            </a:extLst>
          </p:cNvPr>
          <p:cNvCxnSpPr>
            <a:cxnSpLocks/>
          </p:cNvCxnSpPr>
          <p:nvPr/>
        </p:nvCxnSpPr>
        <p:spPr>
          <a:xfrm flipH="1">
            <a:off x="3853046" y="4927384"/>
            <a:ext cx="1889387" cy="55425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587E1E-A287-4857-915C-5DE600425FE7}"/>
              </a:ext>
            </a:extLst>
          </p:cNvPr>
          <p:cNvCxnSpPr>
            <a:cxnSpLocks/>
          </p:cNvCxnSpPr>
          <p:nvPr/>
        </p:nvCxnSpPr>
        <p:spPr>
          <a:xfrm>
            <a:off x="3888873" y="4927384"/>
            <a:ext cx="1871847" cy="58644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1168C45-1285-40F6-8BC7-9017DCB96D61}"/>
              </a:ext>
            </a:extLst>
          </p:cNvPr>
          <p:cNvSpPr txBox="1"/>
          <p:nvPr/>
        </p:nvSpPr>
        <p:spPr>
          <a:xfrm>
            <a:off x="2241274" y="6274737"/>
            <a:ext cx="6315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Works </a:t>
            </a:r>
            <a:r>
              <a:rPr lang="de-DE" sz="2000" dirty="0" err="1">
                <a:solidFill>
                  <a:schemeClr val="bg1"/>
                </a:solidFill>
              </a:rPr>
              <a:t>because</a:t>
            </a:r>
            <a:r>
              <a:rPr lang="de-DE" sz="2000" dirty="0">
                <a:solidFill>
                  <a:schemeClr val="bg1"/>
                </a:solidFill>
              </a:rPr>
              <a:t> g was </a:t>
            </a:r>
            <a:r>
              <a:rPr lang="de-DE" sz="2000" dirty="0" err="1">
                <a:solidFill>
                  <a:schemeClr val="bg1"/>
                </a:solidFill>
              </a:rPr>
              <a:t>chosen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primitve</a:t>
            </a:r>
            <a:r>
              <a:rPr lang="de-DE" sz="2000" dirty="0">
                <a:solidFill>
                  <a:schemeClr val="bg1"/>
                </a:solidFill>
              </a:rPr>
              <a:t> root </a:t>
            </a:r>
            <a:r>
              <a:rPr lang="de-DE" sz="2000" dirty="0" err="1">
                <a:solidFill>
                  <a:schemeClr val="bg1"/>
                </a:solidFill>
              </a:rPr>
              <a:t>modulo</a:t>
            </a:r>
            <a:r>
              <a:rPr lang="de-DE" sz="2000" dirty="0">
                <a:solidFill>
                  <a:schemeClr val="bg1"/>
                </a:solidFill>
              </a:rPr>
              <a:t> p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370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Fundamentals: primitive root &amp; congruence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7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2897276"/>
          </a:xfrm>
        </p:spPr>
        <p:txBody>
          <a:bodyPr/>
          <a:lstStyle/>
          <a:p>
            <a:r>
              <a:rPr lang="en-US" sz="2400" dirty="0"/>
              <a:t>g is a primitive root modulo p if it creates a cyclic group with elements A of period (p-1) for the following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/>
              <p:nvPr/>
            </p:nvSpPr>
            <p:spPr>
              <a:xfrm>
                <a:off x="715457" y="3138193"/>
                <a:ext cx="4258062" cy="10584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de-DE" dirty="0"/>
                  <a:t> (prime)</a:t>
                </a:r>
                <a:br>
                  <a:rPr lang="de-DE" dirty="0"/>
                </a:b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de-DE" dirty="0"/>
                  <a:t>(primitive root </a:t>
                </a:r>
                <a:r>
                  <a:rPr lang="de-DE" dirty="0" err="1"/>
                  <a:t>modulo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7" y="3138193"/>
                <a:ext cx="4258062" cy="1058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/>
              <p:nvPr/>
            </p:nvSpPr>
            <p:spPr>
              <a:xfrm>
                <a:off x="715457" y="2576266"/>
                <a:ext cx="3369873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de-DE" dirty="0">
                    <a:solidFill>
                      <a:schemeClr val="bg1"/>
                    </a:solidFill>
                  </a:rPr>
                </a:b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C32F91A-6AAF-49D9-B8AB-829F13FC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57" y="2576266"/>
                <a:ext cx="3369873" cy="40017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e 4">
                <a:extLst>
                  <a:ext uri="{FF2B5EF4-FFF2-40B4-BE49-F238E27FC236}">
                    <a16:creationId xmlns:a16="http://schemas.microsoft.com/office/drawing/2014/main" id="{53911EE3-A7F7-4D9B-A189-839145EF6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327501"/>
                  </p:ext>
                </p:extLst>
              </p:nvPr>
            </p:nvGraphicFramePr>
            <p:xfrm>
              <a:off x="6885656" y="2776353"/>
              <a:ext cx="354344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304">
                      <a:extLst>
                        <a:ext uri="{9D8B030D-6E8A-4147-A177-3AD203B41FA5}">
                          <a16:colId xmlns:a16="http://schemas.microsoft.com/office/drawing/2014/main" val="1223474408"/>
                        </a:ext>
                      </a:extLst>
                    </a:gridCol>
                    <a:gridCol w="1012371">
                      <a:extLst>
                        <a:ext uri="{9D8B030D-6E8A-4147-A177-3AD203B41FA5}">
                          <a16:colId xmlns:a16="http://schemas.microsoft.com/office/drawing/2014/main" val="1889237807"/>
                        </a:ext>
                      </a:extLst>
                    </a:gridCol>
                    <a:gridCol w="1926771">
                      <a:extLst>
                        <a:ext uri="{9D8B030D-6E8A-4147-A177-3AD203B41FA5}">
                          <a16:colId xmlns:a16="http://schemas.microsoft.com/office/drawing/2014/main" val="1321342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8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8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chemeClr val="bg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70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636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908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331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8644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23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546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2187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2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6561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9418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0700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e 4">
                <a:extLst>
                  <a:ext uri="{FF2B5EF4-FFF2-40B4-BE49-F238E27FC236}">
                    <a16:creationId xmlns:a16="http://schemas.microsoft.com/office/drawing/2014/main" id="{53911EE3-A7F7-4D9B-A189-839145EF6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327501"/>
                  </p:ext>
                </p:extLst>
              </p:nvPr>
            </p:nvGraphicFramePr>
            <p:xfrm>
              <a:off x="6885656" y="2776353"/>
              <a:ext cx="354344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304">
                      <a:extLst>
                        <a:ext uri="{9D8B030D-6E8A-4147-A177-3AD203B41FA5}">
                          <a16:colId xmlns:a16="http://schemas.microsoft.com/office/drawing/2014/main" val="1223474408"/>
                        </a:ext>
                      </a:extLst>
                    </a:gridCol>
                    <a:gridCol w="1012371">
                      <a:extLst>
                        <a:ext uri="{9D8B030D-6E8A-4147-A177-3AD203B41FA5}">
                          <a16:colId xmlns:a16="http://schemas.microsoft.com/office/drawing/2014/main" val="1889237807"/>
                        </a:ext>
                      </a:extLst>
                    </a:gridCol>
                    <a:gridCol w="1926771">
                      <a:extLst>
                        <a:ext uri="{9D8B030D-6E8A-4147-A177-3AD203B41FA5}">
                          <a16:colId xmlns:a16="http://schemas.microsoft.com/office/drawing/2014/main" val="1321342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281" t="-8197" r="-18982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4177" t="-8197" r="-316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0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636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908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331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8644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623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546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2187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29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6561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9418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chemeClr val="bg1"/>
                              </a:solidFill>
                              <a:latin typeface="Century Gothic" panose="020B0502020202020204" pitchFamily="3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07006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512A6AE-A4C6-42D7-B2B1-F0F63EEF7E17}"/>
                  </a:ext>
                </a:extLst>
              </p:cNvPr>
              <p:cNvSpPr/>
              <p:nvPr/>
            </p:nvSpPr>
            <p:spPr>
              <a:xfrm>
                <a:off x="751298" y="4662804"/>
                <a:ext cx="4258062" cy="151132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Notation - congruence of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modulo n is denoted as:</a:t>
                </a:r>
              </a:p>
              <a:p>
                <a:br>
                  <a:rPr lang="de-DE" sz="2000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2000" dirty="0"/>
                  <a:t> , e.g. </a:t>
                </a:r>
                <a14:m>
                  <m:oMath xmlns:m="http://schemas.openxmlformats.org/officeDocument/2006/math">
                    <m:r>
                      <a:rPr lang="de-DE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de-DE" sz="2000" dirty="0"/>
                  <a:t> </a:t>
                </a:r>
                <a:br>
                  <a:rPr lang="de-DE" sz="2000" dirty="0"/>
                </a:br>
                <a:endParaRPr lang="de-DE" sz="2000" dirty="0"/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512A6AE-A4C6-42D7-B2B1-F0F63EEF7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8" y="4662804"/>
                <a:ext cx="4258062" cy="1511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behind Diffie-Hellmann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469415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discrete logarithm is ‘hard’ to compute </a:t>
            </a:r>
            <a:r>
              <a:rPr lang="en-US" sz="2400" dirty="0"/>
              <a:t>and </a:t>
            </a:r>
            <a:r>
              <a:rPr lang="en-US" sz="2400" b="1" dirty="0"/>
              <a:t>modular exponentiation is ‘easy’ to compute ‘one-way function’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/>
              <p:nvPr/>
            </p:nvSpPr>
            <p:spPr>
              <a:xfrm>
                <a:off x="8300850" y="2759065"/>
                <a:ext cx="3299751" cy="122910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:r>
                  <a:rPr lang="de-DE" b="0" dirty="0">
                    <a:solidFill>
                      <a:schemeClr val="bg1"/>
                    </a:solidFill>
                  </a:rPr>
                  <a:t>Modular exponentiation:</a:t>
                </a:r>
                <a:br>
                  <a:rPr lang="de-DE" b="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Discrete</a:t>
                </a:r>
                <a:r>
                  <a:rPr lang="de-DE" dirty="0"/>
                  <a:t> </a:t>
                </a:r>
                <a:r>
                  <a:rPr lang="de-DE" dirty="0" err="1"/>
                  <a:t>logarithm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br>
                  <a:rPr lang="de-DE" sz="2000" dirty="0"/>
                </a:br>
                <a:endParaRPr lang="de-DE" sz="2000" dirty="0"/>
              </a:p>
              <a:p>
                <a:br>
                  <a:rPr lang="de-DE" sz="2000" dirty="0"/>
                </a:br>
                <a:endParaRPr lang="de-DE" sz="20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AD7B0C53-CAC5-4ED5-80D4-842E34A7C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50" y="2759065"/>
                <a:ext cx="3299751" cy="1229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 descr="Büromitarbeiterin mit einfarbiger Füllung">
            <a:extLst>
              <a:ext uri="{FF2B5EF4-FFF2-40B4-BE49-F238E27FC236}">
                <a16:creationId xmlns:a16="http://schemas.microsoft.com/office/drawing/2014/main" id="{A8800447-0A79-4C45-B5CD-259267686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3089440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B97F5D2-661A-4EE9-B8F2-F813DB2EFB9A}"/>
              </a:ext>
            </a:extLst>
          </p:cNvPr>
          <p:cNvSpPr txBox="1"/>
          <p:nvPr/>
        </p:nvSpPr>
        <p:spPr>
          <a:xfrm>
            <a:off x="2241274" y="2696597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C4F0C02-BE7C-4457-823A-E6B31B491E4A}"/>
                  </a:ext>
                </a:extLst>
              </p:cNvPr>
              <p:cNvSpPr txBox="1"/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≔4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(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Alice‘s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integer)</a:t>
                </a:r>
              </a:p>
              <a:p>
                <a:pPr/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br>
                  <a:rPr lang="de-DE" sz="2000" dirty="0">
                    <a:solidFill>
                      <a:schemeClr val="bg1"/>
                    </a:solidFill>
                  </a:rPr>
                </a:br>
                <a:endParaRPr lang="de-DE" sz="2000" dirty="0">
                  <a:solidFill>
                    <a:schemeClr val="bg1"/>
                  </a:solidFill>
                </a:endParaRP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de-DE" sz="2000" dirty="0">
                    <a:solidFill>
                      <a:schemeClr val="bg1"/>
                    </a:solidFill>
                  </a:rPr>
                  <a:t>Shared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:</a:t>
                </a:r>
                <a:b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sz="2000" b="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000" b="0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000" b="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C4F0C02-BE7C-4457-823A-E6B31B49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0" y="4104067"/>
                <a:ext cx="5342266" cy="1944507"/>
              </a:xfrm>
              <a:prstGeom prst="rect">
                <a:avLst/>
              </a:prstGeom>
              <a:blipFill>
                <a:blip r:embed="rId5"/>
                <a:stretch>
                  <a:fillRect l="-1256" t="-1567" b="-25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961A0F9-7B98-4387-8C80-8C7E5EFAF453}"/>
                  </a:ext>
                </a:extLst>
              </p:cNvPr>
              <p:cNvSpPr/>
              <p:nvPr/>
            </p:nvSpPr>
            <p:spPr>
              <a:xfrm>
                <a:off x="4214118" y="2753786"/>
                <a:ext cx="2095242" cy="10958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r>
                  <a:rPr lang="de-DE" sz="1600" dirty="0"/>
                  <a:t> (prime)</a:t>
                </a:r>
                <a:br>
                  <a:rPr lang="de-DE" sz="1600" dirty="0"/>
                </a:br>
                <a:endParaRPr lang="de-DE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de-DE" sz="1600" dirty="0"/>
                  <a:t>(primitive root </a:t>
                </a:r>
                <a:r>
                  <a:rPr lang="de-DE" sz="1600" dirty="0" err="1"/>
                  <a:t>modulo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600" dirty="0"/>
                  <a:t>)</a:t>
                </a: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6961A0F9-7B98-4387-8C80-8C7E5EFAF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18" y="2753786"/>
                <a:ext cx="2095242" cy="1095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624E00A-980C-4198-B423-1803CAC34F7D}"/>
              </a:ext>
            </a:extLst>
          </p:cNvPr>
          <p:cNvSpPr txBox="1"/>
          <p:nvPr/>
        </p:nvSpPr>
        <p:spPr>
          <a:xfrm>
            <a:off x="4213954" y="2389733"/>
            <a:ext cx="23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Public </a:t>
            </a:r>
            <a:r>
              <a:rPr lang="de-DE" sz="1800" dirty="0" err="1">
                <a:solidFill>
                  <a:schemeClr val="bg1"/>
                </a:solidFill>
              </a:rPr>
              <a:t>information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EDA933-636A-4E73-9F00-C64467565E10}"/>
              </a:ext>
            </a:extLst>
          </p:cNvPr>
          <p:cNvSpPr txBox="1"/>
          <p:nvPr/>
        </p:nvSpPr>
        <p:spPr>
          <a:xfrm>
            <a:off x="8326684" y="2389733"/>
            <a:ext cx="23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chemeClr val="bg1"/>
                </a:solidFill>
              </a:rPr>
              <a:t>Definitions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BB39257-3A05-4B05-B1E7-23BADBE2323B}"/>
                  </a:ext>
                </a:extLst>
              </p:cNvPr>
              <p:cNvSpPr txBox="1"/>
              <p:nvPr/>
            </p:nvSpPr>
            <p:spPr>
              <a:xfrm>
                <a:off x="3237937" y="4717215"/>
                <a:ext cx="5088747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>
                    <a:solidFill>
                      <a:srgbClr val="FF0000"/>
                    </a:solidFill>
                  </a:rPr>
                  <a:t> a </a:t>
                </a:r>
                <a:r>
                  <a:rPr lang="de-DE" dirty="0" err="1">
                    <a:solidFill>
                      <a:srgbClr val="FF0000"/>
                    </a:solidFill>
                  </a:rPr>
                  <a:t>is</a:t>
                </a:r>
                <a:r>
                  <a:rPr lang="de-DE" dirty="0">
                    <a:solidFill>
                      <a:srgbClr val="FF0000"/>
                    </a:solidFill>
                  </a:rPr>
                  <a:t> ‘</a:t>
                </a:r>
                <a:r>
                  <a:rPr lang="de-DE" dirty="0" err="1">
                    <a:solidFill>
                      <a:srgbClr val="FF0000"/>
                    </a:solidFill>
                  </a:rPr>
                  <a:t>hard</a:t>
                </a:r>
                <a:r>
                  <a:rPr lang="de-DE" dirty="0">
                    <a:solidFill>
                      <a:srgbClr val="FF0000"/>
                    </a:solidFill>
                  </a:rPr>
                  <a:t>‘ </a:t>
                </a:r>
                <a:r>
                  <a:rPr lang="de-DE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</a:rPr>
                  <a:t>compute</a:t>
                </a:r>
                <a:r>
                  <a:rPr lang="de-DE" dirty="0">
                    <a:solidFill>
                      <a:srgbClr val="FF0000"/>
                    </a:solidFill>
                  </a:rPr>
                  <a:t> (</a:t>
                </a:r>
                <a:r>
                  <a:rPr lang="de-DE" dirty="0" err="1">
                    <a:solidFill>
                      <a:srgbClr val="FF0000"/>
                    </a:solidFill>
                  </a:rPr>
                  <a:t>given</a:t>
                </a:r>
                <a:r>
                  <a:rPr lang="de-DE" dirty="0">
                    <a:solidFill>
                      <a:srgbClr val="FF0000"/>
                    </a:solidFill>
                  </a:rPr>
                  <a:t> A, p and g, </a:t>
                </a:r>
                <a:r>
                  <a:rPr lang="de-DE" dirty="0" err="1">
                    <a:solidFill>
                      <a:srgbClr val="FF0000"/>
                    </a:solidFill>
                  </a:rPr>
                  <a:t>for</a:t>
                </a:r>
                <a:r>
                  <a:rPr lang="de-DE" dirty="0">
                    <a:solidFill>
                      <a:srgbClr val="FF0000"/>
                    </a:solidFill>
                  </a:rPr>
                  <a:t> large </a:t>
                </a:r>
                <a:r>
                  <a:rPr lang="de-DE" dirty="0" err="1">
                    <a:solidFill>
                      <a:srgbClr val="FF0000"/>
                    </a:solidFill>
                  </a:rPr>
                  <a:t>enough</a:t>
                </a:r>
                <a:r>
                  <a:rPr lang="de-DE" dirty="0">
                    <a:solidFill>
                      <a:srgbClr val="FF0000"/>
                    </a:solidFill>
                  </a:rPr>
                  <a:t> a (256 </a:t>
                </a:r>
                <a:r>
                  <a:rPr lang="de-DE" dirty="0" err="1">
                    <a:solidFill>
                      <a:srgbClr val="FF0000"/>
                    </a:solidFill>
                  </a:rPr>
                  <a:t>bits</a:t>
                </a:r>
                <a:r>
                  <a:rPr lang="de-DE" dirty="0">
                    <a:solidFill>
                      <a:srgbClr val="FF0000"/>
                    </a:solidFill>
                  </a:rPr>
                  <a:t>) and p (&gt;= 2048 </a:t>
                </a:r>
                <a:r>
                  <a:rPr lang="de-DE" dirty="0" err="1">
                    <a:solidFill>
                      <a:srgbClr val="FF0000"/>
                    </a:solidFill>
                  </a:rPr>
                  <a:t>bits</a:t>
                </a:r>
                <a:r>
                  <a:rPr lang="de-DE" dirty="0">
                    <a:solidFill>
                      <a:srgbClr val="FF000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BB39257-3A05-4B05-B1E7-23BADBE2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937" y="4717215"/>
                <a:ext cx="5088747" cy="669992"/>
              </a:xfrm>
              <a:prstGeom prst="rect">
                <a:avLst/>
              </a:prstGeom>
              <a:blipFill>
                <a:blip r:embed="rId7"/>
                <a:stretch>
                  <a:fillRect l="-958" t="-1818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126AE33-B343-4818-A94E-1F132E17DDF9}"/>
                  </a:ext>
                </a:extLst>
              </p:cNvPr>
              <p:cNvSpPr txBox="1"/>
              <p:nvPr/>
            </p:nvSpPr>
            <p:spPr>
              <a:xfrm>
                <a:off x="4750010" y="5665254"/>
                <a:ext cx="5088747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>
                    <a:solidFill>
                      <a:srgbClr val="00B050"/>
                    </a:solidFill>
                  </a:rPr>
                  <a:t> s </a:t>
                </a:r>
                <a:r>
                  <a:rPr lang="de-DE" dirty="0" err="1">
                    <a:solidFill>
                      <a:srgbClr val="00B050"/>
                    </a:solidFill>
                  </a:rPr>
                  <a:t>is</a:t>
                </a:r>
                <a:r>
                  <a:rPr lang="de-DE" dirty="0">
                    <a:solidFill>
                      <a:srgbClr val="00B050"/>
                    </a:solidFill>
                  </a:rPr>
                  <a:t> easy </a:t>
                </a:r>
                <a:r>
                  <a:rPr lang="de-DE" dirty="0" err="1">
                    <a:solidFill>
                      <a:srgbClr val="00B050"/>
                    </a:solidFill>
                  </a:rPr>
                  <a:t>to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compute</a:t>
                </a:r>
                <a:r>
                  <a:rPr lang="de-DE" dirty="0">
                    <a:solidFill>
                      <a:srgbClr val="00B050"/>
                    </a:solidFill>
                  </a:rPr>
                  <a:t>, </a:t>
                </a:r>
                <a:r>
                  <a:rPr lang="de-DE" dirty="0" err="1">
                    <a:solidFill>
                      <a:srgbClr val="00B050"/>
                    </a:solidFill>
                  </a:rPr>
                  <a:t>since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only</a:t>
                </a:r>
                <a:r>
                  <a:rPr lang="de-DE" dirty="0">
                    <a:solidFill>
                      <a:srgbClr val="00B050"/>
                    </a:solidFill>
                  </a:rPr>
                  <a:t> modular </a:t>
                </a:r>
                <a:r>
                  <a:rPr lang="de-DE" dirty="0" err="1">
                    <a:solidFill>
                      <a:srgbClr val="00B050"/>
                    </a:solidFill>
                  </a:rPr>
                  <a:t>exponentiation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needs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to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be</a:t>
                </a:r>
                <a:r>
                  <a:rPr lang="de-DE" dirty="0">
                    <a:solidFill>
                      <a:srgbClr val="00B050"/>
                    </a:solidFill>
                  </a:rPr>
                  <a:t> </a:t>
                </a:r>
                <a:r>
                  <a:rPr lang="de-DE" dirty="0" err="1">
                    <a:solidFill>
                      <a:srgbClr val="00B050"/>
                    </a:solidFill>
                  </a:rPr>
                  <a:t>applied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126AE33-B343-4818-A94E-1F132E17D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10" y="5665254"/>
                <a:ext cx="5088747" cy="669992"/>
              </a:xfrm>
              <a:prstGeom prst="rect">
                <a:avLst/>
              </a:prstGeom>
              <a:blipFill>
                <a:blip r:embed="rId8"/>
                <a:stretch>
                  <a:fillRect l="-958" t="-909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A2966316-552E-45F3-A9AC-07D73815F708}"/>
              </a:ext>
            </a:extLst>
          </p:cNvPr>
          <p:cNvSpPr/>
          <p:nvPr/>
        </p:nvSpPr>
        <p:spPr>
          <a:xfrm>
            <a:off x="8171633" y="4759943"/>
            <a:ext cx="310101" cy="64524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F972647-16BB-4F64-B8D8-6F6FB1256A3E}"/>
              </a:ext>
            </a:extLst>
          </p:cNvPr>
          <p:cNvSpPr txBox="1"/>
          <p:nvPr/>
        </p:nvSpPr>
        <p:spPr>
          <a:xfrm>
            <a:off x="8586674" y="4675974"/>
            <a:ext cx="3172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</a:t>
            </a:r>
            <a:r>
              <a:rPr lang="en-US" sz="2400" i="1" dirty="0">
                <a:solidFill>
                  <a:srgbClr val="FF0000"/>
                </a:solidFill>
              </a:rPr>
              <a:t>discrete logarithm problem </a:t>
            </a:r>
            <a:endParaRPr lang="de-DE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203A2-C25A-4F43-B431-E0945DD8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encryption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981E2-0376-7549-9270-DC1BF48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7577-BDD9-F241-AEA7-1329B5EAA92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F0D6D21-3CA5-4CC0-8CFF-A008AFD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82813"/>
            <a:ext cx="11318790" cy="831057"/>
          </a:xfrm>
        </p:spPr>
        <p:txBody>
          <a:bodyPr/>
          <a:lstStyle/>
          <a:p>
            <a:r>
              <a:rPr lang="en-US" sz="2400" dirty="0" err="1"/>
              <a:t>ElGamal</a:t>
            </a:r>
            <a:r>
              <a:rPr lang="en-US" sz="2400" dirty="0"/>
              <a:t> was derived from Diffie-Hellmann and is used for asymmetric message encryption based the discrete logarithm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/>
              <p:nvPr/>
            </p:nvSpPr>
            <p:spPr>
              <a:xfrm>
                <a:off x="432486" y="3637426"/>
                <a:ext cx="5007741" cy="2252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>
                    <a:solidFill>
                      <a:schemeClr val="bg1"/>
                    </a:solidFill>
                  </a:rPr>
                  <a:t>W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ants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receive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encrypted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messages</a:t>
                </a:r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prime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=29 </m:t>
                    </m:r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,</a:t>
                </a:r>
                <a:br>
                  <a:rPr lang="de-DE" sz="2000" dirty="0">
                    <a:solidFill>
                      <a:schemeClr val="bg1"/>
                    </a:solidFill>
                  </a:rPr>
                </a:br>
                <a:r>
                  <a:rPr lang="de-DE" sz="2000" dirty="0">
                    <a:solidFill>
                      <a:schemeClr val="bg1"/>
                    </a:solidFill>
                  </a:rPr>
                  <a:t>and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generator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Choose</a:t>
                </a:r>
                <a:r>
                  <a:rPr lang="de-DE" sz="2000" dirty="0">
                    <a:solidFill>
                      <a:schemeClr val="bg1"/>
                    </a:solidFill>
                  </a:rPr>
                  <a:t> p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rivate key:</a:t>
                </a:r>
                <a:r>
                  <a:rPr lang="de-DE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AutoNum type="arabicParenR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Publishes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public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key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421FA35-2778-4E53-8072-61127C78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637426"/>
                <a:ext cx="5007741" cy="2252283"/>
              </a:xfrm>
              <a:prstGeom prst="rect">
                <a:avLst/>
              </a:prstGeom>
              <a:blipFill>
                <a:blip r:embed="rId2"/>
                <a:stretch>
                  <a:fillRect l="-1340" t="-1897" b="-40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 descr="Büromitarbeiter mit einfarbiger Füllung">
            <a:extLst>
              <a:ext uri="{FF2B5EF4-FFF2-40B4-BE49-F238E27FC236}">
                <a16:creationId xmlns:a16="http://schemas.microsoft.com/office/drawing/2014/main" id="{640589BA-D43C-4E2B-8B9C-9816844F6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254" y="2696756"/>
            <a:ext cx="914400" cy="914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CD435DD-42E4-4292-9930-1AF05721037B}"/>
              </a:ext>
            </a:extLst>
          </p:cNvPr>
          <p:cNvSpPr txBox="1"/>
          <p:nvPr/>
        </p:nvSpPr>
        <p:spPr>
          <a:xfrm>
            <a:off x="2001928" y="2302158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BOB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34" name="Grafik 33" descr="Büromitarbeiterin mit einfarbiger Füllung">
            <a:extLst>
              <a:ext uri="{FF2B5EF4-FFF2-40B4-BE49-F238E27FC236}">
                <a16:creationId xmlns:a16="http://schemas.microsoft.com/office/drawing/2014/main" id="{5765BF51-0746-427B-868A-D7AA8DC77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5696" y="2696756"/>
            <a:ext cx="914400" cy="914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8B095DCD-5956-427C-AA72-8188589C7A37}"/>
              </a:ext>
            </a:extLst>
          </p:cNvPr>
          <p:cNvSpPr txBox="1"/>
          <p:nvPr/>
        </p:nvSpPr>
        <p:spPr>
          <a:xfrm>
            <a:off x="8182370" y="2352690"/>
            <a:ext cx="146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ALICE</a:t>
            </a:r>
            <a:endParaRPr lang="de-D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9E5A53C-CCB8-4830-BC2E-F688446917FC}"/>
                  </a:ext>
                </a:extLst>
              </p:cNvPr>
              <p:cNvSpPr txBox="1"/>
              <p:nvPr/>
            </p:nvSpPr>
            <p:spPr>
              <a:xfrm>
                <a:off x="6623427" y="3637426"/>
                <a:ext cx="4468245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>
                    <a:solidFill>
                      <a:schemeClr val="bg1"/>
                    </a:solidFill>
                  </a:rPr>
                  <a:t>Wants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encrypt</a:t>
                </a:r>
                <a:r>
                  <a:rPr lang="de-DE" sz="2000" dirty="0">
                    <a:solidFill>
                      <a:schemeClr val="bg1"/>
                    </a:solidFill>
                  </a:rPr>
                  <a:t> and send Bob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the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Creates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own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6"/>
                </a:pPr>
                <a:r>
                  <a:rPr lang="de-DE" sz="2000" dirty="0" err="1">
                    <a:solidFill>
                      <a:schemeClr val="bg1"/>
                    </a:solidFill>
                  </a:rPr>
                  <a:t>Computes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shared</a:t>
                </a:r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secret</a:t>
                </a:r>
                <a:r>
                  <a:rPr lang="de-DE" sz="2000" dirty="0">
                    <a:solidFill>
                      <a:schemeClr val="bg1"/>
                    </a:solidFill>
                  </a:rPr>
                  <a:t>: </a:t>
                </a:r>
              </a:p>
              <a:p>
                <a:r>
                  <a:rPr lang="de-DE" sz="2000" b="0" dirty="0">
                    <a:solidFill>
                      <a:schemeClr val="bg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 startAt="9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dirty="0">
                        <a:solidFill>
                          <a:schemeClr val="bg1"/>
                        </a:solidFill>
                      </a:rPr>
                      <m:t>Computes</m:t>
                    </m:r>
                    <m:r>
                      <m:rPr>
                        <m:nor/>
                      </m:rPr>
                      <a:rPr lang="de-DE" sz="20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de-DE" sz="200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9"/>
                </a:pPr>
                <a:r>
                  <a:rPr lang="de-DE" sz="2000" b="0" dirty="0" err="1">
                    <a:solidFill>
                      <a:schemeClr val="bg1"/>
                    </a:solidFill>
                  </a:rPr>
                  <a:t>Encrypts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message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b="0" dirty="0" err="1">
                    <a:solidFill>
                      <a:schemeClr val="bg1"/>
                    </a:solidFill>
                  </a:rPr>
                  <a:t>as</a:t>
                </a:r>
                <a:r>
                  <a:rPr lang="de-DE" sz="2000" b="0" dirty="0">
                    <a:solidFill>
                      <a:schemeClr val="bg1"/>
                    </a:solidFill>
                  </a:rPr>
                  <a:t> </a:t>
                </a:r>
                <a:br>
                  <a:rPr lang="de-DE" sz="2000" b="0" dirty="0">
                    <a:solidFill>
                      <a:schemeClr val="bg1"/>
                    </a:solidFill>
                  </a:rPr>
                </a:br>
                <a:r>
                  <a:rPr lang="de-DE" sz="2000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de-DE" sz="2000" b="0" dirty="0">
                  <a:solidFill>
                    <a:schemeClr val="bg1"/>
                  </a:solidFill>
                </a:endParaRPr>
              </a:p>
              <a:p>
                <a:pPr marL="457200" indent="-457200">
                  <a:buFont typeface="+mj-lt"/>
                  <a:buAutoNum type="arabicParenR" startAt="9"/>
                </a:pPr>
                <a:r>
                  <a:rPr lang="de-DE" sz="2000" dirty="0">
                    <a:solidFill>
                      <a:schemeClr val="bg1"/>
                    </a:solidFill>
                  </a:rPr>
                  <a:t>Sends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de-DE" sz="2000" dirty="0">
                    <a:solidFill>
                      <a:schemeClr val="bg1"/>
                    </a:solidFill>
                  </a:rPr>
                  <a:t> </a:t>
                </a:r>
                <a:r>
                  <a:rPr lang="de-DE" sz="2000" dirty="0" err="1">
                    <a:solidFill>
                      <a:schemeClr val="bg1"/>
                    </a:solidFill>
                  </a:rPr>
                  <a:t>to</a:t>
                </a:r>
                <a:r>
                  <a:rPr lang="de-DE" sz="2000" dirty="0">
                    <a:solidFill>
                      <a:schemeClr val="bg1"/>
                    </a:solidFill>
                  </a:rPr>
                  <a:t> Bob</a:t>
                </a: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de-DE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9E5A53C-CCB8-4830-BC2E-F68844691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27" y="3637426"/>
                <a:ext cx="4468245" cy="3477875"/>
              </a:xfrm>
              <a:prstGeom prst="rect">
                <a:avLst/>
              </a:prstGeom>
              <a:blipFill>
                <a:blip r:embed="rId7"/>
                <a:stretch>
                  <a:fillRect l="-1501" t="-1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ADA00CD4-32F3-48F7-8E30-C0C8F0E07262}"/>
              </a:ext>
            </a:extLst>
          </p:cNvPr>
          <p:cNvCxnSpPr>
            <a:cxnSpLocks/>
          </p:cNvCxnSpPr>
          <p:nvPr/>
        </p:nvCxnSpPr>
        <p:spPr>
          <a:xfrm flipV="1">
            <a:off x="4178808" y="3831336"/>
            <a:ext cx="2377440" cy="1874520"/>
          </a:xfrm>
          <a:prstGeom prst="curvedConnector3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1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91AD96D433B94B95DF68F5E1B4B2FD" ma:contentTypeVersion="16" ma:contentTypeDescription="Ein neues Dokument erstellen." ma:contentTypeScope="" ma:versionID="ca06bd820ba9c5a47fc215ded64ef28f">
  <xsd:schema xmlns:xsd="http://www.w3.org/2001/XMLSchema" xmlns:xs="http://www.w3.org/2001/XMLSchema" xmlns:p="http://schemas.microsoft.com/office/2006/metadata/properties" xmlns:ns2="5c87a7b7-b6b0-4796-b118-f489adb0e97d" xmlns:ns3="c8c16b2f-60f1-462c-97bf-c7a13ef92d0e" targetNamespace="http://schemas.microsoft.com/office/2006/metadata/properties" ma:root="true" ma:fieldsID="42025f3ed21b5014017fc3d170df8ff1" ns2:_="" ns3:_="">
    <xsd:import namespace="5c87a7b7-b6b0-4796-b118-f489adb0e97d"/>
    <xsd:import namespace="c8c16b2f-60f1-462c-97bf-c7a13ef92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a7b7-b6b0-4796-b118-f489adb0e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0d9667c8-95fb-4079-8d7a-c2d251704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16b2f-60f1-462c-97bf-c7a13ef92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3b14d42-462a-4f41-8265-10034e900152}" ma:internalName="TaxCatchAll" ma:showField="CatchAllData" ma:web="c8c16b2f-60f1-462c-97bf-c7a13ef92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c16b2f-60f1-462c-97bf-c7a13ef92d0e" xsi:nil="true"/>
    <lcf76f155ced4ddcb4097134ff3c332f xmlns="5c87a7b7-b6b0-4796-b118-f489adb0e97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46AE2E-C5C0-4A93-A5EE-BCED3F9A55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E8AB13-1467-4514-9DF1-DAC639179B2B}"/>
</file>

<file path=customXml/itemProps3.xml><?xml version="1.0" encoding="utf-8"?>
<ds:datastoreItem xmlns:ds="http://schemas.openxmlformats.org/officeDocument/2006/customXml" ds:itemID="{26F97D9E-9C9C-4EE1-9693-9E6C9314F5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Microsoft Office PowerPoint</Application>
  <PresentationFormat>Breitbild</PresentationFormat>
  <Paragraphs>263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Cambria Math</vt:lpstr>
      <vt:lpstr>Century Gothic</vt:lpstr>
      <vt:lpstr>Office</vt:lpstr>
      <vt:lpstr>Asymmetric Cryptography II </vt:lpstr>
      <vt:lpstr>Agenda</vt:lpstr>
      <vt:lpstr>Last time: Algorithms</vt:lpstr>
      <vt:lpstr>Algorithms – leaving out elliptic curves (for now) </vt:lpstr>
      <vt:lpstr>Updated: Implementations</vt:lpstr>
      <vt:lpstr>Diffie-Hellmann</vt:lpstr>
      <vt:lpstr>Fundamentals: primitive root &amp; congruence</vt:lpstr>
      <vt:lpstr>Principle behind Diffie-Hellmann</vt:lpstr>
      <vt:lpstr>ElGamal encryption</vt:lpstr>
      <vt:lpstr>ElGamal encryption</vt:lpstr>
      <vt:lpstr>Fundamentals: Modular multiplicative inverse </vt:lpstr>
      <vt:lpstr>Digital signature algorithm (DSA)</vt:lpstr>
      <vt:lpstr>Digital signature algorithm (DSA)</vt:lpstr>
      <vt:lpstr>RSA (Rivest-Shamir-Adleman)</vt:lpstr>
      <vt:lpstr>RSA (Rivest-Shamir-Adleman)</vt:lpstr>
      <vt:lpstr>Discrete logarithm vs. prime number factoring</vt:lpstr>
      <vt:lpstr>Next time(s)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Grialgeldschöpfung -  Zentralbanken und die Zukunft von Bitcoin</dc:title>
  <dc:creator>Robin Bläsing</dc:creator>
  <cp:lastModifiedBy>Lukas Bahrenberg</cp:lastModifiedBy>
  <cp:revision>213</cp:revision>
  <dcterms:created xsi:type="dcterms:W3CDTF">2019-08-30T07:41:53Z</dcterms:created>
  <dcterms:modified xsi:type="dcterms:W3CDTF">2021-09-20T15:59:14Z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0x0101000BB64DEDFAEEA142BE693148193C5734</vt:lpwstr>
  </property>
</Properties>
</file>