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76" r:id="rId7"/>
    <p:sldId id="260" r:id="rId8"/>
    <p:sldId id="261" r:id="rId9"/>
    <p:sldId id="258" r:id="rId10"/>
    <p:sldId id="259" r:id="rId11"/>
    <p:sldId id="266" r:id="rId12"/>
    <p:sldId id="267" r:id="rId13"/>
    <p:sldId id="269" r:id="rId14"/>
    <p:sldId id="271" r:id="rId15"/>
    <p:sldId id="270" r:id="rId16"/>
    <p:sldId id="273" r:id="rId17"/>
    <p:sldId id="274" r:id="rId18"/>
    <p:sldId id="262" r:id="rId19"/>
    <p:sldId id="277" r:id="rId20"/>
    <p:sldId id="263" r:id="rId21"/>
    <p:sldId id="27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B3B3"/>
    <a:srgbClr val="670000"/>
    <a:srgbClr val="C06061"/>
    <a:srgbClr val="FF7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06B61-61E6-8349-8A2F-8F0BAD0A29CF}" v="2" dt="2022-08-23T09:07:11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9"/>
    <p:restoredTop sz="95853"/>
  </p:normalViewPr>
  <p:slideViewPr>
    <p:cSldViewPr snapToGrid="0" snapToObjects="1">
      <p:cViewPr varScale="1">
        <p:scale>
          <a:sx n="108" d="100"/>
          <a:sy n="108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3B93C-E16A-4B47-91D9-7F8B7F6D9132}" type="datetimeFigureOut">
              <a:rPr lang="de-DE" smtClean="0"/>
              <a:t>23.08.22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552D1-3F86-4246-8DED-53C1AE2E35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74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64DB8-C4FB-5C49-BED6-691CE20E4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E68713-029D-3746-92D9-C04735E63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DA894-3DC4-0345-894A-BF54B9C8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F0BC-E19C-4240-833A-C370B9C3B4AC}" type="datetime1">
              <a:rPr lang="de-DE" smtClean="0"/>
              <a:t>23.08.22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2DA9FD-50E5-4F4A-95F6-57FD1829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C3072B-A323-284F-B848-1C6A9D26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10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4E9F7-61D8-014F-B546-A054375B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345C52-88A9-B04D-BB40-D0550815F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C93AB0-2C96-0C40-913E-E29B5EF57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AEDBFA-4D04-C641-B424-A1F6F92E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547A-B1D1-CD43-8B27-18300E8B600E}" type="datetime1">
              <a:rPr lang="de-DE" smtClean="0"/>
              <a:t>23.08.22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CA1C3A-0002-8D47-83C1-331CF0E5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2844D-01FF-C44F-8AB3-5EE9814F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29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7ABAE-B114-3343-8B61-AE811994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C3EBCF-4992-5840-BDF9-893530223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B1986F-9BC2-8D4E-9AB0-DED76BCC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3B4-D639-F649-93F6-FAA5F33316B1}" type="datetime1">
              <a:rPr lang="de-DE" smtClean="0"/>
              <a:t>23.08.22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A9671A-1A88-7F42-8FB5-A4516225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705B72-C5C3-5A4F-8CD2-A6D14281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612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7DBA7E-67CC-5944-9754-9D5D72CD8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4941A0-7090-FD4B-8E86-BA89C3743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AB848F-136E-1F4D-8FA4-4C5259A3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EC59-A441-FF4D-8289-B342277C8B14}" type="datetime1">
              <a:rPr lang="de-DE" smtClean="0"/>
              <a:t>23.08.22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5BB680-5046-454B-9AC3-47CD43F6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F496B-EA6B-1548-83D8-CB85851E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95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B78DC-BFCB-644A-AB94-6F2EEDB3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365126"/>
            <a:ext cx="11318790" cy="648128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0DD9-B10F-9247-8E94-ACAE4F616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482813"/>
            <a:ext cx="11318790" cy="4694150"/>
          </a:xfrm>
        </p:spPr>
        <p:txBody>
          <a:bodyPr>
            <a:norm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5B8BF-17A5-6B47-AF60-4E380F3A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CEE-5B66-BD44-94C4-FC2296349C38}" type="datetime1">
              <a:rPr lang="de-DE" smtClean="0"/>
              <a:t>23.08.22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0F089-C2B9-BE49-8FB5-CF580510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E9CBB-CE80-8545-9229-BFD83471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9275FA06-7A7E-9E44-830D-BC957E2D730F}"/>
              </a:ext>
            </a:extLst>
          </p:cNvPr>
          <p:cNvCxnSpPr/>
          <p:nvPr userDrawn="1"/>
        </p:nvCxnSpPr>
        <p:spPr>
          <a:xfrm>
            <a:off x="432486" y="1168702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7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B78DC-BFCB-644A-AB94-6F2EEDB3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0DD9-B10F-9247-8E94-ACAE4F6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5B8BF-17A5-6B47-AF60-4E380F3A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2709-387B-4241-8EB7-CBC5ECB89B69}" type="datetime1">
              <a:rPr lang="de-DE" smtClean="0"/>
              <a:t>23.08.22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0F089-C2B9-BE49-8FB5-CF580510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E9CBB-CE80-8545-9229-BFD83471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85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2870E-DA27-4C4B-BB6D-20A5106C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605F3F-1D63-4B4E-8920-38ED31626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7D0A9-E361-2F4F-93CC-CF21B7F7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987A-9015-8947-A9C7-97FDE9A29FC2}" type="datetime1">
              <a:rPr lang="de-DE" smtClean="0"/>
              <a:t>23.08.22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B54B76-13E2-4043-8B15-48CA4B2F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EE0F4B-048C-6A42-B21E-A3AB6D88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67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9D836-A028-AF4F-9DB6-437FCA7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6CC57-CF91-614E-96B3-61D4A9A25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FCC605-1C62-B847-937E-2D1FF867D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CA9735-2E38-0E41-89C8-C2A800B6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777F-3B67-7547-BDAE-5E769B2806F6}" type="datetime1">
              <a:rPr lang="de-DE" smtClean="0"/>
              <a:t>23.08.22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080E19-2B70-3645-9E92-F8648078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216CC6-8897-334F-8EA3-0CA8C8C7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5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6ACA2-62E4-2344-8514-3D5CD72E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A14179-6603-FD42-BB07-E87D42620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226D89-ED9A-1841-A6FC-EDE8AA869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555D8D-FFF6-3F4F-A5B3-44B246CF8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2A1FF6-3153-0943-A6AA-F6258E1D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46DF87-5B87-E148-81BE-15445121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0F78-C16E-C443-8603-8AA512B1F221}" type="datetime1">
              <a:rPr lang="de-DE" smtClean="0"/>
              <a:t>23.08.22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47834B-34DE-4E4F-8248-EE79C6A6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2B6BF8-E08D-CD46-BA45-DCE427A1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20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EE525-7A05-494C-A41E-6900D6C7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95C5E4-3C84-2845-A645-BDABE5D7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63FA-8CE6-7042-96DB-935BC8FD8384}" type="datetime1">
              <a:rPr lang="de-DE" smtClean="0"/>
              <a:t>23.08.22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EB1673-F927-EE42-913F-82243D94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693B3-86BB-A247-88B7-E5119B10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00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276B64-730B-774D-A63B-D3ABA8F8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91E2-EBA0-7B48-A586-9F139EF319EB}" type="datetime1">
              <a:rPr lang="de-DE" smtClean="0"/>
              <a:t>23.08.22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100B8A-54B7-F44F-B5CD-E1972D77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09F1BF-5C97-604D-ADE8-4C2B7487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58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094BF-B0BD-0C47-87B0-13DEAE19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82DA34-0442-2B47-8DB1-0F94CA5A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96BD6B-D513-BD40-9476-F4CC50C50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1342A5-B038-5842-9AA7-3FE9CAAE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265D-E929-0745-81C8-7BF7D08B3F47}" type="datetime1">
              <a:rPr lang="de-DE" smtClean="0"/>
              <a:t>23.08.22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1AC8B8-8A1F-A64D-8ADF-B549131B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233594-B643-5147-8E24-7C959739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82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544C2F-057C-DD40-B416-15EEEEBB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365125"/>
            <a:ext cx="113187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3FE70D-4788-364D-853E-00B32FDC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486" y="1825625"/>
            <a:ext cx="113187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8C856-4101-654F-BD4D-ECD2B0B41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2486" y="6356350"/>
            <a:ext cx="13304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</a:defRPr>
            </a:lvl1pPr>
          </a:lstStyle>
          <a:p>
            <a:fld id="{3DEFCE72-4C08-2543-87DB-B2F51127A90A}" type="datetime1">
              <a:rPr lang="de-DE" smtClean="0"/>
              <a:t>23.08.22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497D1-9D4A-0943-9F24-9C2247F02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9437" y="6356350"/>
            <a:ext cx="821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</a:defRPr>
            </a:lvl1pPr>
          </a:lstStyle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39CF6E-3B3A-2144-A4BB-A1CF8307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9102" y="6356350"/>
            <a:ext cx="1330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</a:defRPr>
            </a:lvl1pPr>
          </a:lstStyle>
          <a:p>
            <a:fld id="{69007577-BDD9-F241-AEA7-1329B5EAA92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0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5D1F3-7565-1B48-9AEA-DA79DE424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863" y="369555"/>
            <a:ext cx="11359660" cy="3836804"/>
          </a:xfrm>
        </p:spPr>
        <p:txBody>
          <a:bodyPr>
            <a:normAutofit/>
          </a:bodyPr>
          <a:lstStyle/>
          <a:p>
            <a:r>
              <a:rPr lang="en-US" dirty="0"/>
              <a:t>Asymmetric Cryptography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6AAEC-5840-4148-B8B3-446EF510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dirty="0"/>
              <a:t>Secure communications and digital signatures</a:t>
            </a:r>
          </a:p>
        </p:txBody>
      </p:sp>
    </p:spTree>
    <p:extLst>
      <p:ext uri="{BB962C8B-B14F-4D97-AF65-F5344CB8AC3E}">
        <p14:creationId xmlns:p14="http://schemas.microsoft.com/office/powerpoint/2010/main" val="260736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EB1D3-1BBC-C742-8569-86A8D9C9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Alice creates a message with random content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Alice encrypts it with her private key yielding the cipher</a:t>
            </a:r>
          </a:p>
        </p:txBody>
      </p:sp>
      <p:pic>
        <p:nvPicPr>
          <p:cNvPr id="7" name="Grafik 6" descr="Büromitarbeiterin mit einfarbiger Füllung">
            <a:extLst>
              <a:ext uri="{FF2B5EF4-FFF2-40B4-BE49-F238E27FC236}">
                <a16:creationId xmlns:a16="http://schemas.microsoft.com/office/drawing/2014/main" id="{41AF7658-3C3D-4E97-AE1E-09EA9156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638" y="3279999"/>
            <a:ext cx="914400" cy="914400"/>
          </a:xfrm>
          <a:prstGeom prst="rect">
            <a:avLst/>
          </a:prstGeom>
        </p:spPr>
      </p:pic>
      <p:pic>
        <p:nvPicPr>
          <p:cNvPr id="9" name="Grafik 8" descr="Alter Schlüssel mit einfarbiger Füllung">
            <a:extLst>
              <a:ext uri="{FF2B5EF4-FFF2-40B4-BE49-F238E27FC236}">
                <a16:creationId xmlns:a16="http://schemas.microsoft.com/office/drawing/2014/main" id="{7B112536-E5FC-407A-8F11-BF12AAF90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087597" flipV="1">
            <a:off x="2441882" y="4422633"/>
            <a:ext cx="612283" cy="61228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9CDE9CE-423D-4F07-AF0A-693CCA1DED0F}"/>
              </a:ext>
            </a:extLst>
          </p:cNvPr>
          <p:cNvSpPr txBox="1"/>
          <p:nvPr/>
        </p:nvSpPr>
        <p:spPr>
          <a:xfrm>
            <a:off x="2017497" y="4976634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public key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8A43E3-6176-4221-B87A-14C43A1D8B9E}"/>
              </a:ext>
            </a:extLst>
          </p:cNvPr>
          <p:cNvSpPr txBox="1"/>
          <p:nvPr/>
        </p:nvSpPr>
        <p:spPr>
          <a:xfrm>
            <a:off x="1255312" y="2887156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ALICE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19" name="Grafik 18" descr="Entsperren mit einfarbiger Füllung">
            <a:extLst>
              <a:ext uri="{FF2B5EF4-FFF2-40B4-BE49-F238E27FC236}">
                <a16:creationId xmlns:a16="http://schemas.microsoft.com/office/drawing/2014/main" id="{16F8A395-9D33-431B-9BF5-D6F312CFA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3235" y="4250397"/>
            <a:ext cx="688542" cy="688542"/>
          </a:xfrm>
          <a:prstGeom prst="rect">
            <a:avLst/>
          </a:prstGeom>
        </p:spPr>
      </p:pic>
      <p:sp>
        <p:nvSpPr>
          <p:cNvPr id="66" name="Bogen 65">
            <a:extLst>
              <a:ext uri="{FF2B5EF4-FFF2-40B4-BE49-F238E27FC236}">
                <a16:creationId xmlns:a16="http://schemas.microsoft.com/office/drawing/2014/main" id="{CF017AA4-A42B-48E5-BBD9-23328EAD16DA}"/>
              </a:ext>
            </a:extLst>
          </p:cNvPr>
          <p:cNvSpPr>
            <a:spLocks noChangeAspect="1"/>
          </p:cNvSpPr>
          <p:nvPr/>
        </p:nvSpPr>
        <p:spPr>
          <a:xfrm rot="9037929">
            <a:off x="3079427" y="3131951"/>
            <a:ext cx="3155121" cy="3155121"/>
          </a:xfrm>
          <a:prstGeom prst="arc">
            <a:avLst>
              <a:gd name="adj1" fmla="val 18466782"/>
              <a:gd name="adj2" fmla="val 0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7" name="Grafik 66" descr="Büromitarbeiter mit einfarbiger Füllung">
            <a:extLst>
              <a:ext uri="{FF2B5EF4-FFF2-40B4-BE49-F238E27FC236}">
                <a16:creationId xmlns:a16="http://schemas.microsoft.com/office/drawing/2014/main" id="{11080CDB-64B0-4C40-BFB6-4F0337DA02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22" y="3385554"/>
            <a:ext cx="914400" cy="914400"/>
          </a:xfrm>
          <a:prstGeom prst="rect">
            <a:avLst/>
          </a:prstGeom>
        </p:spPr>
      </p:pic>
      <p:pic>
        <p:nvPicPr>
          <p:cNvPr id="68" name="Grafik 67" descr="Büromitarbeiter mit einfarbiger Füllung">
            <a:extLst>
              <a:ext uri="{FF2B5EF4-FFF2-40B4-BE49-F238E27FC236}">
                <a16:creationId xmlns:a16="http://schemas.microsoft.com/office/drawing/2014/main" id="{EA8DEBBA-6617-45E0-85FE-2D2DCA8F16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22" y="4508955"/>
            <a:ext cx="914400" cy="914400"/>
          </a:xfrm>
          <a:prstGeom prst="rect">
            <a:avLst/>
          </a:prstGeom>
        </p:spPr>
      </p:pic>
      <p:pic>
        <p:nvPicPr>
          <p:cNvPr id="69" name="Grafik 68" descr="Büromitarbeiter mit einfarbiger Füllung">
            <a:extLst>
              <a:ext uri="{FF2B5EF4-FFF2-40B4-BE49-F238E27FC236}">
                <a16:creationId xmlns:a16="http://schemas.microsoft.com/office/drawing/2014/main" id="{468F1E63-01F5-4676-A3A6-4870624C75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22" y="5658134"/>
            <a:ext cx="914400" cy="914400"/>
          </a:xfrm>
          <a:prstGeom prst="rect">
            <a:avLst/>
          </a:prstGeom>
        </p:spPr>
      </p:pic>
      <p:sp>
        <p:nvSpPr>
          <p:cNvPr id="70" name="Textfeld 69">
            <a:extLst>
              <a:ext uri="{FF2B5EF4-FFF2-40B4-BE49-F238E27FC236}">
                <a16:creationId xmlns:a16="http://schemas.microsoft.com/office/drawing/2014/main" id="{4837FCB0-3E10-4F20-8428-3321A9BC8933}"/>
              </a:ext>
            </a:extLst>
          </p:cNvPr>
          <p:cNvSpPr txBox="1"/>
          <p:nvPr/>
        </p:nvSpPr>
        <p:spPr>
          <a:xfrm>
            <a:off x="4347496" y="2898833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BOB(S)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71" name="Bogen 70">
            <a:extLst>
              <a:ext uri="{FF2B5EF4-FFF2-40B4-BE49-F238E27FC236}">
                <a16:creationId xmlns:a16="http://schemas.microsoft.com/office/drawing/2014/main" id="{38AC27EC-C38C-4FB0-A637-1455F3C4BCB3}"/>
              </a:ext>
            </a:extLst>
          </p:cNvPr>
          <p:cNvSpPr>
            <a:spLocks noChangeAspect="1"/>
          </p:cNvSpPr>
          <p:nvPr/>
        </p:nvSpPr>
        <p:spPr>
          <a:xfrm rot="2237704" flipH="1">
            <a:off x="2988126" y="3901444"/>
            <a:ext cx="3096033" cy="3096033"/>
          </a:xfrm>
          <a:prstGeom prst="arc">
            <a:avLst>
              <a:gd name="adj1" fmla="val 18466782"/>
              <a:gd name="adj2" fmla="val 0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339188A-00C5-4122-8065-AC0FF416249C}"/>
              </a:ext>
            </a:extLst>
          </p:cNvPr>
          <p:cNvCxnSpPr>
            <a:cxnSpLocks/>
          </p:cNvCxnSpPr>
          <p:nvPr/>
        </p:nvCxnSpPr>
        <p:spPr>
          <a:xfrm>
            <a:off x="3335157" y="5031472"/>
            <a:ext cx="101233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 descr="Büromitarbeiterin mit einfarbiger Füllung">
            <a:extLst>
              <a:ext uri="{FF2B5EF4-FFF2-40B4-BE49-F238E27FC236}">
                <a16:creationId xmlns:a16="http://schemas.microsoft.com/office/drawing/2014/main" id="{6174F66F-9DE3-473B-AA73-CB6430CB1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6034" y="3356993"/>
            <a:ext cx="914400" cy="9144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77AA3DB-EB50-41E0-BAFB-1E941CBCE044}"/>
              </a:ext>
            </a:extLst>
          </p:cNvPr>
          <p:cNvSpPr txBox="1"/>
          <p:nvPr/>
        </p:nvSpPr>
        <p:spPr>
          <a:xfrm>
            <a:off x="10282708" y="2964150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ALICE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21" name="Grafik 20" descr="Entsperren mit einfarbiger Füllung">
            <a:extLst>
              <a:ext uri="{FF2B5EF4-FFF2-40B4-BE49-F238E27FC236}">
                <a16:creationId xmlns:a16="http://schemas.microsoft.com/office/drawing/2014/main" id="{D93E228E-D032-420E-8ACD-A3D2C1B575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1150" y="3636449"/>
            <a:ext cx="688542" cy="68854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06281981-7381-4235-9B95-5FD26D8A4E5F}"/>
              </a:ext>
            </a:extLst>
          </p:cNvPr>
          <p:cNvSpPr/>
          <p:nvPr/>
        </p:nvSpPr>
        <p:spPr>
          <a:xfrm>
            <a:off x="8634939" y="5129995"/>
            <a:ext cx="767058" cy="9197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/>
              <a:t>I will </a:t>
            </a:r>
            <a:r>
              <a:rPr lang="de-DE" sz="800" dirty="0" err="1"/>
              <a:t>encrypt</a:t>
            </a:r>
            <a:r>
              <a:rPr lang="de-DE" sz="800" dirty="0"/>
              <a:t> </a:t>
            </a:r>
            <a:r>
              <a:rPr lang="de-DE" sz="800" dirty="0" err="1"/>
              <a:t>this</a:t>
            </a:r>
            <a:r>
              <a:rPr lang="de-DE" sz="800" dirty="0"/>
              <a:t> </a:t>
            </a:r>
            <a:r>
              <a:rPr lang="de-DE" sz="800" dirty="0" err="1"/>
              <a:t>random</a:t>
            </a:r>
            <a:r>
              <a:rPr lang="de-DE" sz="800" dirty="0"/>
              <a:t> </a:t>
            </a:r>
            <a:r>
              <a:rPr lang="de-DE" sz="800" dirty="0" err="1"/>
              <a:t>message</a:t>
            </a:r>
            <a:r>
              <a:rPr lang="de-DE" sz="800" dirty="0"/>
              <a:t>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show</a:t>
            </a:r>
            <a:r>
              <a:rPr lang="de-DE" sz="800" dirty="0"/>
              <a:t> </a:t>
            </a:r>
            <a:r>
              <a:rPr lang="de-DE" sz="800" dirty="0" err="1"/>
              <a:t>my</a:t>
            </a:r>
            <a:r>
              <a:rPr lang="de-DE" sz="800" dirty="0"/>
              <a:t> </a:t>
            </a:r>
            <a:r>
              <a:rPr lang="de-DE" sz="800" dirty="0" err="1"/>
              <a:t>possession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private </a:t>
            </a:r>
            <a:r>
              <a:rPr lang="de-DE" sz="800" dirty="0" err="1"/>
              <a:t>key</a:t>
            </a:r>
            <a:endParaRPr lang="de-DE" sz="8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C74BD6B-C28E-454D-9F14-4DD7370A41D3}"/>
              </a:ext>
            </a:extLst>
          </p:cNvPr>
          <p:cNvSpPr/>
          <p:nvPr/>
        </p:nvSpPr>
        <p:spPr>
          <a:xfrm>
            <a:off x="8634938" y="3429000"/>
            <a:ext cx="767058" cy="9197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93 9e 3a 0b 86 10 4b 2f 74 cf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aa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1b 76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ee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a3 c4 13 e3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fa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24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ac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4c 86 b8 62 7f 54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fe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AA5371C-5BA7-48E8-8334-1E38B8E192DA}"/>
              </a:ext>
            </a:extLst>
          </p:cNvPr>
          <p:cNvSpPr txBox="1"/>
          <p:nvPr/>
        </p:nvSpPr>
        <p:spPr>
          <a:xfrm>
            <a:off x="8491159" y="6068321"/>
            <a:ext cx="105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7C4EF8C-1A94-49D6-AF85-252411C10C75}"/>
              </a:ext>
            </a:extLst>
          </p:cNvPr>
          <p:cNvSpPr txBox="1"/>
          <p:nvPr/>
        </p:nvSpPr>
        <p:spPr>
          <a:xfrm>
            <a:off x="8553726" y="3050545"/>
            <a:ext cx="105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cipher</a:t>
            </a:r>
            <a:endParaRPr lang="de-DE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C8A2D28-27A6-4F92-8417-6BF332BA9493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H="1" flipV="1">
            <a:off x="9018467" y="4348788"/>
            <a:ext cx="1" cy="78120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30E759FE-BCB8-47CE-BD56-F2F20D25FF6E}"/>
              </a:ext>
            </a:extLst>
          </p:cNvPr>
          <p:cNvCxnSpPr>
            <a:cxnSpLocks/>
            <a:stCxn id="17" idx="2"/>
            <a:endCxn id="23" idx="3"/>
          </p:cNvCxnSpPr>
          <p:nvPr/>
        </p:nvCxnSpPr>
        <p:spPr>
          <a:xfrm rot="5400000">
            <a:off x="9548368" y="4125023"/>
            <a:ext cx="1318496" cy="1611237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C601D31F-E165-4E61-B156-538BFDA0288C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9399595" y="3948725"/>
            <a:ext cx="469561" cy="1222093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Sperren mit einfarbiger Füllung">
            <a:extLst>
              <a:ext uri="{FF2B5EF4-FFF2-40B4-BE49-F238E27FC236}">
                <a16:creationId xmlns:a16="http://schemas.microsoft.com/office/drawing/2014/main" id="{A35F8207-491C-49E8-A99D-BDD8772477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3179" y="2964003"/>
            <a:ext cx="639788" cy="639788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AA51A17B-ED79-49DB-AD23-954A941D6A72}"/>
              </a:ext>
            </a:extLst>
          </p:cNvPr>
          <p:cNvSpPr txBox="1"/>
          <p:nvPr/>
        </p:nvSpPr>
        <p:spPr>
          <a:xfrm>
            <a:off x="626980" y="4977055"/>
            <a:ext cx="1461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private key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≙</a:t>
            </a:r>
            <a:br>
              <a:rPr lang="en-US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en-US" dirty="0">
                <a:solidFill>
                  <a:schemeClr val="bg1"/>
                </a:solidFill>
                <a:ea typeface="Meiryo" panose="020B0604030504040204" pitchFamily="34" charset="-128"/>
                <a:cs typeface="Arial" panose="020B0604020202020204" pitchFamily="34" charset="0"/>
              </a:rPr>
              <a:t>digital identity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endParaRPr lang="de-DE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5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EB1D3-1BBC-C742-8569-86A8D9C9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Alice now sends the message as well as the cipher to Bob or a number of Bobs</a:t>
            </a:r>
          </a:p>
        </p:txBody>
      </p:sp>
      <p:pic>
        <p:nvPicPr>
          <p:cNvPr id="7" name="Grafik 6" descr="Büromitarbeiterin mit einfarbiger Füllung">
            <a:extLst>
              <a:ext uri="{FF2B5EF4-FFF2-40B4-BE49-F238E27FC236}">
                <a16:creationId xmlns:a16="http://schemas.microsoft.com/office/drawing/2014/main" id="{41AF7658-3C3D-4E97-AE1E-09EA9156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638" y="3279999"/>
            <a:ext cx="914400" cy="914400"/>
          </a:xfrm>
          <a:prstGeom prst="rect">
            <a:avLst/>
          </a:prstGeom>
        </p:spPr>
      </p:pic>
      <p:pic>
        <p:nvPicPr>
          <p:cNvPr id="9" name="Grafik 8" descr="Alter Schlüssel mit einfarbiger Füllung">
            <a:extLst>
              <a:ext uri="{FF2B5EF4-FFF2-40B4-BE49-F238E27FC236}">
                <a16:creationId xmlns:a16="http://schemas.microsoft.com/office/drawing/2014/main" id="{7B112536-E5FC-407A-8F11-BF12AAF90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087597" flipV="1">
            <a:off x="2441882" y="4422633"/>
            <a:ext cx="612283" cy="61228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9CDE9CE-423D-4F07-AF0A-693CCA1DED0F}"/>
              </a:ext>
            </a:extLst>
          </p:cNvPr>
          <p:cNvSpPr txBox="1"/>
          <p:nvPr/>
        </p:nvSpPr>
        <p:spPr>
          <a:xfrm>
            <a:off x="2017497" y="4976634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public key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8A43E3-6176-4221-B87A-14C43A1D8B9E}"/>
              </a:ext>
            </a:extLst>
          </p:cNvPr>
          <p:cNvSpPr txBox="1"/>
          <p:nvPr/>
        </p:nvSpPr>
        <p:spPr>
          <a:xfrm>
            <a:off x="1255312" y="2887156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ALICE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19" name="Grafik 18" descr="Entsperren mit einfarbiger Füllung">
            <a:extLst>
              <a:ext uri="{FF2B5EF4-FFF2-40B4-BE49-F238E27FC236}">
                <a16:creationId xmlns:a16="http://schemas.microsoft.com/office/drawing/2014/main" id="{16F8A395-9D33-431B-9BF5-D6F312CFA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3235" y="4250397"/>
            <a:ext cx="688542" cy="688542"/>
          </a:xfrm>
          <a:prstGeom prst="rect">
            <a:avLst/>
          </a:prstGeom>
        </p:spPr>
      </p:pic>
      <p:sp>
        <p:nvSpPr>
          <p:cNvPr id="66" name="Bogen 65">
            <a:extLst>
              <a:ext uri="{FF2B5EF4-FFF2-40B4-BE49-F238E27FC236}">
                <a16:creationId xmlns:a16="http://schemas.microsoft.com/office/drawing/2014/main" id="{CF017AA4-A42B-48E5-BBD9-23328EAD16DA}"/>
              </a:ext>
            </a:extLst>
          </p:cNvPr>
          <p:cNvSpPr>
            <a:spLocks noChangeAspect="1"/>
          </p:cNvSpPr>
          <p:nvPr/>
        </p:nvSpPr>
        <p:spPr>
          <a:xfrm rot="9037929">
            <a:off x="3079427" y="3131951"/>
            <a:ext cx="3155121" cy="3155121"/>
          </a:xfrm>
          <a:prstGeom prst="arc">
            <a:avLst>
              <a:gd name="adj1" fmla="val 18466782"/>
              <a:gd name="adj2" fmla="val 0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7" name="Grafik 66" descr="Büromitarbeiter mit einfarbiger Füllung">
            <a:extLst>
              <a:ext uri="{FF2B5EF4-FFF2-40B4-BE49-F238E27FC236}">
                <a16:creationId xmlns:a16="http://schemas.microsoft.com/office/drawing/2014/main" id="{11080CDB-64B0-4C40-BFB6-4F0337DA02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22" y="3385554"/>
            <a:ext cx="914400" cy="914400"/>
          </a:xfrm>
          <a:prstGeom prst="rect">
            <a:avLst/>
          </a:prstGeom>
        </p:spPr>
      </p:pic>
      <p:pic>
        <p:nvPicPr>
          <p:cNvPr id="68" name="Grafik 67" descr="Büromitarbeiter mit einfarbiger Füllung">
            <a:extLst>
              <a:ext uri="{FF2B5EF4-FFF2-40B4-BE49-F238E27FC236}">
                <a16:creationId xmlns:a16="http://schemas.microsoft.com/office/drawing/2014/main" id="{EA8DEBBA-6617-45E0-85FE-2D2DCA8F16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22" y="4508955"/>
            <a:ext cx="914400" cy="914400"/>
          </a:xfrm>
          <a:prstGeom prst="rect">
            <a:avLst/>
          </a:prstGeom>
        </p:spPr>
      </p:pic>
      <p:pic>
        <p:nvPicPr>
          <p:cNvPr id="69" name="Grafik 68" descr="Büromitarbeiter mit einfarbiger Füllung">
            <a:extLst>
              <a:ext uri="{FF2B5EF4-FFF2-40B4-BE49-F238E27FC236}">
                <a16:creationId xmlns:a16="http://schemas.microsoft.com/office/drawing/2014/main" id="{468F1E63-01F5-4676-A3A6-4870624C75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22" y="5658134"/>
            <a:ext cx="914400" cy="914400"/>
          </a:xfrm>
          <a:prstGeom prst="rect">
            <a:avLst/>
          </a:prstGeom>
        </p:spPr>
      </p:pic>
      <p:sp>
        <p:nvSpPr>
          <p:cNvPr id="70" name="Textfeld 69">
            <a:extLst>
              <a:ext uri="{FF2B5EF4-FFF2-40B4-BE49-F238E27FC236}">
                <a16:creationId xmlns:a16="http://schemas.microsoft.com/office/drawing/2014/main" id="{4837FCB0-3E10-4F20-8428-3321A9BC8933}"/>
              </a:ext>
            </a:extLst>
          </p:cNvPr>
          <p:cNvSpPr txBox="1"/>
          <p:nvPr/>
        </p:nvSpPr>
        <p:spPr>
          <a:xfrm>
            <a:off x="4347496" y="2898833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BOB(S)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71" name="Bogen 70">
            <a:extLst>
              <a:ext uri="{FF2B5EF4-FFF2-40B4-BE49-F238E27FC236}">
                <a16:creationId xmlns:a16="http://schemas.microsoft.com/office/drawing/2014/main" id="{38AC27EC-C38C-4FB0-A637-1455F3C4BCB3}"/>
              </a:ext>
            </a:extLst>
          </p:cNvPr>
          <p:cNvSpPr>
            <a:spLocks noChangeAspect="1"/>
          </p:cNvSpPr>
          <p:nvPr/>
        </p:nvSpPr>
        <p:spPr>
          <a:xfrm rot="2237704" flipH="1">
            <a:off x="2988126" y="3901444"/>
            <a:ext cx="3096033" cy="3096033"/>
          </a:xfrm>
          <a:prstGeom prst="arc">
            <a:avLst>
              <a:gd name="adj1" fmla="val 18466782"/>
              <a:gd name="adj2" fmla="val 0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339188A-00C5-4122-8065-AC0FF416249C}"/>
              </a:ext>
            </a:extLst>
          </p:cNvPr>
          <p:cNvCxnSpPr>
            <a:cxnSpLocks/>
          </p:cNvCxnSpPr>
          <p:nvPr/>
        </p:nvCxnSpPr>
        <p:spPr>
          <a:xfrm>
            <a:off x="3335157" y="5031472"/>
            <a:ext cx="101233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 descr="Büromitarbeiterin mit einfarbiger Füllung">
            <a:extLst>
              <a:ext uri="{FF2B5EF4-FFF2-40B4-BE49-F238E27FC236}">
                <a16:creationId xmlns:a16="http://schemas.microsoft.com/office/drawing/2014/main" id="{6174F66F-9DE3-473B-AA73-CB6430CB1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6034" y="3356993"/>
            <a:ext cx="914400" cy="9144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77AA3DB-EB50-41E0-BAFB-1E941CBCE044}"/>
              </a:ext>
            </a:extLst>
          </p:cNvPr>
          <p:cNvSpPr txBox="1"/>
          <p:nvPr/>
        </p:nvSpPr>
        <p:spPr>
          <a:xfrm>
            <a:off x="10282708" y="2964150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ALICE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21" name="Grafik 20" descr="Entsperren mit einfarbiger Füllung">
            <a:extLst>
              <a:ext uri="{FF2B5EF4-FFF2-40B4-BE49-F238E27FC236}">
                <a16:creationId xmlns:a16="http://schemas.microsoft.com/office/drawing/2014/main" id="{D93E228E-D032-420E-8ACD-A3D2C1B575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1150" y="3636449"/>
            <a:ext cx="688542" cy="68854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06281981-7381-4235-9B95-5FD26D8A4E5F}"/>
              </a:ext>
            </a:extLst>
          </p:cNvPr>
          <p:cNvSpPr/>
          <p:nvPr/>
        </p:nvSpPr>
        <p:spPr>
          <a:xfrm>
            <a:off x="8634939" y="5129995"/>
            <a:ext cx="767058" cy="9197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/>
              <a:t>I will </a:t>
            </a:r>
            <a:r>
              <a:rPr lang="de-DE" sz="800" dirty="0" err="1"/>
              <a:t>encrypt</a:t>
            </a:r>
            <a:r>
              <a:rPr lang="de-DE" sz="800" dirty="0"/>
              <a:t> </a:t>
            </a:r>
            <a:r>
              <a:rPr lang="de-DE" sz="800" dirty="0" err="1"/>
              <a:t>this</a:t>
            </a:r>
            <a:r>
              <a:rPr lang="de-DE" sz="800" dirty="0"/>
              <a:t> </a:t>
            </a:r>
            <a:r>
              <a:rPr lang="de-DE" sz="800" dirty="0" err="1"/>
              <a:t>random</a:t>
            </a:r>
            <a:r>
              <a:rPr lang="de-DE" sz="800" dirty="0"/>
              <a:t> </a:t>
            </a:r>
            <a:r>
              <a:rPr lang="de-DE" sz="800" dirty="0" err="1"/>
              <a:t>message</a:t>
            </a:r>
            <a:r>
              <a:rPr lang="de-DE" sz="800" dirty="0"/>
              <a:t>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show</a:t>
            </a:r>
            <a:r>
              <a:rPr lang="de-DE" sz="800" dirty="0"/>
              <a:t> </a:t>
            </a:r>
            <a:r>
              <a:rPr lang="de-DE" sz="800" dirty="0" err="1"/>
              <a:t>my</a:t>
            </a:r>
            <a:r>
              <a:rPr lang="de-DE" sz="800" dirty="0"/>
              <a:t> </a:t>
            </a:r>
            <a:r>
              <a:rPr lang="de-DE" sz="800" dirty="0" err="1"/>
              <a:t>possession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private </a:t>
            </a:r>
            <a:r>
              <a:rPr lang="de-DE" sz="800" dirty="0" err="1"/>
              <a:t>key</a:t>
            </a:r>
            <a:endParaRPr lang="de-DE" sz="8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C74BD6B-C28E-454D-9F14-4DD7370A41D3}"/>
              </a:ext>
            </a:extLst>
          </p:cNvPr>
          <p:cNvSpPr/>
          <p:nvPr/>
        </p:nvSpPr>
        <p:spPr>
          <a:xfrm>
            <a:off x="8634938" y="3429000"/>
            <a:ext cx="767058" cy="9197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93 9e 3a 0b 86 10 4b 2f 74 cf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aa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1b 76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ee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a3 c4 13 e3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fa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24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ac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4c 86 b8 62 7f 54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fe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AA5371C-5BA7-48E8-8334-1E38B8E192DA}"/>
              </a:ext>
            </a:extLst>
          </p:cNvPr>
          <p:cNvSpPr txBox="1"/>
          <p:nvPr/>
        </p:nvSpPr>
        <p:spPr>
          <a:xfrm>
            <a:off x="8491159" y="6068321"/>
            <a:ext cx="105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7C4EF8C-1A94-49D6-AF85-252411C10C75}"/>
              </a:ext>
            </a:extLst>
          </p:cNvPr>
          <p:cNvSpPr txBox="1"/>
          <p:nvPr/>
        </p:nvSpPr>
        <p:spPr>
          <a:xfrm>
            <a:off x="8553726" y="3050545"/>
            <a:ext cx="105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cipher</a:t>
            </a:r>
            <a:endParaRPr lang="de-DE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C8A2D28-27A6-4F92-8417-6BF332BA9493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H="1" flipV="1">
            <a:off x="9018467" y="4348788"/>
            <a:ext cx="1" cy="78120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30E759FE-BCB8-47CE-BD56-F2F20D25FF6E}"/>
              </a:ext>
            </a:extLst>
          </p:cNvPr>
          <p:cNvCxnSpPr>
            <a:cxnSpLocks/>
            <a:stCxn id="17" idx="2"/>
            <a:endCxn id="23" idx="3"/>
          </p:cNvCxnSpPr>
          <p:nvPr/>
        </p:nvCxnSpPr>
        <p:spPr>
          <a:xfrm rot="5400000">
            <a:off x="9548368" y="4125023"/>
            <a:ext cx="1318496" cy="1611237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C601D31F-E165-4E61-B156-538BFDA0288C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9399595" y="3948725"/>
            <a:ext cx="469561" cy="1222093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9254F04-6019-4766-9DC1-A2890DC34864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281928" y="5589889"/>
            <a:ext cx="2353011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F9F37BF-EBB7-42C0-A7A5-0DA8BDFA24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6291072" y="3886200"/>
            <a:ext cx="2343866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fik 40" descr="Sperren mit einfarbiger Füllung">
            <a:extLst>
              <a:ext uri="{FF2B5EF4-FFF2-40B4-BE49-F238E27FC236}">
                <a16:creationId xmlns:a16="http://schemas.microsoft.com/office/drawing/2014/main" id="{5EB70001-DE11-43C0-8B1A-51E8CC65E9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3179" y="2964003"/>
            <a:ext cx="639788" cy="639788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A9BD4825-60F8-4821-9601-BFC5DE7B3F7D}"/>
              </a:ext>
            </a:extLst>
          </p:cNvPr>
          <p:cNvSpPr txBox="1"/>
          <p:nvPr/>
        </p:nvSpPr>
        <p:spPr>
          <a:xfrm>
            <a:off x="626980" y="4977055"/>
            <a:ext cx="1461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private key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≙</a:t>
            </a:r>
            <a:br>
              <a:rPr lang="en-US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en-US" dirty="0">
                <a:solidFill>
                  <a:schemeClr val="bg1"/>
                </a:solidFill>
                <a:ea typeface="Meiryo" panose="020B0604030504040204" pitchFamily="34" charset="-128"/>
                <a:cs typeface="Arial" panose="020B0604020202020204" pitchFamily="34" charset="0"/>
              </a:rPr>
              <a:t>digital identity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endParaRPr lang="de-DE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94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EB1D3-1BBC-C742-8569-86A8D9C9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Bob decrypts the cipher with the public key</a:t>
            </a:r>
          </a:p>
        </p:txBody>
      </p:sp>
      <p:pic>
        <p:nvPicPr>
          <p:cNvPr id="7" name="Grafik 6" descr="Büromitarbeiterin mit einfarbiger Füllung">
            <a:extLst>
              <a:ext uri="{FF2B5EF4-FFF2-40B4-BE49-F238E27FC236}">
                <a16:creationId xmlns:a16="http://schemas.microsoft.com/office/drawing/2014/main" id="{41AF7658-3C3D-4E97-AE1E-09EA9156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638" y="3279999"/>
            <a:ext cx="914400" cy="914400"/>
          </a:xfrm>
          <a:prstGeom prst="rect">
            <a:avLst/>
          </a:prstGeom>
        </p:spPr>
      </p:pic>
      <p:pic>
        <p:nvPicPr>
          <p:cNvPr id="9" name="Grafik 8" descr="Alter Schlüssel mit einfarbiger Füllung">
            <a:extLst>
              <a:ext uri="{FF2B5EF4-FFF2-40B4-BE49-F238E27FC236}">
                <a16:creationId xmlns:a16="http://schemas.microsoft.com/office/drawing/2014/main" id="{7B112536-E5FC-407A-8F11-BF12AAF90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087597" flipV="1">
            <a:off x="2441882" y="4422633"/>
            <a:ext cx="612283" cy="61228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9CDE9CE-423D-4F07-AF0A-693CCA1DED0F}"/>
              </a:ext>
            </a:extLst>
          </p:cNvPr>
          <p:cNvSpPr txBox="1"/>
          <p:nvPr/>
        </p:nvSpPr>
        <p:spPr>
          <a:xfrm>
            <a:off x="2017497" y="4976634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public key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8A43E3-6176-4221-B87A-14C43A1D8B9E}"/>
              </a:ext>
            </a:extLst>
          </p:cNvPr>
          <p:cNvSpPr txBox="1"/>
          <p:nvPr/>
        </p:nvSpPr>
        <p:spPr>
          <a:xfrm>
            <a:off x="1255312" y="2887156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ALICE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19" name="Grafik 18" descr="Entsperren mit einfarbiger Füllung">
            <a:extLst>
              <a:ext uri="{FF2B5EF4-FFF2-40B4-BE49-F238E27FC236}">
                <a16:creationId xmlns:a16="http://schemas.microsoft.com/office/drawing/2014/main" id="{16F8A395-9D33-431B-9BF5-D6F312CFA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3235" y="4250397"/>
            <a:ext cx="688542" cy="688542"/>
          </a:xfrm>
          <a:prstGeom prst="rect">
            <a:avLst/>
          </a:prstGeom>
        </p:spPr>
      </p:pic>
      <p:sp>
        <p:nvSpPr>
          <p:cNvPr id="66" name="Bogen 65">
            <a:extLst>
              <a:ext uri="{FF2B5EF4-FFF2-40B4-BE49-F238E27FC236}">
                <a16:creationId xmlns:a16="http://schemas.microsoft.com/office/drawing/2014/main" id="{CF017AA4-A42B-48E5-BBD9-23328EAD16DA}"/>
              </a:ext>
            </a:extLst>
          </p:cNvPr>
          <p:cNvSpPr>
            <a:spLocks noChangeAspect="1"/>
          </p:cNvSpPr>
          <p:nvPr/>
        </p:nvSpPr>
        <p:spPr>
          <a:xfrm rot="9037929">
            <a:off x="3079427" y="3131951"/>
            <a:ext cx="3155121" cy="3155121"/>
          </a:xfrm>
          <a:prstGeom prst="arc">
            <a:avLst>
              <a:gd name="adj1" fmla="val 18466782"/>
              <a:gd name="adj2" fmla="val 0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7" name="Grafik 66" descr="Büromitarbeiter mit einfarbiger Füllung">
            <a:extLst>
              <a:ext uri="{FF2B5EF4-FFF2-40B4-BE49-F238E27FC236}">
                <a16:creationId xmlns:a16="http://schemas.microsoft.com/office/drawing/2014/main" id="{11080CDB-64B0-4C40-BFB6-4F0337DA02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22" y="3385554"/>
            <a:ext cx="914400" cy="914400"/>
          </a:xfrm>
          <a:prstGeom prst="rect">
            <a:avLst/>
          </a:prstGeom>
        </p:spPr>
      </p:pic>
      <p:pic>
        <p:nvPicPr>
          <p:cNvPr id="68" name="Grafik 67" descr="Büromitarbeiter mit einfarbiger Füllung">
            <a:extLst>
              <a:ext uri="{FF2B5EF4-FFF2-40B4-BE49-F238E27FC236}">
                <a16:creationId xmlns:a16="http://schemas.microsoft.com/office/drawing/2014/main" id="{EA8DEBBA-6617-45E0-85FE-2D2DCA8F16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22" y="4508955"/>
            <a:ext cx="914400" cy="914400"/>
          </a:xfrm>
          <a:prstGeom prst="rect">
            <a:avLst/>
          </a:prstGeom>
        </p:spPr>
      </p:pic>
      <p:pic>
        <p:nvPicPr>
          <p:cNvPr id="69" name="Grafik 68" descr="Büromitarbeiter mit einfarbiger Füllung">
            <a:extLst>
              <a:ext uri="{FF2B5EF4-FFF2-40B4-BE49-F238E27FC236}">
                <a16:creationId xmlns:a16="http://schemas.microsoft.com/office/drawing/2014/main" id="{468F1E63-01F5-4676-A3A6-4870624C75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22" y="5658134"/>
            <a:ext cx="914400" cy="914400"/>
          </a:xfrm>
          <a:prstGeom prst="rect">
            <a:avLst/>
          </a:prstGeom>
        </p:spPr>
      </p:pic>
      <p:sp>
        <p:nvSpPr>
          <p:cNvPr id="70" name="Textfeld 69">
            <a:extLst>
              <a:ext uri="{FF2B5EF4-FFF2-40B4-BE49-F238E27FC236}">
                <a16:creationId xmlns:a16="http://schemas.microsoft.com/office/drawing/2014/main" id="{4837FCB0-3E10-4F20-8428-3321A9BC8933}"/>
              </a:ext>
            </a:extLst>
          </p:cNvPr>
          <p:cNvSpPr txBox="1"/>
          <p:nvPr/>
        </p:nvSpPr>
        <p:spPr>
          <a:xfrm>
            <a:off x="4347496" y="2898833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BOB(S)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71" name="Bogen 70">
            <a:extLst>
              <a:ext uri="{FF2B5EF4-FFF2-40B4-BE49-F238E27FC236}">
                <a16:creationId xmlns:a16="http://schemas.microsoft.com/office/drawing/2014/main" id="{38AC27EC-C38C-4FB0-A637-1455F3C4BCB3}"/>
              </a:ext>
            </a:extLst>
          </p:cNvPr>
          <p:cNvSpPr>
            <a:spLocks noChangeAspect="1"/>
          </p:cNvSpPr>
          <p:nvPr/>
        </p:nvSpPr>
        <p:spPr>
          <a:xfrm rot="2237704" flipH="1">
            <a:off x="2988126" y="3901444"/>
            <a:ext cx="3096033" cy="3096033"/>
          </a:xfrm>
          <a:prstGeom prst="arc">
            <a:avLst>
              <a:gd name="adj1" fmla="val 18466782"/>
              <a:gd name="adj2" fmla="val 0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7" name="Grafik 16" descr="Büromitarbeiterin mit einfarbiger Füllung">
            <a:extLst>
              <a:ext uri="{FF2B5EF4-FFF2-40B4-BE49-F238E27FC236}">
                <a16:creationId xmlns:a16="http://schemas.microsoft.com/office/drawing/2014/main" id="{6174F66F-9DE3-473B-AA73-CB6430CB1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6034" y="3356993"/>
            <a:ext cx="914400" cy="9144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77AA3DB-EB50-41E0-BAFB-1E941CBCE044}"/>
              </a:ext>
            </a:extLst>
          </p:cNvPr>
          <p:cNvSpPr txBox="1"/>
          <p:nvPr/>
        </p:nvSpPr>
        <p:spPr>
          <a:xfrm>
            <a:off x="10282708" y="2964150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ALICE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21" name="Grafik 20" descr="Entsperren mit einfarbiger Füllung">
            <a:extLst>
              <a:ext uri="{FF2B5EF4-FFF2-40B4-BE49-F238E27FC236}">
                <a16:creationId xmlns:a16="http://schemas.microsoft.com/office/drawing/2014/main" id="{D93E228E-D032-420E-8ACD-A3D2C1B575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1150" y="3636449"/>
            <a:ext cx="688542" cy="68854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06281981-7381-4235-9B95-5FD26D8A4E5F}"/>
              </a:ext>
            </a:extLst>
          </p:cNvPr>
          <p:cNvSpPr/>
          <p:nvPr/>
        </p:nvSpPr>
        <p:spPr>
          <a:xfrm>
            <a:off x="8634939" y="5129995"/>
            <a:ext cx="767058" cy="9197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/>
              <a:t>I will </a:t>
            </a:r>
            <a:r>
              <a:rPr lang="de-DE" sz="800" dirty="0" err="1"/>
              <a:t>encrypt</a:t>
            </a:r>
            <a:r>
              <a:rPr lang="de-DE" sz="800" dirty="0"/>
              <a:t> </a:t>
            </a:r>
            <a:r>
              <a:rPr lang="de-DE" sz="800" dirty="0" err="1"/>
              <a:t>this</a:t>
            </a:r>
            <a:r>
              <a:rPr lang="de-DE" sz="800" dirty="0"/>
              <a:t> </a:t>
            </a:r>
            <a:r>
              <a:rPr lang="de-DE" sz="800" dirty="0" err="1"/>
              <a:t>random</a:t>
            </a:r>
            <a:r>
              <a:rPr lang="de-DE" sz="800" dirty="0"/>
              <a:t> </a:t>
            </a:r>
            <a:r>
              <a:rPr lang="de-DE" sz="800" dirty="0" err="1"/>
              <a:t>message</a:t>
            </a:r>
            <a:r>
              <a:rPr lang="de-DE" sz="800" dirty="0"/>
              <a:t>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show</a:t>
            </a:r>
            <a:r>
              <a:rPr lang="de-DE" sz="800" dirty="0"/>
              <a:t> </a:t>
            </a:r>
            <a:r>
              <a:rPr lang="de-DE" sz="800" dirty="0" err="1"/>
              <a:t>my</a:t>
            </a:r>
            <a:r>
              <a:rPr lang="de-DE" sz="800" dirty="0"/>
              <a:t> </a:t>
            </a:r>
            <a:r>
              <a:rPr lang="de-DE" sz="800" dirty="0" err="1"/>
              <a:t>possession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private </a:t>
            </a:r>
            <a:r>
              <a:rPr lang="de-DE" sz="800" dirty="0" err="1"/>
              <a:t>key</a:t>
            </a:r>
            <a:endParaRPr lang="de-DE" sz="8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C74BD6B-C28E-454D-9F14-4DD7370A41D3}"/>
              </a:ext>
            </a:extLst>
          </p:cNvPr>
          <p:cNvSpPr/>
          <p:nvPr/>
        </p:nvSpPr>
        <p:spPr>
          <a:xfrm>
            <a:off x="8634938" y="3429000"/>
            <a:ext cx="767058" cy="9197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93 9e 3a 0b 86 10 4b 2f 74 cf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aa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1b 76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ee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a3 c4 13 e3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fa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24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ac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4c 86 b8 62 7f 54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fe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AA5371C-5BA7-48E8-8334-1E38B8E192DA}"/>
              </a:ext>
            </a:extLst>
          </p:cNvPr>
          <p:cNvSpPr txBox="1"/>
          <p:nvPr/>
        </p:nvSpPr>
        <p:spPr>
          <a:xfrm>
            <a:off x="8491159" y="6068321"/>
            <a:ext cx="105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7C4EF8C-1A94-49D6-AF85-252411C10C75}"/>
              </a:ext>
            </a:extLst>
          </p:cNvPr>
          <p:cNvSpPr txBox="1"/>
          <p:nvPr/>
        </p:nvSpPr>
        <p:spPr>
          <a:xfrm>
            <a:off x="8553726" y="3050545"/>
            <a:ext cx="105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cipher</a:t>
            </a:r>
            <a:endParaRPr lang="de-DE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C8A2D28-27A6-4F92-8417-6BF332BA9493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H="1" flipV="1">
            <a:off x="9018467" y="4348788"/>
            <a:ext cx="1" cy="78120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30E759FE-BCB8-47CE-BD56-F2F20D25FF6E}"/>
              </a:ext>
            </a:extLst>
          </p:cNvPr>
          <p:cNvCxnSpPr>
            <a:cxnSpLocks/>
            <a:stCxn id="17" idx="2"/>
            <a:endCxn id="23" idx="3"/>
          </p:cNvCxnSpPr>
          <p:nvPr/>
        </p:nvCxnSpPr>
        <p:spPr>
          <a:xfrm rot="5400000">
            <a:off x="9548368" y="4125023"/>
            <a:ext cx="1318496" cy="1611237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C601D31F-E165-4E61-B156-538BFDA0288C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9399595" y="3948725"/>
            <a:ext cx="469561" cy="1222093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483B39C3-647F-4805-A667-B5789E16E60A}"/>
              </a:ext>
            </a:extLst>
          </p:cNvPr>
          <p:cNvCxnSpPr>
            <a:cxnSpLocks/>
          </p:cNvCxnSpPr>
          <p:nvPr/>
        </p:nvCxnSpPr>
        <p:spPr>
          <a:xfrm>
            <a:off x="3335157" y="5031472"/>
            <a:ext cx="101233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fik 52" descr="Sperren mit einfarbiger Füllung">
            <a:extLst>
              <a:ext uri="{FF2B5EF4-FFF2-40B4-BE49-F238E27FC236}">
                <a16:creationId xmlns:a16="http://schemas.microsoft.com/office/drawing/2014/main" id="{64BB38F6-2932-4C48-BBCB-E17DD8E40D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3179" y="2964003"/>
            <a:ext cx="639788" cy="639788"/>
          </a:xfrm>
          <a:prstGeom prst="rect">
            <a:avLst/>
          </a:prstGeom>
        </p:spPr>
      </p:pic>
      <p:sp>
        <p:nvSpPr>
          <p:cNvPr id="30" name="Bogen 29">
            <a:extLst>
              <a:ext uri="{FF2B5EF4-FFF2-40B4-BE49-F238E27FC236}">
                <a16:creationId xmlns:a16="http://schemas.microsoft.com/office/drawing/2014/main" id="{D0402ED3-27BD-4199-9539-7184F776B435}"/>
              </a:ext>
            </a:extLst>
          </p:cNvPr>
          <p:cNvSpPr>
            <a:spLocks noChangeAspect="1"/>
          </p:cNvSpPr>
          <p:nvPr/>
        </p:nvSpPr>
        <p:spPr>
          <a:xfrm rot="3941886" flipH="1">
            <a:off x="5138933" y="3042365"/>
            <a:ext cx="4238713" cy="4238713"/>
          </a:xfrm>
          <a:prstGeom prst="arc">
            <a:avLst>
              <a:gd name="adj1" fmla="val 18466782"/>
              <a:gd name="adj2" fmla="val 0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1" name="Grafik 30" descr="Alter Schlüssel mit einfarbiger Füllung">
            <a:extLst>
              <a:ext uri="{FF2B5EF4-FFF2-40B4-BE49-F238E27FC236}">
                <a16:creationId xmlns:a16="http://schemas.microsoft.com/office/drawing/2014/main" id="{203F6870-E6A6-4000-AA85-8F9F0B2D3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087597" flipV="1">
            <a:off x="5671704" y="2973857"/>
            <a:ext cx="612283" cy="61228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98E6F306-83CF-4327-91D4-8D81E328F54B}"/>
              </a:ext>
            </a:extLst>
          </p:cNvPr>
          <p:cNvSpPr txBox="1"/>
          <p:nvPr/>
        </p:nvSpPr>
        <p:spPr>
          <a:xfrm>
            <a:off x="626980" y="4977055"/>
            <a:ext cx="1461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private key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≙</a:t>
            </a:r>
            <a:br>
              <a:rPr lang="en-US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en-US" dirty="0">
                <a:solidFill>
                  <a:schemeClr val="bg1"/>
                </a:solidFill>
                <a:ea typeface="Meiryo" panose="020B0604030504040204" pitchFamily="34" charset="-128"/>
                <a:cs typeface="Arial" panose="020B0604020202020204" pitchFamily="34" charset="0"/>
              </a:rPr>
              <a:t>digital identity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endParaRPr lang="de-DE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8F42EB5-17F5-46FC-9335-F1621A9B5C7C}"/>
              </a:ext>
            </a:extLst>
          </p:cNvPr>
          <p:cNvSpPr/>
          <p:nvPr/>
        </p:nvSpPr>
        <p:spPr>
          <a:xfrm>
            <a:off x="7148218" y="3429000"/>
            <a:ext cx="767058" cy="9197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/>
              <a:t>I will </a:t>
            </a:r>
            <a:r>
              <a:rPr lang="de-DE" sz="800" dirty="0" err="1"/>
              <a:t>encrypt</a:t>
            </a:r>
            <a:r>
              <a:rPr lang="de-DE" sz="800" dirty="0"/>
              <a:t> </a:t>
            </a:r>
            <a:r>
              <a:rPr lang="de-DE" sz="800" dirty="0" err="1"/>
              <a:t>this</a:t>
            </a:r>
            <a:r>
              <a:rPr lang="de-DE" sz="800" dirty="0"/>
              <a:t> </a:t>
            </a:r>
            <a:r>
              <a:rPr lang="de-DE" sz="800" dirty="0" err="1"/>
              <a:t>random</a:t>
            </a:r>
            <a:r>
              <a:rPr lang="de-DE" sz="800" dirty="0"/>
              <a:t> </a:t>
            </a:r>
            <a:r>
              <a:rPr lang="de-DE" sz="800" dirty="0" err="1"/>
              <a:t>message</a:t>
            </a:r>
            <a:r>
              <a:rPr lang="de-DE" sz="800" dirty="0"/>
              <a:t>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show</a:t>
            </a:r>
            <a:r>
              <a:rPr lang="de-DE" sz="800" dirty="0"/>
              <a:t> </a:t>
            </a:r>
            <a:r>
              <a:rPr lang="de-DE" sz="800" dirty="0" err="1"/>
              <a:t>my</a:t>
            </a:r>
            <a:r>
              <a:rPr lang="de-DE" sz="800" dirty="0"/>
              <a:t> </a:t>
            </a:r>
            <a:r>
              <a:rPr lang="de-DE" sz="800" dirty="0" err="1"/>
              <a:t>possession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private </a:t>
            </a:r>
            <a:r>
              <a:rPr lang="de-DE" sz="800" dirty="0" err="1"/>
              <a:t>key</a:t>
            </a:r>
            <a:endParaRPr lang="de-DE" sz="80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CBA3BFD-B5BD-45B9-96EC-41562F978203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7915276" y="3888894"/>
            <a:ext cx="719662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8D47B4CA-4E6D-4121-A213-E9F6C305469C}"/>
              </a:ext>
            </a:extLst>
          </p:cNvPr>
          <p:cNvSpPr txBox="1"/>
          <p:nvPr/>
        </p:nvSpPr>
        <p:spPr>
          <a:xfrm>
            <a:off x="7004439" y="4299954"/>
            <a:ext cx="105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096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EB1D3-1BBC-C742-8569-86A8D9C9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Bob decrypts the cipher with the public key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Bob compares it to the message</a:t>
            </a:r>
          </a:p>
        </p:txBody>
      </p:sp>
      <p:pic>
        <p:nvPicPr>
          <p:cNvPr id="35" name="Grafik 34" descr="Büromitarbeiterin mit einfarbiger Füllung">
            <a:extLst>
              <a:ext uri="{FF2B5EF4-FFF2-40B4-BE49-F238E27FC236}">
                <a16:creationId xmlns:a16="http://schemas.microsoft.com/office/drawing/2014/main" id="{92AF5FB3-BFB5-4D0F-AC8A-0D0989F99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638" y="3279999"/>
            <a:ext cx="914400" cy="914400"/>
          </a:xfrm>
          <a:prstGeom prst="rect">
            <a:avLst/>
          </a:prstGeom>
        </p:spPr>
      </p:pic>
      <p:pic>
        <p:nvPicPr>
          <p:cNvPr id="38" name="Grafik 37" descr="Alter Schlüssel mit einfarbiger Füllung">
            <a:extLst>
              <a:ext uri="{FF2B5EF4-FFF2-40B4-BE49-F238E27FC236}">
                <a16:creationId xmlns:a16="http://schemas.microsoft.com/office/drawing/2014/main" id="{8CCA15BF-B939-4D50-9550-CBF451F03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087597" flipV="1">
            <a:off x="2441882" y="4422633"/>
            <a:ext cx="612283" cy="612283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E9990256-0903-44BD-AF84-F197D4CE4444}"/>
              </a:ext>
            </a:extLst>
          </p:cNvPr>
          <p:cNvSpPr txBox="1"/>
          <p:nvPr/>
        </p:nvSpPr>
        <p:spPr>
          <a:xfrm>
            <a:off x="2017497" y="4976634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public key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DA506F3-2CB2-4377-A85B-CD47C7650F2B}"/>
              </a:ext>
            </a:extLst>
          </p:cNvPr>
          <p:cNvSpPr txBox="1"/>
          <p:nvPr/>
        </p:nvSpPr>
        <p:spPr>
          <a:xfrm>
            <a:off x="1255312" y="2887156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ALICE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46" name="Grafik 45" descr="Entsperren mit einfarbiger Füllung">
            <a:extLst>
              <a:ext uri="{FF2B5EF4-FFF2-40B4-BE49-F238E27FC236}">
                <a16:creationId xmlns:a16="http://schemas.microsoft.com/office/drawing/2014/main" id="{DFF3E4DA-D26A-497F-A0A4-CFCF55307C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3235" y="4250397"/>
            <a:ext cx="688542" cy="688542"/>
          </a:xfrm>
          <a:prstGeom prst="rect">
            <a:avLst/>
          </a:prstGeom>
        </p:spPr>
      </p:pic>
      <p:sp>
        <p:nvSpPr>
          <p:cNvPr id="47" name="Bogen 46">
            <a:extLst>
              <a:ext uri="{FF2B5EF4-FFF2-40B4-BE49-F238E27FC236}">
                <a16:creationId xmlns:a16="http://schemas.microsoft.com/office/drawing/2014/main" id="{A2236980-16D2-4C93-8E13-93CDD2493124}"/>
              </a:ext>
            </a:extLst>
          </p:cNvPr>
          <p:cNvSpPr>
            <a:spLocks noChangeAspect="1"/>
          </p:cNvSpPr>
          <p:nvPr/>
        </p:nvSpPr>
        <p:spPr>
          <a:xfrm rot="9037929">
            <a:off x="3079427" y="3131951"/>
            <a:ext cx="3155121" cy="3155121"/>
          </a:xfrm>
          <a:prstGeom prst="arc">
            <a:avLst>
              <a:gd name="adj1" fmla="val 18466782"/>
              <a:gd name="adj2" fmla="val 0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8" name="Grafik 47" descr="Büromitarbeiter mit einfarbiger Füllung">
            <a:extLst>
              <a:ext uri="{FF2B5EF4-FFF2-40B4-BE49-F238E27FC236}">
                <a16:creationId xmlns:a16="http://schemas.microsoft.com/office/drawing/2014/main" id="{01B10120-B743-4584-8619-1D6C066C2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22" y="3385554"/>
            <a:ext cx="914400" cy="914400"/>
          </a:xfrm>
          <a:prstGeom prst="rect">
            <a:avLst/>
          </a:prstGeom>
        </p:spPr>
      </p:pic>
      <p:pic>
        <p:nvPicPr>
          <p:cNvPr id="49" name="Grafik 48" descr="Büromitarbeiter mit einfarbiger Füllung">
            <a:extLst>
              <a:ext uri="{FF2B5EF4-FFF2-40B4-BE49-F238E27FC236}">
                <a16:creationId xmlns:a16="http://schemas.microsoft.com/office/drawing/2014/main" id="{044ACC90-4F65-4D31-BE9D-E0B2E7324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22" y="4508955"/>
            <a:ext cx="914400" cy="914400"/>
          </a:xfrm>
          <a:prstGeom prst="rect">
            <a:avLst/>
          </a:prstGeom>
        </p:spPr>
      </p:pic>
      <p:pic>
        <p:nvPicPr>
          <p:cNvPr id="50" name="Grafik 49" descr="Büromitarbeiter mit einfarbiger Füllung">
            <a:extLst>
              <a:ext uri="{FF2B5EF4-FFF2-40B4-BE49-F238E27FC236}">
                <a16:creationId xmlns:a16="http://schemas.microsoft.com/office/drawing/2014/main" id="{5DCE8ADF-8F4A-4BF8-A23E-82C0130502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22" y="5658134"/>
            <a:ext cx="914400" cy="914400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48996B84-A411-406E-A037-43C3FAFA098C}"/>
              </a:ext>
            </a:extLst>
          </p:cNvPr>
          <p:cNvSpPr txBox="1"/>
          <p:nvPr/>
        </p:nvSpPr>
        <p:spPr>
          <a:xfrm>
            <a:off x="4347496" y="2898833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BOB(S)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53" name="Grafik 52" descr="Büromitarbeiterin mit einfarbiger Füllung">
            <a:extLst>
              <a:ext uri="{FF2B5EF4-FFF2-40B4-BE49-F238E27FC236}">
                <a16:creationId xmlns:a16="http://schemas.microsoft.com/office/drawing/2014/main" id="{75C37980-1FE5-4FF0-B0EA-5A55AAC01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6034" y="3356993"/>
            <a:ext cx="914400" cy="914400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833E06B4-6A5C-4E61-80F7-5FBF169E8A15}"/>
              </a:ext>
            </a:extLst>
          </p:cNvPr>
          <p:cNvSpPr txBox="1"/>
          <p:nvPr/>
        </p:nvSpPr>
        <p:spPr>
          <a:xfrm>
            <a:off x="10282708" y="2964150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ALICE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55" name="Grafik 54" descr="Entsperren mit einfarbiger Füllung">
            <a:extLst>
              <a:ext uri="{FF2B5EF4-FFF2-40B4-BE49-F238E27FC236}">
                <a16:creationId xmlns:a16="http://schemas.microsoft.com/office/drawing/2014/main" id="{369ECF60-00ED-4844-A415-10205C5BC8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1150" y="3636449"/>
            <a:ext cx="688542" cy="688542"/>
          </a:xfrm>
          <a:prstGeom prst="rect">
            <a:avLst/>
          </a:prstGeom>
        </p:spPr>
      </p:pic>
      <p:pic>
        <p:nvPicPr>
          <p:cNvPr id="56" name="Grafik 55" descr="Sperren mit einfarbiger Füllung">
            <a:extLst>
              <a:ext uri="{FF2B5EF4-FFF2-40B4-BE49-F238E27FC236}">
                <a16:creationId xmlns:a16="http://schemas.microsoft.com/office/drawing/2014/main" id="{1A3646AF-BBCD-4CEB-ACB9-28AACF1EC2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3179" y="2964003"/>
            <a:ext cx="639788" cy="639788"/>
          </a:xfrm>
          <a:prstGeom prst="rect">
            <a:avLst/>
          </a:prstGeom>
        </p:spPr>
      </p:pic>
      <p:sp>
        <p:nvSpPr>
          <p:cNvPr id="57" name="Rechteck 56">
            <a:extLst>
              <a:ext uri="{FF2B5EF4-FFF2-40B4-BE49-F238E27FC236}">
                <a16:creationId xmlns:a16="http://schemas.microsoft.com/office/drawing/2014/main" id="{7601B3E2-F88A-4177-95EA-19CA9F7808DE}"/>
              </a:ext>
            </a:extLst>
          </p:cNvPr>
          <p:cNvSpPr/>
          <p:nvPr/>
        </p:nvSpPr>
        <p:spPr>
          <a:xfrm>
            <a:off x="8634939" y="5129995"/>
            <a:ext cx="767058" cy="9197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/>
              <a:t>I will </a:t>
            </a:r>
            <a:r>
              <a:rPr lang="de-DE" sz="800" dirty="0" err="1"/>
              <a:t>encrypt</a:t>
            </a:r>
            <a:r>
              <a:rPr lang="de-DE" sz="800" dirty="0"/>
              <a:t> </a:t>
            </a:r>
            <a:r>
              <a:rPr lang="de-DE" sz="800" dirty="0" err="1"/>
              <a:t>this</a:t>
            </a:r>
            <a:r>
              <a:rPr lang="de-DE" sz="800" dirty="0"/>
              <a:t> </a:t>
            </a:r>
            <a:r>
              <a:rPr lang="de-DE" sz="800" dirty="0" err="1"/>
              <a:t>random</a:t>
            </a:r>
            <a:r>
              <a:rPr lang="de-DE" sz="800" dirty="0"/>
              <a:t> </a:t>
            </a:r>
            <a:r>
              <a:rPr lang="de-DE" sz="800" dirty="0" err="1"/>
              <a:t>message</a:t>
            </a:r>
            <a:r>
              <a:rPr lang="de-DE" sz="800" dirty="0"/>
              <a:t>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show</a:t>
            </a:r>
            <a:r>
              <a:rPr lang="de-DE" sz="800" dirty="0"/>
              <a:t> </a:t>
            </a:r>
            <a:r>
              <a:rPr lang="de-DE" sz="800" dirty="0" err="1"/>
              <a:t>my</a:t>
            </a:r>
            <a:r>
              <a:rPr lang="de-DE" sz="800" dirty="0"/>
              <a:t> </a:t>
            </a:r>
            <a:r>
              <a:rPr lang="de-DE" sz="800" dirty="0" err="1"/>
              <a:t>possession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private </a:t>
            </a:r>
            <a:r>
              <a:rPr lang="de-DE" sz="800" dirty="0" err="1"/>
              <a:t>key</a:t>
            </a:r>
            <a:endParaRPr lang="de-DE" sz="800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79B146F8-0FE5-4AA1-809A-F402FEE3573C}"/>
              </a:ext>
            </a:extLst>
          </p:cNvPr>
          <p:cNvSpPr/>
          <p:nvPr/>
        </p:nvSpPr>
        <p:spPr>
          <a:xfrm>
            <a:off x="8634938" y="3429000"/>
            <a:ext cx="767058" cy="9197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93 9e 3a 0b 86 10 4b 2f 74 cf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aa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1b 76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ee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a3 c4 13 e3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fa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24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ac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4c 86 b8 62 7f 54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fe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0EF793B3-7310-45DB-986E-B699CE90CCC2}"/>
              </a:ext>
            </a:extLst>
          </p:cNvPr>
          <p:cNvSpPr txBox="1"/>
          <p:nvPr/>
        </p:nvSpPr>
        <p:spPr>
          <a:xfrm>
            <a:off x="8491159" y="6068321"/>
            <a:ext cx="105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0E2B3BF5-35F7-49F1-BD28-A4AFBA22B465}"/>
              </a:ext>
            </a:extLst>
          </p:cNvPr>
          <p:cNvSpPr txBox="1"/>
          <p:nvPr/>
        </p:nvSpPr>
        <p:spPr>
          <a:xfrm>
            <a:off x="8553726" y="3050545"/>
            <a:ext cx="105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cipher</a:t>
            </a:r>
            <a:endParaRPr lang="de-DE" dirty="0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A46CAB1-CE3C-4A2A-B0B5-F5C5CF909FEC}"/>
              </a:ext>
            </a:extLst>
          </p:cNvPr>
          <p:cNvCxnSpPr>
            <a:cxnSpLocks/>
            <a:stCxn id="57" idx="0"/>
            <a:endCxn id="58" idx="2"/>
          </p:cNvCxnSpPr>
          <p:nvPr/>
        </p:nvCxnSpPr>
        <p:spPr>
          <a:xfrm flipH="1" flipV="1">
            <a:off x="9018467" y="4348788"/>
            <a:ext cx="1" cy="78120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F08AAB59-2C92-4F9B-8FFA-10EF7D75B039}"/>
              </a:ext>
            </a:extLst>
          </p:cNvPr>
          <p:cNvCxnSpPr>
            <a:cxnSpLocks/>
            <a:stCxn id="53" idx="2"/>
            <a:endCxn id="57" idx="3"/>
          </p:cNvCxnSpPr>
          <p:nvPr/>
        </p:nvCxnSpPr>
        <p:spPr>
          <a:xfrm rot="5400000">
            <a:off x="9548368" y="4125023"/>
            <a:ext cx="1318496" cy="1611237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E0AEA429-0CEA-492C-A338-8E1AB349495E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9399595" y="3948725"/>
            <a:ext cx="469561" cy="1222093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fik 63" descr="Alter Schlüssel mit einfarbiger Füllung">
            <a:extLst>
              <a:ext uri="{FF2B5EF4-FFF2-40B4-BE49-F238E27FC236}">
                <a16:creationId xmlns:a16="http://schemas.microsoft.com/office/drawing/2014/main" id="{5B06E2F0-94CC-47F7-9418-A421A3209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087597" flipV="1">
            <a:off x="5671704" y="2973857"/>
            <a:ext cx="612283" cy="612283"/>
          </a:xfrm>
          <a:prstGeom prst="rect">
            <a:avLst/>
          </a:prstGeom>
        </p:spPr>
      </p:pic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5FDD00D9-F3F0-446B-ACF4-3EA5B627BC21}"/>
              </a:ext>
            </a:extLst>
          </p:cNvPr>
          <p:cNvCxnSpPr>
            <a:cxnSpLocks/>
            <a:stCxn id="57" idx="1"/>
            <a:endCxn id="72" idx="4"/>
          </p:cNvCxnSpPr>
          <p:nvPr/>
        </p:nvCxnSpPr>
        <p:spPr>
          <a:xfrm rot="10800000">
            <a:off x="6626147" y="5455753"/>
            <a:ext cx="2008792" cy="134137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>
            <a:extLst>
              <a:ext uri="{FF2B5EF4-FFF2-40B4-BE49-F238E27FC236}">
                <a16:creationId xmlns:a16="http://schemas.microsoft.com/office/drawing/2014/main" id="{B6263F61-2F8F-4277-AD27-27C978C94477}"/>
              </a:ext>
            </a:extLst>
          </p:cNvPr>
          <p:cNvSpPr/>
          <p:nvPr/>
        </p:nvSpPr>
        <p:spPr>
          <a:xfrm>
            <a:off x="6086147" y="4375752"/>
            <a:ext cx="1080000" cy="1080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CAC4DEB-7C18-485C-BA70-0A7AF51BD9D4}"/>
              </a:ext>
            </a:extLst>
          </p:cNvPr>
          <p:cNvSpPr txBox="1"/>
          <p:nvPr/>
        </p:nvSpPr>
        <p:spPr>
          <a:xfrm>
            <a:off x="5961920" y="4647402"/>
            <a:ext cx="13284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“==“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7D2F553-4D7A-4437-88EE-F7C6F111ACCA}"/>
              </a:ext>
            </a:extLst>
          </p:cNvPr>
          <p:cNvCxnSpPr>
            <a:cxnSpLocks/>
          </p:cNvCxnSpPr>
          <p:nvPr/>
        </p:nvCxnSpPr>
        <p:spPr>
          <a:xfrm>
            <a:off x="3335157" y="5031472"/>
            <a:ext cx="101233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D602B667-F129-4D70-8A1B-25B59BFC7BAB}"/>
              </a:ext>
            </a:extLst>
          </p:cNvPr>
          <p:cNvSpPr txBox="1"/>
          <p:nvPr/>
        </p:nvSpPr>
        <p:spPr>
          <a:xfrm>
            <a:off x="7166147" y="4746774"/>
            <a:ext cx="862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?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326D2802-00BA-4772-B330-8D6BD298C29F}"/>
              </a:ext>
            </a:extLst>
          </p:cNvPr>
          <p:cNvSpPr/>
          <p:nvPr/>
        </p:nvSpPr>
        <p:spPr>
          <a:xfrm>
            <a:off x="7148218" y="3429000"/>
            <a:ext cx="767058" cy="9197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/>
              <a:t>I will </a:t>
            </a:r>
            <a:r>
              <a:rPr lang="de-DE" sz="800" dirty="0" err="1"/>
              <a:t>encrypt</a:t>
            </a:r>
            <a:r>
              <a:rPr lang="de-DE" sz="800" dirty="0"/>
              <a:t> </a:t>
            </a:r>
            <a:r>
              <a:rPr lang="de-DE" sz="800" dirty="0" err="1"/>
              <a:t>this</a:t>
            </a:r>
            <a:r>
              <a:rPr lang="de-DE" sz="800" dirty="0"/>
              <a:t> </a:t>
            </a:r>
            <a:r>
              <a:rPr lang="de-DE" sz="800" dirty="0" err="1"/>
              <a:t>random</a:t>
            </a:r>
            <a:r>
              <a:rPr lang="de-DE" sz="800" dirty="0"/>
              <a:t> </a:t>
            </a:r>
            <a:r>
              <a:rPr lang="de-DE" sz="800" dirty="0" err="1"/>
              <a:t>message</a:t>
            </a:r>
            <a:r>
              <a:rPr lang="de-DE" sz="800" dirty="0"/>
              <a:t>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show</a:t>
            </a:r>
            <a:r>
              <a:rPr lang="de-DE" sz="800" dirty="0"/>
              <a:t> </a:t>
            </a:r>
            <a:r>
              <a:rPr lang="de-DE" sz="800" dirty="0" err="1"/>
              <a:t>my</a:t>
            </a:r>
            <a:r>
              <a:rPr lang="de-DE" sz="800" dirty="0"/>
              <a:t> </a:t>
            </a:r>
            <a:r>
              <a:rPr lang="de-DE" sz="800" dirty="0" err="1"/>
              <a:t>possession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private </a:t>
            </a:r>
            <a:r>
              <a:rPr lang="de-DE" sz="800" dirty="0" err="1"/>
              <a:t>key</a:t>
            </a:r>
            <a:endParaRPr lang="de-DE" sz="800" dirty="0"/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2813F85C-4F09-47C5-BF44-AF369FBBBD2E}"/>
              </a:ext>
            </a:extLst>
          </p:cNvPr>
          <p:cNvCxnSpPr>
            <a:cxnSpLocks/>
            <a:stCxn id="58" idx="1"/>
            <a:endCxn id="76" idx="3"/>
          </p:cNvCxnSpPr>
          <p:nvPr/>
        </p:nvCxnSpPr>
        <p:spPr>
          <a:xfrm flipH="1">
            <a:off x="7915276" y="3888894"/>
            <a:ext cx="719662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F8CDD401-118B-4307-B173-6D772077B2A7}"/>
              </a:ext>
            </a:extLst>
          </p:cNvPr>
          <p:cNvCxnSpPr>
            <a:cxnSpLocks/>
            <a:stCxn id="76" idx="1"/>
            <a:endCxn id="72" idx="0"/>
          </p:cNvCxnSpPr>
          <p:nvPr/>
        </p:nvCxnSpPr>
        <p:spPr>
          <a:xfrm rot="10800000" flipV="1">
            <a:off x="6626148" y="3888894"/>
            <a:ext cx="522071" cy="486858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0657A9C1-B3BC-484F-B4B8-49B7319FC14D}"/>
              </a:ext>
            </a:extLst>
          </p:cNvPr>
          <p:cNvSpPr txBox="1"/>
          <p:nvPr/>
        </p:nvSpPr>
        <p:spPr>
          <a:xfrm>
            <a:off x="7004439" y="4299954"/>
            <a:ext cx="105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</a:t>
            </a:r>
            <a:endParaRPr lang="de-DE" dirty="0"/>
          </a:p>
        </p:txBody>
      </p:sp>
      <p:sp>
        <p:nvSpPr>
          <p:cNvPr id="80" name="Bogen 79">
            <a:extLst>
              <a:ext uri="{FF2B5EF4-FFF2-40B4-BE49-F238E27FC236}">
                <a16:creationId xmlns:a16="http://schemas.microsoft.com/office/drawing/2014/main" id="{7B20FE9A-9411-43DD-B0F3-5BB8EA1E2124}"/>
              </a:ext>
            </a:extLst>
          </p:cNvPr>
          <p:cNvSpPr>
            <a:spLocks noChangeAspect="1"/>
          </p:cNvSpPr>
          <p:nvPr/>
        </p:nvSpPr>
        <p:spPr>
          <a:xfrm rot="3941886" flipH="1">
            <a:off x="5138933" y="3042365"/>
            <a:ext cx="4238713" cy="4238713"/>
          </a:xfrm>
          <a:prstGeom prst="arc">
            <a:avLst>
              <a:gd name="adj1" fmla="val 18466782"/>
              <a:gd name="adj2" fmla="val 0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Bogen 80">
            <a:extLst>
              <a:ext uri="{FF2B5EF4-FFF2-40B4-BE49-F238E27FC236}">
                <a16:creationId xmlns:a16="http://schemas.microsoft.com/office/drawing/2014/main" id="{5571A15A-D0A6-4E87-B1AA-65C18A326892}"/>
              </a:ext>
            </a:extLst>
          </p:cNvPr>
          <p:cNvSpPr>
            <a:spLocks noChangeAspect="1"/>
          </p:cNvSpPr>
          <p:nvPr/>
        </p:nvSpPr>
        <p:spPr>
          <a:xfrm rot="2237704" flipH="1">
            <a:off x="2988126" y="3901444"/>
            <a:ext cx="3096033" cy="3096033"/>
          </a:xfrm>
          <a:prstGeom prst="arc">
            <a:avLst>
              <a:gd name="adj1" fmla="val 18466782"/>
              <a:gd name="adj2" fmla="val 0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7EBDFD46-0289-4091-96A8-5E0CEEBB31DF}"/>
              </a:ext>
            </a:extLst>
          </p:cNvPr>
          <p:cNvSpPr txBox="1"/>
          <p:nvPr/>
        </p:nvSpPr>
        <p:spPr>
          <a:xfrm>
            <a:off x="626980" y="4977055"/>
            <a:ext cx="1461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private key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≙</a:t>
            </a:r>
            <a:br>
              <a:rPr lang="en-US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en-US" dirty="0">
                <a:solidFill>
                  <a:schemeClr val="bg1"/>
                </a:solidFill>
                <a:ea typeface="Meiryo" panose="020B0604030504040204" pitchFamily="34" charset="-128"/>
                <a:cs typeface="Arial" panose="020B0604020202020204" pitchFamily="34" charset="0"/>
              </a:rPr>
              <a:t>digital identity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endParaRPr lang="de-DE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3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EB1D3-1BBC-C742-8569-86A8D9C9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decrypted cipher and message are equal, Alice has successfully shown that she is in possession of the private key and therefore proven her digital identity</a:t>
            </a:r>
          </a:p>
        </p:txBody>
      </p:sp>
      <p:pic>
        <p:nvPicPr>
          <p:cNvPr id="7" name="Grafik 6" descr="Büromitarbeiterin mit einfarbiger Füllung">
            <a:extLst>
              <a:ext uri="{FF2B5EF4-FFF2-40B4-BE49-F238E27FC236}">
                <a16:creationId xmlns:a16="http://schemas.microsoft.com/office/drawing/2014/main" id="{41AF7658-3C3D-4E97-AE1E-09EA9156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638" y="3279999"/>
            <a:ext cx="914400" cy="914400"/>
          </a:xfrm>
          <a:prstGeom prst="rect">
            <a:avLst/>
          </a:prstGeom>
        </p:spPr>
      </p:pic>
      <p:pic>
        <p:nvPicPr>
          <p:cNvPr id="9" name="Grafik 8" descr="Alter Schlüssel mit einfarbiger Füllung">
            <a:extLst>
              <a:ext uri="{FF2B5EF4-FFF2-40B4-BE49-F238E27FC236}">
                <a16:creationId xmlns:a16="http://schemas.microsoft.com/office/drawing/2014/main" id="{7B112536-E5FC-407A-8F11-BF12AAF90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087597" flipV="1">
            <a:off x="2441882" y="4422633"/>
            <a:ext cx="612283" cy="61228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9CDE9CE-423D-4F07-AF0A-693CCA1DED0F}"/>
              </a:ext>
            </a:extLst>
          </p:cNvPr>
          <p:cNvSpPr txBox="1"/>
          <p:nvPr/>
        </p:nvSpPr>
        <p:spPr>
          <a:xfrm>
            <a:off x="2017497" y="4976634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public key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8A43E3-6176-4221-B87A-14C43A1D8B9E}"/>
              </a:ext>
            </a:extLst>
          </p:cNvPr>
          <p:cNvSpPr txBox="1"/>
          <p:nvPr/>
        </p:nvSpPr>
        <p:spPr>
          <a:xfrm>
            <a:off x="1255312" y="2887156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ALICE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19" name="Grafik 18" descr="Entsperren mit einfarbiger Füllung">
            <a:extLst>
              <a:ext uri="{FF2B5EF4-FFF2-40B4-BE49-F238E27FC236}">
                <a16:creationId xmlns:a16="http://schemas.microsoft.com/office/drawing/2014/main" id="{16F8A395-9D33-431B-9BF5-D6F312CFA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3235" y="4250397"/>
            <a:ext cx="688542" cy="688542"/>
          </a:xfrm>
          <a:prstGeom prst="rect">
            <a:avLst/>
          </a:prstGeom>
        </p:spPr>
      </p:pic>
      <p:sp>
        <p:nvSpPr>
          <p:cNvPr id="66" name="Bogen 65">
            <a:extLst>
              <a:ext uri="{FF2B5EF4-FFF2-40B4-BE49-F238E27FC236}">
                <a16:creationId xmlns:a16="http://schemas.microsoft.com/office/drawing/2014/main" id="{CF017AA4-A42B-48E5-BBD9-23328EAD16DA}"/>
              </a:ext>
            </a:extLst>
          </p:cNvPr>
          <p:cNvSpPr>
            <a:spLocks noChangeAspect="1"/>
          </p:cNvSpPr>
          <p:nvPr/>
        </p:nvSpPr>
        <p:spPr>
          <a:xfrm rot="9037929">
            <a:off x="3079427" y="3131951"/>
            <a:ext cx="3155121" cy="3155121"/>
          </a:xfrm>
          <a:prstGeom prst="arc">
            <a:avLst>
              <a:gd name="adj1" fmla="val 18466782"/>
              <a:gd name="adj2" fmla="val 0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7" name="Grafik 66" descr="Büromitarbeiter mit einfarbiger Füllung">
            <a:extLst>
              <a:ext uri="{FF2B5EF4-FFF2-40B4-BE49-F238E27FC236}">
                <a16:creationId xmlns:a16="http://schemas.microsoft.com/office/drawing/2014/main" id="{11080CDB-64B0-4C40-BFB6-4F0337DA02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22" y="3385554"/>
            <a:ext cx="914400" cy="914400"/>
          </a:xfrm>
          <a:prstGeom prst="rect">
            <a:avLst/>
          </a:prstGeom>
        </p:spPr>
      </p:pic>
      <p:pic>
        <p:nvPicPr>
          <p:cNvPr id="68" name="Grafik 67" descr="Büromitarbeiter mit einfarbiger Füllung">
            <a:extLst>
              <a:ext uri="{FF2B5EF4-FFF2-40B4-BE49-F238E27FC236}">
                <a16:creationId xmlns:a16="http://schemas.microsoft.com/office/drawing/2014/main" id="{EA8DEBBA-6617-45E0-85FE-2D2DCA8F16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22" y="4508955"/>
            <a:ext cx="914400" cy="914400"/>
          </a:xfrm>
          <a:prstGeom prst="rect">
            <a:avLst/>
          </a:prstGeom>
        </p:spPr>
      </p:pic>
      <p:pic>
        <p:nvPicPr>
          <p:cNvPr id="69" name="Grafik 68" descr="Büromitarbeiter mit einfarbiger Füllung">
            <a:extLst>
              <a:ext uri="{FF2B5EF4-FFF2-40B4-BE49-F238E27FC236}">
                <a16:creationId xmlns:a16="http://schemas.microsoft.com/office/drawing/2014/main" id="{468F1E63-01F5-4676-A3A6-4870624C75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22" y="5658134"/>
            <a:ext cx="914400" cy="914400"/>
          </a:xfrm>
          <a:prstGeom prst="rect">
            <a:avLst/>
          </a:prstGeom>
        </p:spPr>
      </p:pic>
      <p:sp>
        <p:nvSpPr>
          <p:cNvPr id="70" name="Textfeld 69">
            <a:extLst>
              <a:ext uri="{FF2B5EF4-FFF2-40B4-BE49-F238E27FC236}">
                <a16:creationId xmlns:a16="http://schemas.microsoft.com/office/drawing/2014/main" id="{4837FCB0-3E10-4F20-8428-3321A9BC8933}"/>
              </a:ext>
            </a:extLst>
          </p:cNvPr>
          <p:cNvSpPr txBox="1"/>
          <p:nvPr/>
        </p:nvSpPr>
        <p:spPr>
          <a:xfrm>
            <a:off x="4347496" y="2898833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BOB(S)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71" name="Bogen 70">
            <a:extLst>
              <a:ext uri="{FF2B5EF4-FFF2-40B4-BE49-F238E27FC236}">
                <a16:creationId xmlns:a16="http://schemas.microsoft.com/office/drawing/2014/main" id="{38AC27EC-C38C-4FB0-A637-1455F3C4BCB3}"/>
              </a:ext>
            </a:extLst>
          </p:cNvPr>
          <p:cNvSpPr>
            <a:spLocks noChangeAspect="1"/>
          </p:cNvSpPr>
          <p:nvPr/>
        </p:nvSpPr>
        <p:spPr>
          <a:xfrm rot="2237704" flipH="1">
            <a:off x="2988126" y="3901444"/>
            <a:ext cx="3096033" cy="3096033"/>
          </a:xfrm>
          <a:prstGeom prst="arc">
            <a:avLst>
              <a:gd name="adj1" fmla="val 18466782"/>
              <a:gd name="adj2" fmla="val 0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7" name="Grafik 16" descr="Büromitarbeiterin mit einfarbiger Füllung">
            <a:extLst>
              <a:ext uri="{FF2B5EF4-FFF2-40B4-BE49-F238E27FC236}">
                <a16:creationId xmlns:a16="http://schemas.microsoft.com/office/drawing/2014/main" id="{6174F66F-9DE3-473B-AA73-CB6430CB1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6034" y="3356993"/>
            <a:ext cx="914400" cy="9144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77AA3DB-EB50-41E0-BAFB-1E941CBCE044}"/>
              </a:ext>
            </a:extLst>
          </p:cNvPr>
          <p:cNvSpPr txBox="1"/>
          <p:nvPr/>
        </p:nvSpPr>
        <p:spPr>
          <a:xfrm>
            <a:off x="10282708" y="2964150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ALICE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21" name="Grafik 20" descr="Entsperren mit einfarbiger Füllung">
            <a:extLst>
              <a:ext uri="{FF2B5EF4-FFF2-40B4-BE49-F238E27FC236}">
                <a16:creationId xmlns:a16="http://schemas.microsoft.com/office/drawing/2014/main" id="{D93E228E-D032-420E-8ACD-A3D2C1B575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1150" y="3636449"/>
            <a:ext cx="688542" cy="688542"/>
          </a:xfrm>
          <a:prstGeom prst="rect">
            <a:avLst/>
          </a:prstGeom>
        </p:spPr>
      </p:pic>
      <p:pic>
        <p:nvPicPr>
          <p:cNvPr id="22" name="Grafik 21" descr="Sperren mit einfarbiger Füllung">
            <a:extLst>
              <a:ext uri="{FF2B5EF4-FFF2-40B4-BE49-F238E27FC236}">
                <a16:creationId xmlns:a16="http://schemas.microsoft.com/office/drawing/2014/main" id="{FA9079B9-40C8-41E9-8A10-DFA5DCFA9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3179" y="2964003"/>
            <a:ext cx="639788" cy="639788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06281981-7381-4235-9B95-5FD26D8A4E5F}"/>
              </a:ext>
            </a:extLst>
          </p:cNvPr>
          <p:cNvSpPr/>
          <p:nvPr/>
        </p:nvSpPr>
        <p:spPr>
          <a:xfrm>
            <a:off x="8634939" y="5129995"/>
            <a:ext cx="767058" cy="9197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/>
              <a:t>I will </a:t>
            </a:r>
            <a:r>
              <a:rPr lang="de-DE" sz="800" dirty="0" err="1"/>
              <a:t>encrypt</a:t>
            </a:r>
            <a:r>
              <a:rPr lang="de-DE" sz="800" dirty="0"/>
              <a:t> </a:t>
            </a:r>
            <a:r>
              <a:rPr lang="de-DE" sz="800" dirty="0" err="1"/>
              <a:t>this</a:t>
            </a:r>
            <a:r>
              <a:rPr lang="de-DE" sz="800" dirty="0"/>
              <a:t> </a:t>
            </a:r>
            <a:r>
              <a:rPr lang="de-DE" sz="800" dirty="0" err="1"/>
              <a:t>random</a:t>
            </a:r>
            <a:r>
              <a:rPr lang="de-DE" sz="800" dirty="0"/>
              <a:t> </a:t>
            </a:r>
            <a:r>
              <a:rPr lang="de-DE" sz="800" dirty="0" err="1"/>
              <a:t>message</a:t>
            </a:r>
            <a:r>
              <a:rPr lang="de-DE" sz="800" dirty="0"/>
              <a:t>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show</a:t>
            </a:r>
            <a:r>
              <a:rPr lang="de-DE" sz="800" dirty="0"/>
              <a:t> </a:t>
            </a:r>
            <a:r>
              <a:rPr lang="de-DE" sz="800" dirty="0" err="1"/>
              <a:t>my</a:t>
            </a:r>
            <a:r>
              <a:rPr lang="de-DE" sz="800" dirty="0"/>
              <a:t> </a:t>
            </a:r>
            <a:r>
              <a:rPr lang="de-DE" sz="800" dirty="0" err="1"/>
              <a:t>possession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private </a:t>
            </a:r>
            <a:r>
              <a:rPr lang="de-DE" sz="800" dirty="0" err="1"/>
              <a:t>key</a:t>
            </a:r>
            <a:endParaRPr lang="de-DE" sz="8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C74BD6B-C28E-454D-9F14-4DD7370A41D3}"/>
              </a:ext>
            </a:extLst>
          </p:cNvPr>
          <p:cNvSpPr/>
          <p:nvPr/>
        </p:nvSpPr>
        <p:spPr>
          <a:xfrm>
            <a:off x="8634938" y="3429000"/>
            <a:ext cx="767058" cy="9197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93 9e 3a 0b 86 10 4b 2f 74 cf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aa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1b 76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ee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a3 c4 13 e3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fa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24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ac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4c 86 b8 62 7f 54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fe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AA5371C-5BA7-48E8-8334-1E38B8E192DA}"/>
              </a:ext>
            </a:extLst>
          </p:cNvPr>
          <p:cNvSpPr txBox="1"/>
          <p:nvPr/>
        </p:nvSpPr>
        <p:spPr>
          <a:xfrm>
            <a:off x="8491159" y="6068321"/>
            <a:ext cx="105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7C4EF8C-1A94-49D6-AF85-252411C10C75}"/>
              </a:ext>
            </a:extLst>
          </p:cNvPr>
          <p:cNvSpPr txBox="1"/>
          <p:nvPr/>
        </p:nvSpPr>
        <p:spPr>
          <a:xfrm>
            <a:off x="8553726" y="3050545"/>
            <a:ext cx="105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cipher</a:t>
            </a:r>
            <a:endParaRPr lang="de-DE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C8A2D28-27A6-4F92-8417-6BF332BA9493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H="1" flipV="1">
            <a:off x="9018467" y="4348788"/>
            <a:ext cx="1" cy="78120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30E759FE-BCB8-47CE-BD56-F2F20D25FF6E}"/>
              </a:ext>
            </a:extLst>
          </p:cNvPr>
          <p:cNvCxnSpPr>
            <a:cxnSpLocks/>
            <a:stCxn id="17" idx="2"/>
            <a:endCxn id="23" idx="3"/>
          </p:cNvCxnSpPr>
          <p:nvPr/>
        </p:nvCxnSpPr>
        <p:spPr>
          <a:xfrm rot="5400000">
            <a:off x="9548368" y="4125023"/>
            <a:ext cx="1318496" cy="1611237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C601D31F-E165-4E61-B156-538BFDA0288C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9399595" y="3948725"/>
            <a:ext cx="469561" cy="1222093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Alter Schlüssel mit einfarbiger Füllung">
            <a:extLst>
              <a:ext uri="{FF2B5EF4-FFF2-40B4-BE49-F238E27FC236}">
                <a16:creationId xmlns:a16="http://schemas.microsoft.com/office/drawing/2014/main" id="{993B3ACF-9415-4A15-B95F-F219B9681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087597" flipV="1">
            <a:off x="5671704" y="2973857"/>
            <a:ext cx="612283" cy="612283"/>
          </a:xfrm>
          <a:prstGeom prst="rect">
            <a:avLst/>
          </a:prstGeom>
        </p:spPr>
      </p:pic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88AD39C6-4D61-4A60-A00A-3F3634119395}"/>
              </a:ext>
            </a:extLst>
          </p:cNvPr>
          <p:cNvCxnSpPr>
            <a:cxnSpLocks/>
            <a:stCxn id="23" idx="1"/>
            <a:endCxn id="13" idx="4"/>
          </p:cNvCxnSpPr>
          <p:nvPr/>
        </p:nvCxnSpPr>
        <p:spPr>
          <a:xfrm rot="10800000">
            <a:off x="6626147" y="5455753"/>
            <a:ext cx="2008792" cy="134137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812A12-75A6-4C73-B7C8-DE2E3CDD0BAC}"/>
              </a:ext>
            </a:extLst>
          </p:cNvPr>
          <p:cNvSpPr/>
          <p:nvPr/>
        </p:nvSpPr>
        <p:spPr>
          <a:xfrm>
            <a:off x="6086147" y="4375752"/>
            <a:ext cx="1080000" cy="1080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6AF1435-2238-4B6B-9872-B8DFA51FFA90}"/>
              </a:ext>
            </a:extLst>
          </p:cNvPr>
          <p:cNvSpPr txBox="1"/>
          <p:nvPr/>
        </p:nvSpPr>
        <p:spPr>
          <a:xfrm>
            <a:off x="5961920" y="4647402"/>
            <a:ext cx="13284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“==“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483B39C3-647F-4805-A667-B5789E16E60A}"/>
              </a:ext>
            </a:extLst>
          </p:cNvPr>
          <p:cNvCxnSpPr>
            <a:cxnSpLocks/>
          </p:cNvCxnSpPr>
          <p:nvPr/>
        </p:nvCxnSpPr>
        <p:spPr>
          <a:xfrm>
            <a:off x="3335157" y="5031472"/>
            <a:ext cx="101233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239B11EF-8419-472D-95DC-54C844842289}"/>
              </a:ext>
            </a:extLst>
          </p:cNvPr>
          <p:cNvSpPr txBox="1"/>
          <p:nvPr/>
        </p:nvSpPr>
        <p:spPr>
          <a:xfrm>
            <a:off x="7166147" y="4663137"/>
            <a:ext cx="862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✔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881D8C5E-183C-46CB-BCBD-E775A71D137D}"/>
              </a:ext>
            </a:extLst>
          </p:cNvPr>
          <p:cNvSpPr/>
          <p:nvPr/>
        </p:nvSpPr>
        <p:spPr>
          <a:xfrm>
            <a:off x="7148218" y="3429000"/>
            <a:ext cx="767058" cy="9197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/>
              <a:t>I will </a:t>
            </a:r>
            <a:r>
              <a:rPr lang="de-DE" sz="800" dirty="0" err="1"/>
              <a:t>encrypt</a:t>
            </a:r>
            <a:r>
              <a:rPr lang="de-DE" sz="800" dirty="0"/>
              <a:t> </a:t>
            </a:r>
            <a:r>
              <a:rPr lang="de-DE" sz="800" dirty="0" err="1"/>
              <a:t>this</a:t>
            </a:r>
            <a:r>
              <a:rPr lang="de-DE" sz="800" dirty="0"/>
              <a:t> </a:t>
            </a:r>
            <a:r>
              <a:rPr lang="de-DE" sz="800" dirty="0" err="1"/>
              <a:t>random</a:t>
            </a:r>
            <a:r>
              <a:rPr lang="de-DE" sz="800" dirty="0"/>
              <a:t> </a:t>
            </a:r>
            <a:r>
              <a:rPr lang="de-DE" sz="800" dirty="0" err="1"/>
              <a:t>message</a:t>
            </a:r>
            <a:r>
              <a:rPr lang="de-DE" sz="800" dirty="0"/>
              <a:t>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show</a:t>
            </a:r>
            <a:r>
              <a:rPr lang="de-DE" sz="800" dirty="0"/>
              <a:t> </a:t>
            </a:r>
            <a:r>
              <a:rPr lang="de-DE" sz="800" dirty="0" err="1"/>
              <a:t>my</a:t>
            </a:r>
            <a:r>
              <a:rPr lang="de-DE" sz="800" dirty="0"/>
              <a:t> </a:t>
            </a:r>
            <a:r>
              <a:rPr lang="de-DE" sz="800" dirty="0" err="1"/>
              <a:t>possession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private </a:t>
            </a:r>
            <a:r>
              <a:rPr lang="de-DE" sz="800" dirty="0" err="1"/>
              <a:t>key</a:t>
            </a:r>
            <a:endParaRPr lang="de-DE" sz="8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6D0BC8E4-7DBF-42DD-9D11-0AFFFEBBB749}"/>
              </a:ext>
            </a:extLst>
          </p:cNvPr>
          <p:cNvCxnSpPr>
            <a:cxnSpLocks/>
            <a:stCxn id="24" idx="1"/>
            <a:endCxn id="38" idx="3"/>
          </p:cNvCxnSpPr>
          <p:nvPr/>
        </p:nvCxnSpPr>
        <p:spPr>
          <a:xfrm flipH="1">
            <a:off x="7915276" y="3888894"/>
            <a:ext cx="719662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DA7D0FD7-6BB5-4A32-A885-A6A23FF40CD7}"/>
              </a:ext>
            </a:extLst>
          </p:cNvPr>
          <p:cNvCxnSpPr>
            <a:cxnSpLocks/>
            <a:stCxn id="38" idx="1"/>
            <a:endCxn id="13" idx="0"/>
          </p:cNvCxnSpPr>
          <p:nvPr/>
        </p:nvCxnSpPr>
        <p:spPr>
          <a:xfrm rot="10800000" flipV="1">
            <a:off x="6626148" y="3888894"/>
            <a:ext cx="522071" cy="486858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>
            <a:extLst>
              <a:ext uri="{FF2B5EF4-FFF2-40B4-BE49-F238E27FC236}">
                <a16:creationId xmlns:a16="http://schemas.microsoft.com/office/drawing/2014/main" id="{BED3EC9A-0FFB-48E8-B3F7-041BBADFDBE0}"/>
              </a:ext>
            </a:extLst>
          </p:cNvPr>
          <p:cNvSpPr>
            <a:spLocks noChangeAspect="1"/>
          </p:cNvSpPr>
          <p:nvPr/>
        </p:nvSpPr>
        <p:spPr>
          <a:xfrm rot="3941886" flipH="1">
            <a:off x="5138933" y="3042365"/>
            <a:ext cx="4238713" cy="4238713"/>
          </a:xfrm>
          <a:prstGeom prst="arc">
            <a:avLst>
              <a:gd name="adj1" fmla="val 18466782"/>
              <a:gd name="adj2" fmla="val 0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09F7C97-4062-43E3-8010-78BBDA0450B6}"/>
              </a:ext>
            </a:extLst>
          </p:cNvPr>
          <p:cNvSpPr txBox="1"/>
          <p:nvPr/>
        </p:nvSpPr>
        <p:spPr>
          <a:xfrm>
            <a:off x="626980" y="4977055"/>
            <a:ext cx="1461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private key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≙</a:t>
            </a:r>
            <a:br>
              <a:rPr lang="en-US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en-US" dirty="0">
                <a:solidFill>
                  <a:srgbClr val="FF0000"/>
                </a:solidFill>
                <a:ea typeface="Meiryo" panose="020B0604030504040204" pitchFamily="34" charset="-128"/>
                <a:cs typeface="Arial" panose="020B0604020202020204" pitchFamily="34" charset="0"/>
              </a:rPr>
              <a:t>digital identity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endParaRPr lang="de-DE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EF73749-2A8C-4F12-AD6E-4E76256033FB}"/>
              </a:ext>
            </a:extLst>
          </p:cNvPr>
          <p:cNvSpPr txBox="1"/>
          <p:nvPr/>
        </p:nvSpPr>
        <p:spPr>
          <a:xfrm>
            <a:off x="7004439" y="4299954"/>
            <a:ext cx="105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233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EB1D3-1BBC-C742-8569-86A8D9C9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conditions are essential for asymmetric cryptography to work: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/>
              <a:t>The private key cannot be calculated from the public key and vice versa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/>
              <a:t>The encryption process uses a one-way function and the reverse function cannot be calculated with the same item of the key pair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Tx/>
              <a:buChar char="-"/>
            </a:pPr>
            <a:endParaRPr lang="en-US" sz="2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15</a:t>
            </a:fld>
            <a:endParaRPr lang="de-DE" dirty="0"/>
          </a:p>
        </p:txBody>
      </p:sp>
      <p:pic>
        <p:nvPicPr>
          <p:cNvPr id="5" name="Grafik 4" descr="Alter Schlüssel mit einfarbiger Füllung">
            <a:extLst>
              <a:ext uri="{FF2B5EF4-FFF2-40B4-BE49-F238E27FC236}">
                <a16:creationId xmlns:a16="http://schemas.microsoft.com/office/drawing/2014/main" id="{94BFAC28-5AFC-4D7C-B394-54C49E7D3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87597" flipV="1">
            <a:off x="3481684" y="4530528"/>
            <a:ext cx="612283" cy="612283"/>
          </a:xfrm>
          <a:prstGeom prst="rect">
            <a:avLst/>
          </a:prstGeom>
        </p:spPr>
      </p:pic>
      <p:pic>
        <p:nvPicPr>
          <p:cNvPr id="7" name="Grafik 6" descr="Entsperren mit einfarbiger Füllung">
            <a:extLst>
              <a:ext uri="{FF2B5EF4-FFF2-40B4-BE49-F238E27FC236}">
                <a16:creationId xmlns:a16="http://schemas.microsoft.com/office/drawing/2014/main" id="{54B95FFC-088D-4FB4-A721-A069ACACC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1943" y="4347039"/>
            <a:ext cx="688542" cy="688542"/>
          </a:xfrm>
          <a:prstGeom prst="rect">
            <a:avLst/>
          </a:prstGeom>
        </p:spPr>
      </p:pic>
      <p:pic>
        <p:nvPicPr>
          <p:cNvPr id="8" name="Grafik 7" descr="Sperren mit einfarbiger Füllung">
            <a:extLst>
              <a:ext uri="{FF2B5EF4-FFF2-40B4-BE49-F238E27FC236}">
                <a16:creationId xmlns:a16="http://schemas.microsoft.com/office/drawing/2014/main" id="{2A4452D5-6E7B-4655-B591-CC4EFF9EEF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1403" y="4184038"/>
            <a:ext cx="639788" cy="63978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BC7CCF87-F787-476E-8552-E1D568E46D1F}"/>
              </a:ext>
            </a:extLst>
          </p:cNvPr>
          <p:cNvSpPr/>
          <p:nvPr/>
        </p:nvSpPr>
        <p:spPr>
          <a:xfrm>
            <a:off x="6937442" y="4575687"/>
            <a:ext cx="767058" cy="9197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/>
              <a:t>Hello Alice, </a:t>
            </a:r>
            <a:r>
              <a:rPr lang="de-DE" sz="800" dirty="0" err="1"/>
              <a:t>how</a:t>
            </a:r>
            <a:r>
              <a:rPr lang="de-DE" sz="800" dirty="0"/>
              <a:t> </a:t>
            </a:r>
            <a:r>
              <a:rPr lang="de-DE" sz="800" dirty="0" err="1"/>
              <a:t>are</a:t>
            </a:r>
            <a:r>
              <a:rPr lang="de-DE" sz="800" dirty="0"/>
              <a:t> </a:t>
            </a:r>
            <a:r>
              <a:rPr lang="de-DE" sz="800" dirty="0" err="1"/>
              <a:t>you</a:t>
            </a:r>
            <a:r>
              <a:rPr lang="de-DE" sz="800" dirty="0"/>
              <a:t>? I am </a:t>
            </a:r>
            <a:r>
              <a:rPr lang="de-DE" sz="800" dirty="0" err="1"/>
              <a:t>sending</a:t>
            </a:r>
            <a:r>
              <a:rPr lang="de-DE" sz="800" dirty="0"/>
              <a:t> </a:t>
            </a:r>
            <a:r>
              <a:rPr lang="de-DE" sz="800" dirty="0" err="1"/>
              <a:t>you</a:t>
            </a:r>
            <a:r>
              <a:rPr lang="de-DE" sz="800" dirty="0"/>
              <a:t> </a:t>
            </a:r>
            <a:r>
              <a:rPr lang="de-DE" sz="800" dirty="0" err="1"/>
              <a:t>this</a:t>
            </a:r>
            <a:r>
              <a:rPr lang="de-DE" sz="800" dirty="0"/>
              <a:t> </a:t>
            </a:r>
            <a:r>
              <a:rPr lang="de-DE" sz="800" dirty="0" err="1"/>
              <a:t>encrypted</a:t>
            </a:r>
            <a:r>
              <a:rPr lang="de-DE" sz="800" dirty="0"/>
              <a:t> </a:t>
            </a:r>
            <a:r>
              <a:rPr lang="de-DE" sz="800" dirty="0" err="1"/>
              <a:t>message</a:t>
            </a:r>
            <a:endParaRPr lang="de-DE" sz="8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28B2424-40E8-40E9-90BF-6585C94CB0D3}"/>
              </a:ext>
            </a:extLst>
          </p:cNvPr>
          <p:cNvSpPr/>
          <p:nvPr/>
        </p:nvSpPr>
        <p:spPr>
          <a:xfrm>
            <a:off x="8929585" y="4575687"/>
            <a:ext cx="767058" cy="9197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93 9e 3a 0b 86 10 4b 2f 74 cf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aa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1b 76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ee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a3 c4 13 e3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fa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24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ac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4c 86 b8 62 7f 54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fe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fik 10" descr="Entsperren mit einfarbiger Füllung">
            <a:extLst>
              <a:ext uri="{FF2B5EF4-FFF2-40B4-BE49-F238E27FC236}">
                <a16:creationId xmlns:a16="http://schemas.microsoft.com/office/drawing/2014/main" id="{FECA99AE-FFA1-47DF-8C39-6D69569A7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2771" y="3568053"/>
            <a:ext cx="688542" cy="688542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FB3D784-89CF-4625-86F3-FCCF4DECF244}"/>
              </a:ext>
            </a:extLst>
          </p:cNvPr>
          <p:cNvCxnSpPr>
            <a:cxnSpLocks/>
          </p:cNvCxnSpPr>
          <p:nvPr/>
        </p:nvCxnSpPr>
        <p:spPr>
          <a:xfrm>
            <a:off x="7704500" y="4778894"/>
            <a:ext cx="122508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944F575-2449-4DF9-93D5-39FE4ACEF501}"/>
              </a:ext>
            </a:extLst>
          </p:cNvPr>
          <p:cNvCxnSpPr>
            <a:cxnSpLocks/>
          </p:cNvCxnSpPr>
          <p:nvPr/>
        </p:nvCxnSpPr>
        <p:spPr>
          <a:xfrm>
            <a:off x="8317042" y="4336163"/>
            <a:ext cx="0" cy="37721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3DD84DC-7A69-44E5-A0B2-5E4925AE94C4}"/>
              </a:ext>
            </a:extLst>
          </p:cNvPr>
          <p:cNvSpPr txBox="1"/>
          <p:nvPr/>
        </p:nvSpPr>
        <p:spPr>
          <a:xfrm>
            <a:off x="6793662" y="5490338"/>
            <a:ext cx="105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AF1E383-D649-47A0-A6D7-6EFE33829C8C}"/>
              </a:ext>
            </a:extLst>
          </p:cNvPr>
          <p:cNvSpPr txBox="1"/>
          <p:nvPr/>
        </p:nvSpPr>
        <p:spPr>
          <a:xfrm>
            <a:off x="8785805" y="5509068"/>
            <a:ext cx="105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cipher</a:t>
            </a:r>
            <a:endParaRPr lang="de-DE" dirty="0"/>
          </a:p>
        </p:txBody>
      </p:sp>
      <p:sp>
        <p:nvSpPr>
          <p:cNvPr id="17" name="Bogen 16">
            <a:extLst>
              <a:ext uri="{FF2B5EF4-FFF2-40B4-BE49-F238E27FC236}">
                <a16:creationId xmlns:a16="http://schemas.microsoft.com/office/drawing/2014/main" id="{FC2BF385-E033-486A-85CB-5922B659CDA0}"/>
              </a:ext>
            </a:extLst>
          </p:cNvPr>
          <p:cNvSpPr>
            <a:spLocks noChangeAspect="1"/>
          </p:cNvSpPr>
          <p:nvPr/>
        </p:nvSpPr>
        <p:spPr>
          <a:xfrm rot="8119532">
            <a:off x="1316813" y="3053067"/>
            <a:ext cx="2587944" cy="2587944"/>
          </a:xfrm>
          <a:prstGeom prst="arc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Multiplikationszeichen 17">
            <a:extLst>
              <a:ext uri="{FF2B5EF4-FFF2-40B4-BE49-F238E27FC236}">
                <a16:creationId xmlns:a16="http://schemas.microsoft.com/office/drawing/2014/main" id="{4432EC2C-14D9-4EFE-96B6-0B81A9BA80C7}"/>
              </a:ext>
            </a:extLst>
          </p:cNvPr>
          <p:cNvSpPr/>
          <p:nvPr/>
        </p:nvSpPr>
        <p:spPr>
          <a:xfrm>
            <a:off x="2217152" y="5241821"/>
            <a:ext cx="718779" cy="758033"/>
          </a:xfrm>
          <a:prstGeom prst="mathMultiply">
            <a:avLst>
              <a:gd name="adj1" fmla="val 1261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ntsperren mit einfarbiger Füllung">
            <a:extLst>
              <a:ext uri="{FF2B5EF4-FFF2-40B4-BE49-F238E27FC236}">
                <a16:creationId xmlns:a16="http://schemas.microsoft.com/office/drawing/2014/main" id="{4BBDAAA3-B6AA-46A6-8540-A54E9288E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5819" y="5894212"/>
            <a:ext cx="688542" cy="688542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FE1D350-61D7-4360-BEFD-60F359F816F8}"/>
              </a:ext>
            </a:extLst>
          </p:cNvPr>
          <p:cNvCxnSpPr>
            <a:cxnSpLocks/>
          </p:cNvCxnSpPr>
          <p:nvPr/>
        </p:nvCxnSpPr>
        <p:spPr>
          <a:xfrm flipH="1" flipV="1">
            <a:off x="8290946" y="5481345"/>
            <a:ext cx="0" cy="35795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445B78A-C0F8-4B45-B208-AAB3C4E4A363}"/>
              </a:ext>
            </a:extLst>
          </p:cNvPr>
          <p:cNvCxnSpPr>
            <a:cxnSpLocks/>
          </p:cNvCxnSpPr>
          <p:nvPr/>
        </p:nvCxnSpPr>
        <p:spPr>
          <a:xfrm flipH="1" flipV="1">
            <a:off x="7700190" y="5333287"/>
            <a:ext cx="1229395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ultiplikationszeichen 26">
            <a:extLst>
              <a:ext uri="{FF2B5EF4-FFF2-40B4-BE49-F238E27FC236}">
                <a16:creationId xmlns:a16="http://schemas.microsoft.com/office/drawing/2014/main" id="{8DE8699B-8D64-432D-88E5-CDC4A62AAA90}"/>
              </a:ext>
            </a:extLst>
          </p:cNvPr>
          <p:cNvSpPr/>
          <p:nvPr/>
        </p:nvSpPr>
        <p:spPr>
          <a:xfrm>
            <a:off x="7942534" y="4946835"/>
            <a:ext cx="718779" cy="758033"/>
          </a:xfrm>
          <a:prstGeom prst="mathMultiply">
            <a:avLst>
              <a:gd name="adj1" fmla="val 1261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778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EB1D3-1BBC-C742-8569-86A8D9C91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482813"/>
            <a:ext cx="11318790" cy="639788"/>
          </a:xfrm>
        </p:spPr>
        <p:txBody>
          <a:bodyPr>
            <a:normAutofit/>
          </a:bodyPr>
          <a:lstStyle/>
          <a:p>
            <a:r>
              <a:rPr lang="en-US" sz="2400" dirty="0"/>
              <a:t>Three separate algorithms usually have to be defined: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16</a:t>
            </a:fld>
            <a:endParaRPr lang="de-DE" dirty="0"/>
          </a:p>
        </p:txBody>
      </p:sp>
      <p:pic>
        <p:nvPicPr>
          <p:cNvPr id="5" name="Grafik 4" descr="Alter Schlüssel mit einfarbiger Füllung">
            <a:extLst>
              <a:ext uri="{FF2B5EF4-FFF2-40B4-BE49-F238E27FC236}">
                <a16:creationId xmlns:a16="http://schemas.microsoft.com/office/drawing/2014/main" id="{94BFAC28-5AFC-4D7C-B394-54C49E7D3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87597" flipV="1">
            <a:off x="2317187" y="3922403"/>
            <a:ext cx="612283" cy="612283"/>
          </a:xfrm>
          <a:prstGeom prst="rect">
            <a:avLst/>
          </a:prstGeom>
        </p:spPr>
      </p:pic>
      <p:pic>
        <p:nvPicPr>
          <p:cNvPr id="7" name="Grafik 6" descr="Entsperren mit einfarbiger Füllung">
            <a:extLst>
              <a:ext uri="{FF2B5EF4-FFF2-40B4-BE49-F238E27FC236}">
                <a16:creationId xmlns:a16="http://schemas.microsoft.com/office/drawing/2014/main" id="{54B95FFC-088D-4FB4-A721-A069ACACC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9982" y="4932126"/>
            <a:ext cx="688542" cy="688542"/>
          </a:xfrm>
          <a:prstGeom prst="rect">
            <a:avLst/>
          </a:prstGeom>
        </p:spPr>
      </p:pic>
      <p:pic>
        <p:nvPicPr>
          <p:cNvPr id="8" name="Grafik 7" descr="Sperren mit einfarbiger Füllung">
            <a:extLst>
              <a:ext uri="{FF2B5EF4-FFF2-40B4-BE49-F238E27FC236}">
                <a16:creationId xmlns:a16="http://schemas.microsoft.com/office/drawing/2014/main" id="{2A4452D5-6E7B-4655-B591-CC4EFF9EEF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2567" y="4322824"/>
            <a:ext cx="639788" cy="63978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BC7CCF87-F787-476E-8552-E1D568E46D1F}"/>
              </a:ext>
            </a:extLst>
          </p:cNvPr>
          <p:cNvSpPr/>
          <p:nvPr/>
        </p:nvSpPr>
        <p:spPr>
          <a:xfrm>
            <a:off x="4157333" y="4714473"/>
            <a:ext cx="767058" cy="9197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/>
              <a:t>Hello Alice, </a:t>
            </a:r>
            <a:r>
              <a:rPr lang="de-DE" sz="800" dirty="0" err="1"/>
              <a:t>how</a:t>
            </a:r>
            <a:r>
              <a:rPr lang="de-DE" sz="800" dirty="0"/>
              <a:t> </a:t>
            </a:r>
            <a:r>
              <a:rPr lang="de-DE" sz="800" dirty="0" err="1"/>
              <a:t>are</a:t>
            </a:r>
            <a:r>
              <a:rPr lang="de-DE" sz="800" dirty="0"/>
              <a:t> </a:t>
            </a:r>
            <a:r>
              <a:rPr lang="de-DE" sz="800" dirty="0" err="1"/>
              <a:t>you</a:t>
            </a:r>
            <a:r>
              <a:rPr lang="de-DE" sz="800" dirty="0"/>
              <a:t>? I am </a:t>
            </a:r>
            <a:r>
              <a:rPr lang="de-DE" sz="800" dirty="0" err="1"/>
              <a:t>sending</a:t>
            </a:r>
            <a:r>
              <a:rPr lang="de-DE" sz="800" dirty="0"/>
              <a:t> </a:t>
            </a:r>
            <a:r>
              <a:rPr lang="de-DE" sz="800" dirty="0" err="1"/>
              <a:t>you</a:t>
            </a:r>
            <a:r>
              <a:rPr lang="de-DE" sz="800" dirty="0"/>
              <a:t> </a:t>
            </a:r>
            <a:r>
              <a:rPr lang="de-DE" sz="800" dirty="0" err="1"/>
              <a:t>this</a:t>
            </a:r>
            <a:r>
              <a:rPr lang="de-DE" sz="800" dirty="0"/>
              <a:t> </a:t>
            </a:r>
            <a:r>
              <a:rPr lang="de-DE" sz="800" dirty="0" err="1"/>
              <a:t>encrypted</a:t>
            </a:r>
            <a:r>
              <a:rPr lang="de-DE" sz="800" dirty="0"/>
              <a:t> </a:t>
            </a:r>
            <a:r>
              <a:rPr lang="de-DE" sz="800" dirty="0" err="1"/>
              <a:t>message</a:t>
            </a:r>
            <a:endParaRPr lang="de-DE" sz="8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28B2424-40E8-40E9-90BF-6585C94CB0D3}"/>
              </a:ext>
            </a:extLst>
          </p:cNvPr>
          <p:cNvSpPr/>
          <p:nvPr/>
        </p:nvSpPr>
        <p:spPr>
          <a:xfrm>
            <a:off x="6350749" y="4714473"/>
            <a:ext cx="767058" cy="9197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93 9e 3a 0b 86 10 4b 2f 74 cf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aa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1b 76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ee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a3 c4 13 e3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fa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24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ac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4c 86 b8 62 7f 54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fe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fik 10" descr="Entsperren mit einfarbiger Füllung">
            <a:extLst>
              <a:ext uri="{FF2B5EF4-FFF2-40B4-BE49-F238E27FC236}">
                <a16:creationId xmlns:a16="http://schemas.microsoft.com/office/drawing/2014/main" id="{FECA99AE-FFA1-47DF-8C39-6D69569A7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3246" y="3816778"/>
            <a:ext cx="688542" cy="688542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FB3D784-89CF-4625-86F3-FCCF4DECF244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 flipV="1">
            <a:off x="4924391" y="5173712"/>
            <a:ext cx="240839" cy="65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944F575-2449-4DF9-93D5-39FE4ACEF501}"/>
              </a:ext>
            </a:extLst>
          </p:cNvPr>
          <p:cNvCxnSpPr>
            <a:cxnSpLocks/>
          </p:cNvCxnSpPr>
          <p:nvPr/>
        </p:nvCxnSpPr>
        <p:spPr>
          <a:xfrm>
            <a:off x="5628373" y="4561054"/>
            <a:ext cx="0" cy="33755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3DD84DC-7A69-44E5-A0B2-5E4925AE94C4}"/>
              </a:ext>
            </a:extLst>
          </p:cNvPr>
          <p:cNvSpPr txBox="1"/>
          <p:nvPr/>
        </p:nvSpPr>
        <p:spPr>
          <a:xfrm>
            <a:off x="4013553" y="5629124"/>
            <a:ext cx="105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AF1E383-D649-47A0-A6D7-6EFE33829C8C}"/>
              </a:ext>
            </a:extLst>
          </p:cNvPr>
          <p:cNvSpPr txBox="1"/>
          <p:nvPr/>
        </p:nvSpPr>
        <p:spPr>
          <a:xfrm>
            <a:off x="6206969" y="5647854"/>
            <a:ext cx="105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cipher</a:t>
            </a:r>
            <a:endParaRPr lang="de-DE" dirty="0"/>
          </a:p>
        </p:txBody>
      </p:sp>
      <p:sp>
        <p:nvSpPr>
          <p:cNvPr id="26" name="Bogen 25">
            <a:extLst>
              <a:ext uri="{FF2B5EF4-FFF2-40B4-BE49-F238E27FC236}">
                <a16:creationId xmlns:a16="http://schemas.microsoft.com/office/drawing/2014/main" id="{67FA3F8B-089E-42CB-96F0-79CB7B0C01C0}"/>
              </a:ext>
            </a:extLst>
          </p:cNvPr>
          <p:cNvSpPr>
            <a:spLocks noChangeAspect="1"/>
          </p:cNvSpPr>
          <p:nvPr/>
        </p:nvSpPr>
        <p:spPr>
          <a:xfrm rot="2511131" flipH="1">
            <a:off x="1331796" y="4281696"/>
            <a:ext cx="1274501" cy="1274501"/>
          </a:xfrm>
          <a:prstGeom prst="arc">
            <a:avLst>
              <a:gd name="adj1" fmla="val 18466782"/>
              <a:gd name="adj2" fmla="val 0"/>
            </a:avLst>
          </a:prstGeom>
          <a:ln w="3175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Bogen 27">
            <a:extLst>
              <a:ext uri="{FF2B5EF4-FFF2-40B4-BE49-F238E27FC236}">
                <a16:creationId xmlns:a16="http://schemas.microsoft.com/office/drawing/2014/main" id="{B2E67403-FB32-4855-94A4-7DBC7C03199C}"/>
              </a:ext>
            </a:extLst>
          </p:cNvPr>
          <p:cNvSpPr>
            <a:spLocks noChangeAspect="1"/>
          </p:cNvSpPr>
          <p:nvPr/>
        </p:nvSpPr>
        <p:spPr>
          <a:xfrm rot="19088869" flipH="1" flipV="1">
            <a:off x="1346612" y="4113926"/>
            <a:ext cx="1274501" cy="1274501"/>
          </a:xfrm>
          <a:prstGeom prst="arc">
            <a:avLst>
              <a:gd name="adj1" fmla="val 18466782"/>
              <a:gd name="adj2" fmla="val 0"/>
            </a:avLst>
          </a:prstGeom>
          <a:ln w="3175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9" name="Grafik 28" descr="Ethernet Silhouette">
            <a:extLst>
              <a:ext uri="{FF2B5EF4-FFF2-40B4-BE49-F238E27FC236}">
                <a16:creationId xmlns:a16="http://schemas.microsoft.com/office/drawing/2014/main" id="{B35252C1-6F91-45EA-879D-E8E7AE02B3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339" y="4410222"/>
            <a:ext cx="914400" cy="914400"/>
          </a:xfrm>
          <a:prstGeom prst="rect">
            <a:avLst/>
          </a:prstGeom>
        </p:spPr>
      </p:pic>
      <p:pic>
        <p:nvPicPr>
          <p:cNvPr id="31" name="Grafik 30" descr="Ethernet Silhouette">
            <a:extLst>
              <a:ext uri="{FF2B5EF4-FFF2-40B4-BE49-F238E27FC236}">
                <a16:creationId xmlns:a16="http://schemas.microsoft.com/office/drawing/2014/main" id="{43904A1C-7F62-4491-8343-30B45A30BA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5230" y="4716512"/>
            <a:ext cx="914400" cy="914400"/>
          </a:xfrm>
          <a:prstGeom prst="rect">
            <a:avLst/>
          </a:prstGeom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B5C494B8-6DA4-403B-95C6-19C781FE238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76106" y="5174367"/>
            <a:ext cx="27464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07761C6-73CC-4A7F-B7C9-488F7D8092F0}"/>
              </a:ext>
            </a:extLst>
          </p:cNvPr>
          <p:cNvCxnSpPr/>
          <p:nvPr/>
        </p:nvCxnSpPr>
        <p:spPr>
          <a:xfrm>
            <a:off x="3703320" y="3353391"/>
            <a:ext cx="0" cy="30632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5DCCED6B-1A22-4F9D-974E-D9C312C695CA}"/>
              </a:ext>
            </a:extLst>
          </p:cNvPr>
          <p:cNvCxnSpPr/>
          <p:nvPr/>
        </p:nvCxnSpPr>
        <p:spPr>
          <a:xfrm>
            <a:off x="7815072" y="3366984"/>
            <a:ext cx="0" cy="30632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nhaltsplatzhalter 2">
            <a:extLst>
              <a:ext uri="{FF2B5EF4-FFF2-40B4-BE49-F238E27FC236}">
                <a16:creationId xmlns:a16="http://schemas.microsoft.com/office/drawing/2014/main" id="{0F29D7BD-8542-4DB2-9DFF-42DF24237D6D}"/>
              </a:ext>
            </a:extLst>
          </p:cNvPr>
          <p:cNvSpPr txBox="1">
            <a:spLocks/>
          </p:cNvSpPr>
          <p:nvPr/>
        </p:nvSpPr>
        <p:spPr>
          <a:xfrm>
            <a:off x="633755" y="2862888"/>
            <a:ext cx="2615553" cy="639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Key generation</a:t>
            </a:r>
          </a:p>
          <a:p>
            <a:pPr marL="457200" indent="-457200" algn="ctr">
              <a:buFontTx/>
              <a:buChar char="-"/>
            </a:pPr>
            <a:endParaRPr lang="en-US" sz="2400" dirty="0"/>
          </a:p>
        </p:txBody>
      </p:sp>
      <p:sp>
        <p:nvSpPr>
          <p:cNvPr id="47" name="Inhaltsplatzhalter 2">
            <a:extLst>
              <a:ext uri="{FF2B5EF4-FFF2-40B4-BE49-F238E27FC236}">
                <a16:creationId xmlns:a16="http://schemas.microsoft.com/office/drawing/2014/main" id="{83E58573-3F66-4C10-9D7B-1C5F1D7F6C7C}"/>
              </a:ext>
            </a:extLst>
          </p:cNvPr>
          <p:cNvSpPr txBox="1">
            <a:spLocks/>
          </p:cNvSpPr>
          <p:nvPr/>
        </p:nvSpPr>
        <p:spPr>
          <a:xfrm>
            <a:off x="4451420" y="2893583"/>
            <a:ext cx="2615553" cy="639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Encryption</a:t>
            </a:r>
          </a:p>
          <a:p>
            <a:pPr marL="457200" indent="-457200" algn="ctr">
              <a:buFontTx/>
              <a:buChar char="-"/>
            </a:pPr>
            <a:endParaRPr lang="en-US" sz="2400" dirty="0"/>
          </a:p>
        </p:txBody>
      </p:sp>
      <p:sp>
        <p:nvSpPr>
          <p:cNvPr id="57" name="Inhaltsplatzhalter 2">
            <a:extLst>
              <a:ext uri="{FF2B5EF4-FFF2-40B4-BE49-F238E27FC236}">
                <a16:creationId xmlns:a16="http://schemas.microsoft.com/office/drawing/2014/main" id="{93F830BD-34CE-4650-AE14-42C46E09435A}"/>
              </a:ext>
            </a:extLst>
          </p:cNvPr>
          <p:cNvSpPr txBox="1">
            <a:spLocks/>
          </p:cNvSpPr>
          <p:nvPr/>
        </p:nvSpPr>
        <p:spPr>
          <a:xfrm>
            <a:off x="8563172" y="2862888"/>
            <a:ext cx="2615553" cy="639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Decryption</a:t>
            </a:r>
          </a:p>
          <a:p>
            <a:pPr marL="457200" indent="-457200" algn="ctr">
              <a:buFontTx/>
              <a:buChar char="-"/>
            </a:pPr>
            <a:endParaRPr lang="en-US" sz="2400" dirty="0"/>
          </a:p>
        </p:txBody>
      </p:sp>
      <p:pic>
        <p:nvPicPr>
          <p:cNvPr id="58" name="Grafik 57" descr="Sperren mit einfarbiger Füllung">
            <a:extLst>
              <a:ext uri="{FF2B5EF4-FFF2-40B4-BE49-F238E27FC236}">
                <a16:creationId xmlns:a16="http://schemas.microsoft.com/office/drawing/2014/main" id="{66F8B3F1-2562-4549-A26E-7B22EFEB07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7620" y="4325996"/>
            <a:ext cx="639788" cy="639788"/>
          </a:xfrm>
          <a:prstGeom prst="rect">
            <a:avLst/>
          </a:prstGeom>
        </p:spPr>
      </p:pic>
      <p:sp>
        <p:nvSpPr>
          <p:cNvPr id="59" name="Rechteck 58">
            <a:extLst>
              <a:ext uri="{FF2B5EF4-FFF2-40B4-BE49-F238E27FC236}">
                <a16:creationId xmlns:a16="http://schemas.microsoft.com/office/drawing/2014/main" id="{E66EBD2D-2355-4F49-817F-00F566FD4A49}"/>
              </a:ext>
            </a:extLst>
          </p:cNvPr>
          <p:cNvSpPr/>
          <p:nvPr/>
        </p:nvSpPr>
        <p:spPr>
          <a:xfrm>
            <a:off x="8275802" y="4717645"/>
            <a:ext cx="767058" cy="9197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93 9e 3a 0b 86 10 4b 2f 74 cf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aa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1b 76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ee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a3 c4 13 e3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fa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24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ac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4c 86 b8 62 7f 54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fe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75E55CC-EE5D-4F37-A875-31182A8295F5}"/>
              </a:ext>
            </a:extLst>
          </p:cNvPr>
          <p:cNvSpPr txBox="1"/>
          <p:nvPr/>
        </p:nvSpPr>
        <p:spPr>
          <a:xfrm>
            <a:off x="8132022" y="5651026"/>
            <a:ext cx="105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cipher</a:t>
            </a:r>
            <a:endParaRPr lang="de-DE" dirty="0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B84A1FB6-E56A-4837-AE38-2872ACA2B7C3}"/>
              </a:ext>
            </a:extLst>
          </p:cNvPr>
          <p:cNvCxnSpPr>
            <a:cxnSpLocks/>
          </p:cNvCxnSpPr>
          <p:nvPr/>
        </p:nvCxnSpPr>
        <p:spPr>
          <a:xfrm>
            <a:off x="9903936" y="4570337"/>
            <a:ext cx="0" cy="33755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fik 61" descr="Ethernet Silhouette">
            <a:extLst>
              <a:ext uri="{FF2B5EF4-FFF2-40B4-BE49-F238E27FC236}">
                <a16:creationId xmlns:a16="http://schemas.microsoft.com/office/drawing/2014/main" id="{EAB49BBD-E68D-4A5F-88D5-3216D4B80F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0793" y="4725795"/>
            <a:ext cx="914400" cy="914400"/>
          </a:xfrm>
          <a:prstGeom prst="rect">
            <a:avLst/>
          </a:prstGeom>
        </p:spPr>
      </p:pic>
      <p:pic>
        <p:nvPicPr>
          <p:cNvPr id="63" name="Grafik 62" descr="Alter Schlüssel mit einfarbiger Füllung">
            <a:extLst>
              <a:ext uri="{FF2B5EF4-FFF2-40B4-BE49-F238E27FC236}">
                <a16:creationId xmlns:a16="http://schemas.microsoft.com/office/drawing/2014/main" id="{A1318F50-F846-43D0-BA8A-0E315663E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87597" flipV="1">
            <a:off x="9538954" y="3893215"/>
            <a:ext cx="612283" cy="612283"/>
          </a:xfrm>
          <a:prstGeom prst="rect">
            <a:avLst/>
          </a:prstGeom>
        </p:spPr>
      </p:pic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B7CBDAF-69B2-4182-958C-0B92EEB84DCA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9042860" y="5177539"/>
            <a:ext cx="397933" cy="545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A37C2B7D-B2FD-46F3-AC7B-BB3B905AF194}"/>
              </a:ext>
            </a:extLst>
          </p:cNvPr>
          <p:cNvSpPr/>
          <p:nvPr/>
        </p:nvSpPr>
        <p:spPr>
          <a:xfrm>
            <a:off x="10724458" y="4720407"/>
            <a:ext cx="767058" cy="9197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/>
              <a:t>Hello Alice, </a:t>
            </a:r>
            <a:r>
              <a:rPr lang="de-DE" sz="800" dirty="0" err="1"/>
              <a:t>how</a:t>
            </a:r>
            <a:r>
              <a:rPr lang="de-DE" sz="800" dirty="0"/>
              <a:t> </a:t>
            </a:r>
            <a:r>
              <a:rPr lang="de-DE" sz="800" dirty="0" err="1"/>
              <a:t>are</a:t>
            </a:r>
            <a:r>
              <a:rPr lang="de-DE" sz="800" dirty="0"/>
              <a:t> </a:t>
            </a:r>
            <a:r>
              <a:rPr lang="de-DE" sz="800" dirty="0" err="1"/>
              <a:t>you</a:t>
            </a:r>
            <a:r>
              <a:rPr lang="de-DE" sz="800" dirty="0"/>
              <a:t>? I am </a:t>
            </a:r>
            <a:r>
              <a:rPr lang="de-DE" sz="800" dirty="0" err="1"/>
              <a:t>sending</a:t>
            </a:r>
            <a:r>
              <a:rPr lang="de-DE" sz="800" dirty="0"/>
              <a:t> </a:t>
            </a:r>
            <a:r>
              <a:rPr lang="de-DE" sz="800" dirty="0" err="1"/>
              <a:t>you</a:t>
            </a:r>
            <a:r>
              <a:rPr lang="de-DE" sz="800" dirty="0"/>
              <a:t> </a:t>
            </a:r>
            <a:r>
              <a:rPr lang="de-DE" sz="800" dirty="0" err="1"/>
              <a:t>this</a:t>
            </a:r>
            <a:r>
              <a:rPr lang="de-DE" sz="800" dirty="0"/>
              <a:t> </a:t>
            </a:r>
            <a:r>
              <a:rPr lang="de-DE" sz="800" dirty="0" err="1"/>
              <a:t>encrypted</a:t>
            </a:r>
            <a:r>
              <a:rPr lang="de-DE" sz="800" dirty="0"/>
              <a:t> </a:t>
            </a:r>
            <a:r>
              <a:rPr lang="de-DE" sz="800" dirty="0" err="1"/>
              <a:t>message</a:t>
            </a:r>
            <a:endParaRPr lang="de-DE" sz="8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337DBF4A-DA61-49F4-AEA9-513D37E0683E}"/>
              </a:ext>
            </a:extLst>
          </p:cNvPr>
          <p:cNvSpPr txBox="1"/>
          <p:nvPr/>
        </p:nvSpPr>
        <p:spPr>
          <a:xfrm>
            <a:off x="10580678" y="5635058"/>
            <a:ext cx="105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</a:t>
            </a:r>
            <a:endParaRPr lang="de-DE" dirty="0"/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3C2CAC9C-4A6D-4193-B7FF-4E1309E9EC3F}"/>
              </a:ext>
            </a:extLst>
          </p:cNvPr>
          <p:cNvCxnSpPr>
            <a:cxnSpLocks/>
          </p:cNvCxnSpPr>
          <p:nvPr/>
        </p:nvCxnSpPr>
        <p:spPr>
          <a:xfrm>
            <a:off x="10340859" y="5174367"/>
            <a:ext cx="397933" cy="545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64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EB1D3-1BBC-C742-8569-86A8D9C9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Different mathematical frameworks have been developed that can perform asymmetric cryptography. Some (historically) notable are:</a:t>
            </a:r>
          </a:p>
          <a:p>
            <a:endParaRPr lang="en-US" sz="2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17</a:t>
            </a:fld>
            <a:endParaRPr lang="de-DE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528C513-4370-4163-A14A-A9B0563D9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30930"/>
              </p:ext>
            </p:extLst>
          </p:nvPr>
        </p:nvGraphicFramePr>
        <p:xfrm>
          <a:off x="550452" y="2511405"/>
          <a:ext cx="1043614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3844">
                  <a:extLst>
                    <a:ext uri="{9D8B030D-6E8A-4147-A177-3AD203B41FA5}">
                      <a16:colId xmlns:a16="http://schemas.microsoft.com/office/drawing/2014/main" val="1223474408"/>
                    </a:ext>
                  </a:extLst>
                </a:gridCol>
                <a:gridCol w="2066544">
                  <a:extLst>
                    <a:ext uri="{9D8B030D-6E8A-4147-A177-3AD203B41FA5}">
                      <a16:colId xmlns:a16="http://schemas.microsoft.com/office/drawing/2014/main" val="3184640462"/>
                    </a:ext>
                  </a:extLst>
                </a:gridCol>
                <a:gridCol w="1810512">
                  <a:extLst>
                    <a:ext uri="{9D8B030D-6E8A-4147-A177-3AD203B41FA5}">
                      <a16:colId xmlns:a16="http://schemas.microsoft.com/office/drawing/2014/main" val="1889237807"/>
                    </a:ext>
                  </a:extLst>
                </a:gridCol>
                <a:gridCol w="2455240">
                  <a:extLst>
                    <a:ext uri="{9D8B030D-6E8A-4147-A177-3AD203B41FA5}">
                      <a16:colId xmlns:a16="http://schemas.microsoft.com/office/drawing/2014/main" val="132134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Secure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communications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Digital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signatures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Principle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70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1) Diffie-Hellman (DH)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Discrete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logarithm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problem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63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2) Digital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signature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algorithm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(DSA)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Discrete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logarithm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problem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908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3)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Rivest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–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Shamir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–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Adleman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(RSA)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Prime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numbers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factoring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problem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310306"/>
                  </a:ext>
                </a:extLst>
              </a:tr>
            </a:tbl>
          </a:graphicData>
        </a:graphic>
      </p:graphicFrame>
      <p:graphicFrame>
        <p:nvGraphicFramePr>
          <p:cNvPr id="7" name="Tabelle 4">
            <a:extLst>
              <a:ext uri="{FF2B5EF4-FFF2-40B4-BE49-F238E27FC236}">
                <a16:creationId xmlns:a16="http://schemas.microsoft.com/office/drawing/2014/main" id="{3508210B-58EE-4E76-8849-6ECEE7319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84935"/>
              </p:ext>
            </p:extLst>
          </p:nvPr>
        </p:nvGraphicFramePr>
        <p:xfrm>
          <a:off x="550452" y="5076190"/>
          <a:ext cx="1043614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3844">
                  <a:extLst>
                    <a:ext uri="{9D8B030D-6E8A-4147-A177-3AD203B41FA5}">
                      <a16:colId xmlns:a16="http://schemas.microsoft.com/office/drawing/2014/main" val="1223474408"/>
                    </a:ext>
                  </a:extLst>
                </a:gridCol>
                <a:gridCol w="2066544">
                  <a:extLst>
                    <a:ext uri="{9D8B030D-6E8A-4147-A177-3AD203B41FA5}">
                      <a16:colId xmlns:a16="http://schemas.microsoft.com/office/drawing/2014/main" val="3184640462"/>
                    </a:ext>
                  </a:extLst>
                </a:gridCol>
                <a:gridCol w="1810512">
                  <a:extLst>
                    <a:ext uri="{9D8B030D-6E8A-4147-A177-3AD203B41FA5}">
                      <a16:colId xmlns:a16="http://schemas.microsoft.com/office/drawing/2014/main" val="1889237807"/>
                    </a:ext>
                  </a:extLst>
                </a:gridCol>
                <a:gridCol w="2455240">
                  <a:extLst>
                    <a:ext uri="{9D8B030D-6E8A-4147-A177-3AD203B41FA5}">
                      <a16:colId xmlns:a16="http://schemas.microsoft.com/office/drawing/2014/main" val="132134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4)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Elliptic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curve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Diffie-Hellman (ECDH)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Same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as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above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but math.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operations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on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elliptic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curves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70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5)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Elliptic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curve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digital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signature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algorithm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(ECDSA)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63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70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7AB3EC-1F47-4513-86F6-4E15B82B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4800" dirty="0" err="1"/>
              <a:t>To</a:t>
            </a:r>
            <a:r>
              <a:rPr lang="de-DE" sz="4800" dirty="0"/>
              <a:t> </a:t>
            </a:r>
            <a:r>
              <a:rPr lang="de-DE" sz="4800" dirty="0" err="1"/>
              <a:t>be</a:t>
            </a:r>
            <a:r>
              <a:rPr lang="de-DE" sz="4800" dirty="0"/>
              <a:t> </a:t>
            </a:r>
            <a:r>
              <a:rPr lang="de-DE" sz="4800" dirty="0" err="1"/>
              <a:t>continued</a:t>
            </a:r>
            <a:r>
              <a:rPr lang="de-DE" sz="4800" dirty="0"/>
              <a:t>…</a:t>
            </a:r>
          </a:p>
          <a:p>
            <a:pPr marL="0" indent="0" algn="ctr">
              <a:buNone/>
            </a:pP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96283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asymmetric cryptography?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2</a:t>
            </a:fld>
            <a:endParaRPr lang="de-DE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E6CDE29D-901E-4FB9-B47E-836047C7C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482813"/>
            <a:ext cx="11318790" cy="4694150"/>
          </a:xfrm>
        </p:spPr>
        <p:txBody>
          <a:bodyPr>
            <a:normAutofit/>
          </a:bodyPr>
          <a:lstStyle/>
          <a:p>
            <a:r>
              <a:rPr lang="en-US" sz="2400" dirty="0"/>
              <a:t>Alice has a pair of private and public key</a:t>
            </a:r>
          </a:p>
        </p:txBody>
      </p:sp>
      <p:pic>
        <p:nvPicPr>
          <p:cNvPr id="37" name="Grafik 36" descr="Büromitarbeiterin mit einfarbiger Füllung">
            <a:extLst>
              <a:ext uri="{FF2B5EF4-FFF2-40B4-BE49-F238E27FC236}">
                <a16:creationId xmlns:a16="http://schemas.microsoft.com/office/drawing/2014/main" id="{E70A6B05-6BAE-4069-9E72-4467D2A8D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638" y="3279999"/>
            <a:ext cx="914400" cy="914400"/>
          </a:xfrm>
          <a:prstGeom prst="rect">
            <a:avLst/>
          </a:prstGeom>
        </p:spPr>
      </p:pic>
      <p:pic>
        <p:nvPicPr>
          <p:cNvPr id="39" name="Grafik 38" descr="Alter Schlüssel mit einfarbiger Füllung">
            <a:extLst>
              <a:ext uri="{FF2B5EF4-FFF2-40B4-BE49-F238E27FC236}">
                <a16:creationId xmlns:a16="http://schemas.microsoft.com/office/drawing/2014/main" id="{15F0DCBF-B6B2-4612-9823-D05FE1B2B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087597" flipV="1">
            <a:off x="1011057" y="4431425"/>
            <a:ext cx="612283" cy="612283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75C03322-4121-44EB-BFF3-67CE35BB52EF}"/>
              </a:ext>
            </a:extLst>
          </p:cNvPr>
          <p:cNvSpPr txBox="1"/>
          <p:nvPr/>
        </p:nvSpPr>
        <p:spPr>
          <a:xfrm>
            <a:off x="626980" y="4977055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private key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D3CE2E7-6E40-4235-81DD-A1185BC89BE3}"/>
              </a:ext>
            </a:extLst>
          </p:cNvPr>
          <p:cNvSpPr txBox="1"/>
          <p:nvPr/>
        </p:nvSpPr>
        <p:spPr>
          <a:xfrm>
            <a:off x="2017498" y="4994937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public “key”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AD282FB-7689-4435-9AC5-A6C8D457DEDF}"/>
              </a:ext>
            </a:extLst>
          </p:cNvPr>
          <p:cNvSpPr txBox="1"/>
          <p:nvPr/>
        </p:nvSpPr>
        <p:spPr>
          <a:xfrm>
            <a:off x="1255312" y="2887156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ALICE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49" name="Grafik 48" descr="Entsperren mit einfarbiger Füllung">
            <a:extLst>
              <a:ext uri="{FF2B5EF4-FFF2-40B4-BE49-F238E27FC236}">
                <a16:creationId xmlns:a16="http://schemas.microsoft.com/office/drawing/2014/main" id="{D90C96E8-98D7-4701-A3B1-9234BA06A9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3753" y="4292884"/>
            <a:ext cx="688542" cy="6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1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asymmetric cryptography?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3</a:t>
            </a:fld>
            <a:endParaRPr lang="de-DE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E6CDE29D-901E-4FB9-B47E-836047C7C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482813"/>
            <a:ext cx="11318790" cy="4694150"/>
          </a:xfrm>
        </p:spPr>
        <p:txBody>
          <a:bodyPr>
            <a:normAutofit/>
          </a:bodyPr>
          <a:lstStyle/>
          <a:p>
            <a:r>
              <a:rPr lang="en-US" sz="2400" dirty="0"/>
              <a:t>Alice has a pair of private and public key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She publishes the public key (to a number of Bobs)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</p:txBody>
      </p:sp>
      <p:pic>
        <p:nvPicPr>
          <p:cNvPr id="37" name="Grafik 36" descr="Büromitarbeiterin mit einfarbiger Füllung">
            <a:extLst>
              <a:ext uri="{FF2B5EF4-FFF2-40B4-BE49-F238E27FC236}">
                <a16:creationId xmlns:a16="http://schemas.microsoft.com/office/drawing/2014/main" id="{E70A6B05-6BAE-4069-9E72-4467D2A8D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638" y="3279999"/>
            <a:ext cx="914400" cy="914400"/>
          </a:xfrm>
          <a:prstGeom prst="rect">
            <a:avLst/>
          </a:prstGeom>
        </p:spPr>
      </p:pic>
      <p:pic>
        <p:nvPicPr>
          <p:cNvPr id="38" name="Grafik 37" descr="Büromitarbeiter mit einfarbiger Füllung">
            <a:extLst>
              <a:ext uri="{FF2B5EF4-FFF2-40B4-BE49-F238E27FC236}">
                <a16:creationId xmlns:a16="http://schemas.microsoft.com/office/drawing/2014/main" id="{2006226A-73DD-44DF-8AB4-F87717953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0823" y="3392000"/>
            <a:ext cx="914400" cy="914400"/>
          </a:xfrm>
          <a:prstGeom prst="rect">
            <a:avLst/>
          </a:prstGeom>
        </p:spPr>
      </p:pic>
      <p:pic>
        <p:nvPicPr>
          <p:cNvPr id="39" name="Grafik 38" descr="Alter Schlüssel mit einfarbiger Füllung">
            <a:extLst>
              <a:ext uri="{FF2B5EF4-FFF2-40B4-BE49-F238E27FC236}">
                <a16:creationId xmlns:a16="http://schemas.microsoft.com/office/drawing/2014/main" id="{15F0DCBF-B6B2-4612-9823-D05FE1B2B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087597" flipV="1">
            <a:off x="1011057" y="4431425"/>
            <a:ext cx="612283" cy="612283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75C03322-4121-44EB-BFF3-67CE35BB52EF}"/>
              </a:ext>
            </a:extLst>
          </p:cNvPr>
          <p:cNvSpPr txBox="1"/>
          <p:nvPr/>
        </p:nvSpPr>
        <p:spPr>
          <a:xfrm>
            <a:off x="626980" y="4977055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private key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D3CE2E7-6E40-4235-81DD-A1185BC89BE3}"/>
              </a:ext>
            </a:extLst>
          </p:cNvPr>
          <p:cNvSpPr txBox="1"/>
          <p:nvPr/>
        </p:nvSpPr>
        <p:spPr>
          <a:xfrm>
            <a:off x="2017498" y="4994937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public “key”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AD282FB-7689-4435-9AC5-A6C8D457DEDF}"/>
              </a:ext>
            </a:extLst>
          </p:cNvPr>
          <p:cNvSpPr txBox="1"/>
          <p:nvPr/>
        </p:nvSpPr>
        <p:spPr>
          <a:xfrm>
            <a:off x="1255312" y="2887156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ALICE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43" name="Grafik 42" descr="Büromitarbeiter mit einfarbiger Füllung">
            <a:extLst>
              <a:ext uri="{FF2B5EF4-FFF2-40B4-BE49-F238E27FC236}">
                <a16:creationId xmlns:a16="http://schemas.microsoft.com/office/drawing/2014/main" id="{D312D32C-4031-4B2E-93C8-FED6C40B0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0823" y="4515401"/>
            <a:ext cx="914400" cy="914400"/>
          </a:xfrm>
          <a:prstGeom prst="rect">
            <a:avLst/>
          </a:prstGeom>
        </p:spPr>
      </p:pic>
      <p:pic>
        <p:nvPicPr>
          <p:cNvPr id="44" name="Grafik 43" descr="Büromitarbeiter mit einfarbiger Füllung">
            <a:extLst>
              <a:ext uri="{FF2B5EF4-FFF2-40B4-BE49-F238E27FC236}">
                <a16:creationId xmlns:a16="http://schemas.microsoft.com/office/drawing/2014/main" id="{33C65206-6190-4AC6-A698-9025E3EC4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0823" y="5664580"/>
            <a:ext cx="914400" cy="914400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2CB2900E-00F8-4459-A708-1994BADC6220}"/>
              </a:ext>
            </a:extLst>
          </p:cNvPr>
          <p:cNvSpPr txBox="1"/>
          <p:nvPr/>
        </p:nvSpPr>
        <p:spPr>
          <a:xfrm>
            <a:off x="4347497" y="2905279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BOB(S)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46" name="Bogen 45">
            <a:extLst>
              <a:ext uri="{FF2B5EF4-FFF2-40B4-BE49-F238E27FC236}">
                <a16:creationId xmlns:a16="http://schemas.microsoft.com/office/drawing/2014/main" id="{1E77BC09-6367-4E94-828B-6416720B8B8E}"/>
              </a:ext>
            </a:extLst>
          </p:cNvPr>
          <p:cNvSpPr>
            <a:spLocks noChangeAspect="1"/>
          </p:cNvSpPr>
          <p:nvPr/>
        </p:nvSpPr>
        <p:spPr>
          <a:xfrm rot="9037929">
            <a:off x="3079427" y="3131951"/>
            <a:ext cx="3155121" cy="3155121"/>
          </a:xfrm>
          <a:prstGeom prst="arc">
            <a:avLst>
              <a:gd name="adj1" fmla="val 18466782"/>
              <a:gd name="adj2" fmla="val 0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Bogen 46">
            <a:extLst>
              <a:ext uri="{FF2B5EF4-FFF2-40B4-BE49-F238E27FC236}">
                <a16:creationId xmlns:a16="http://schemas.microsoft.com/office/drawing/2014/main" id="{3FBD3944-0C16-4E43-A3FD-A20DF36CC7AB}"/>
              </a:ext>
            </a:extLst>
          </p:cNvPr>
          <p:cNvSpPr>
            <a:spLocks noChangeAspect="1"/>
          </p:cNvSpPr>
          <p:nvPr/>
        </p:nvSpPr>
        <p:spPr>
          <a:xfrm rot="2237704" flipH="1">
            <a:off x="2988127" y="3842573"/>
            <a:ext cx="3096033" cy="3096033"/>
          </a:xfrm>
          <a:prstGeom prst="arc">
            <a:avLst>
              <a:gd name="adj1" fmla="val 18466782"/>
              <a:gd name="adj2" fmla="val 0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9" name="Grafik 48" descr="Entsperren mit einfarbiger Füllung">
            <a:extLst>
              <a:ext uri="{FF2B5EF4-FFF2-40B4-BE49-F238E27FC236}">
                <a16:creationId xmlns:a16="http://schemas.microsoft.com/office/drawing/2014/main" id="{D90C96E8-98D7-4701-A3B1-9234BA06A9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3753" y="4292884"/>
            <a:ext cx="688542" cy="688542"/>
          </a:xfrm>
          <a:prstGeom prst="rect">
            <a:avLst/>
          </a:prstGeom>
        </p:spPr>
      </p:pic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C95583A0-06A1-4A06-9BD6-2765FE922261}"/>
              </a:ext>
            </a:extLst>
          </p:cNvPr>
          <p:cNvCxnSpPr>
            <a:cxnSpLocks/>
          </p:cNvCxnSpPr>
          <p:nvPr/>
        </p:nvCxnSpPr>
        <p:spPr>
          <a:xfrm>
            <a:off x="3335158" y="4972601"/>
            <a:ext cx="101233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asymmetric cryptography?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4</a:t>
            </a:fld>
            <a:endParaRPr lang="de-DE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E6CDE29D-901E-4FB9-B47E-836047C7C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73" y="1469490"/>
            <a:ext cx="11318790" cy="4694150"/>
          </a:xfrm>
        </p:spPr>
        <p:txBody>
          <a:bodyPr>
            <a:normAutofit/>
          </a:bodyPr>
          <a:lstStyle/>
          <a:p>
            <a:r>
              <a:rPr lang="en-US" sz="2400" dirty="0"/>
              <a:t>The Bobs can now create an encrypted message (cipher) with the public key (to which they don’t have the private key)</a:t>
            </a: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806EA001-476B-4C80-8A3C-4BFB033D7B53}"/>
              </a:ext>
            </a:extLst>
          </p:cNvPr>
          <p:cNvGrpSpPr/>
          <p:nvPr/>
        </p:nvGrpSpPr>
        <p:grpSpPr>
          <a:xfrm>
            <a:off x="626980" y="2887156"/>
            <a:ext cx="8215346" cy="4051450"/>
            <a:chOff x="626980" y="2887156"/>
            <a:chExt cx="8215346" cy="4051450"/>
          </a:xfrm>
        </p:grpSpPr>
        <p:pic>
          <p:nvPicPr>
            <p:cNvPr id="67" name="Grafik 66" descr="Büromitarbeiterin mit einfarbiger Füllung">
              <a:extLst>
                <a:ext uri="{FF2B5EF4-FFF2-40B4-BE49-F238E27FC236}">
                  <a16:creationId xmlns:a16="http://schemas.microsoft.com/office/drawing/2014/main" id="{2F84BF70-CE60-407D-BEA0-EAB925E34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8638" y="3279999"/>
              <a:ext cx="914400" cy="914400"/>
            </a:xfrm>
            <a:prstGeom prst="rect">
              <a:avLst/>
            </a:prstGeom>
          </p:spPr>
        </p:pic>
        <p:pic>
          <p:nvPicPr>
            <p:cNvPr id="68" name="Grafik 67" descr="Büromitarbeiter mit einfarbiger Füllung">
              <a:extLst>
                <a:ext uri="{FF2B5EF4-FFF2-40B4-BE49-F238E27FC236}">
                  <a16:creationId xmlns:a16="http://schemas.microsoft.com/office/drawing/2014/main" id="{1030338C-E55C-4728-9067-D66E9F9AA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20823" y="3392000"/>
              <a:ext cx="914400" cy="914400"/>
            </a:xfrm>
            <a:prstGeom prst="rect">
              <a:avLst/>
            </a:prstGeom>
          </p:spPr>
        </p:pic>
        <p:pic>
          <p:nvPicPr>
            <p:cNvPr id="69" name="Grafik 68" descr="Alter Schlüssel mit einfarbiger Füllung">
              <a:extLst>
                <a:ext uri="{FF2B5EF4-FFF2-40B4-BE49-F238E27FC236}">
                  <a16:creationId xmlns:a16="http://schemas.microsoft.com/office/drawing/2014/main" id="{D385B129-E513-450C-957E-0C2C2FF60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8087597" flipV="1">
              <a:off x="1011057" y="4431425"/>
              <a:ext cx="612283" cy="612283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714338D3-1F1E-4680-A1B3-4802DAB44A2E}"/>
                </a:ext>
              </a:extLst>
            </p:cNvPr>
            <p:cNvSpPr txBox="1"/>
            <p:nvPr/>
          </p:nvSpPr>
          <p:spPr>
            <a:xfrm>
              <a:off x="626980" y="4977055"/>
              <a:ext cx="14610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private key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8EEC2F76-1DA1-4F2F-A64D-1C10B8141438}"/>
                </a:ext>
              </a:extLst>
            </p:cNvPr>
            <p:cNvSpPr txBox="1"/>
            <p:nvPr/>
          </p:nvSpPr>
          <p:spPr>
            <a:xfrm>
              <a:off x="2017498" y="4994937"/>
              <a:ext cx="14610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public key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6EE637F-CC26-402F-9AB9-8321F9E759CC}"/>
                </a:ext>
              </a:extLst>
            </p:cNvPr>
            <p:cNvSpPr txBox="1"/>
            <p:nvPr/>
          </p:nvSpPr>
          <p:spPr>
            <a:xfrm>
              <a:off x="1255312" y="2887156"/>
              <a:ext cx="14610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ALICE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pic>
          <p:nvPicPr>
            <p:cNvPr id="73" name="Grafik 72" descr="Büromitarbeiter mit einfarbiger Füllung">
              <a:extLst>
                <a:ext uri="{FF2B5EF4-FFF2-40B4-BE49-F238E27FC236}">
                  <a16:creationId xmlns:a16="http://schemas.microsoft.com/office/drawing/2014/main" id="{446C4730-870F-40B4-AD30-AC623922D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20823" y="4515401"/>
              <a:ext cx="914400" cy="914400"/>
            </a:xfrm>
            <a:prstGeom prst="rect">
              <a:avLst/>
            </a:prstGeom>
          </p:spPr>
        </p:pic>
        <p:pic>
          <p:nvPicPr>
            <p:cNvPr id="74" name="Grafik 73" descr="Büromitarbeiter mit einfarbiger Füllung">
              <a:extLst>
                <a:ext uri="{FF2B5EF4-FFF2-40B4-BE49-F238E27FC236}">
                  <a16:creationId xmlns:a16="http://schemas.microsoft.com/office/drawing/2014/main" id="{7B2F3B42-3671-4C7E-A208-3A18F59B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20823" y="5664580"/>
              <a:ext cx="914400" cy="914400"/>
            </a:xfrm>
            <a:prstGeom prst="rect">
              <a:avLst/>
            </a:prstGeom>
          </p:spPr>
        </p:pic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3E463A47-463E-49D9-8242-E377D9D4E114}"/>
                </a:ext>
              </a:extLst>
            </p:cNvPr>
            <p:cNvSpPr txBox="1"/>
            <p:nvPr/>
          </p:nvSpPr>
          <p:spPr>
            <a:xfrm>
              <a:off x="4347497" y="2905279"/>
              <a:ext cx="14610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BOB(S)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Bogen 75">
              <a:extLst>
                <a:ext uri="{FF2B5EF4-FFF2-40B4-BE49-F238E27FC236}">
                  <a16:creationId xmlns:a16="http://schemas.microsoft.com/office/drawing/2014/main" id="{052FA216-17D4-480D-9205-6D528571B875}"/>
                </a:ext>
              </a:extLst>
            </p:cNvPr>
            <p:cNvSpPr>
              <a:spLocks noChangeAspect="1"/>
            </p:cNvSpPr>
            <p:nvPr/>
          </p:nvSpPr>
          <p:spPr>
            <a:xfrm rot="9037929">
              <a:off x="3079427" y="3131951"/>
              <a:ext cx="3155121" cy="3155121"/>
            </a:xfrm>
            <a:prstGeom prst="arc">
              <a:avLst>
                <a:gd name="adj1" fmla="val 18466782"/>
                <a:gd name="adj2" fmla="val 0"/>
              </a:avLst>
            </a:prstGeom>
            <a:ln w="25400">
              <a:solidFill>
                <a:schemeClr val="bg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7" name="Bogen 76">
              <a:extLst>
                <a:ext uri="{FF2B5EF4-FFF2-40B4-BE49-F238E27FC236}">
                  <a16:creationId xmlns:a16="http://schemas.microsoft.com/office/drawing/2014/main" id="{04735E8E-2BBB-4B79-AB65-A43C08E36D02}"/>
                </a:ext>
              </a:extLst>
            </p:cNvPr>
            <p:cNvSpPr>
              <a:spLocks noChangeAspect="1"/>
            </p:cNvSpPr>
            <p:nvPr/>
          </p:nvSpPr>
          <p:spPr>
            <a:xfrm rot="2237704" flipH="1">
              <a:off x="2988127" y="3842573"/>
              <a:ext cx="3096033" cy="3096033"/>
            </a:xfrm>
            <a:prstGeom prst="arc">
              <a:avLst>
                <a:gd name="adj1" fmla="val 18466782"/>
                <a:gd name="adj2" fmla="val 0"/>
              </a:avLst>
            </a:prstGeom>
            <a:ln w="25400">
              <a:solidFill>
                <a:schemeClr val="bg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78" name="Grafik 77" descr="Sperren mit einfarbiger Füllung">
              <a:extLst>
                <a:ext uri="{FF2B5EF4-FFF2-40B4-BE49-F238E27FC236}">
                  <a16:creationId xmlns:a16="http://schemas.microsoft.com/office/drawing/2014/main" id="{4993CD35-6CC1-447D-8B56-3EEA2B76D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02538" y="4070450"/>
              <a:ext cx="639788" cy="639788"/>
            </a:xfrm>
            <a:prstGeom prst="rect">
              <a:avLst/>
            </a:prstGeom>
          </p:spPr>
        </p:pic>
        <p:pic>
          <p:nvPicPr>
            <p:cNvPr id="79" name="Grafik 78" descr="Entsperren mit einfarbiger Füllung">
              <a:extLst>
                <a:ext uri="{FF2B5EF4-FFF2-40B4-BE49-F238E27FC236}">
                  <a16:creationId xmlns:a16="http://schemas.microsoft.com/office/drawing/2014/main" id="{DF77AD14-A264-4142-9FD4-A7F8F125B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3753" y="4292884"/>
              <a:ext cx="688542" cy="688542"/>
            </a:xfrm>
            <a:prstGeom prst="rect">
              <a:avLst/>
            </a:prstGeom>
          </p:spPr>
        </p:pic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434CADAE-284F-4C21-BA44-F8A3DF3F74A5}"/>
                </a:ext>
              </a:extLst>
            </p:cNvPr>
            <p:cNvCxnSpPr>
              <a:cxnSpLocks/>
            </p:cNvCxnSpPr>
            <p:nvPr/>
          </p:nvCxnSpPr>
          <p:spPr>
            <a:xfrm>
              <a:off x="3335158" y="4972601"/>
              <a:ext cx="101233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FD8B49B5-76D7-4DE4-B086-20CD098FD82B}"/>
                </a:ext>
              </a:extLst>
            </p:cNvPr>
            <p:cNvSpPr/>
            <p:nvPr/>
          </p:nvSpPr>
          <p:spPr>
            <a:xfrm>
              <a:off x="5668577" y="4462099"/>
              <a:ext cx="767058" cy="91978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/>
                <a:t>Hello Alice, </a:t>
              </a:r>
              <a:r>
                <a:rPr lang="de-DE" sz="800" dirty="0" err="1"/>
                <a:t>how</a:t>
              </a:r>
              <a:r>
                <a:rPr lang="de-DE" sz="800" dirty="0"/>
                <a:t> </a:t>
              </a:r>
              <a:r>
                <a:rPr lang="de-DE" sz="800" dirty="0" err="1"/>
                <a:t>are</a:t>
              </a:r>
              <a:r>
                <a:rPr lang="de-DE" sz="800" dirty="0"/>
                <a:t> </a:t>
              </a:r>
              <a:r>
                <a:rPr lang="de-DE" sz="800" dirty="0" err="1"/>
                <a:t>you</a:t>
              </a:r>
              <a:r>
                <a:rPr lang="de-DE" sz="800" dirty="0"/>
                <a:t>? I am </a:t>
              </a:r>
              <a:r>
                <a:rPr lang="de-DE" sz="800" dirty="0" err="1"/>
                <a:t>sending</a:t>
              </a:r>
              <a:r>
                <a:rPr lang="de-DE" sz="800" dirty="0"/>
                <a:t> </a:t>
              </a:r>
              <a:r>
                <a:rPr lang="de-DE" sz="800" dirty="0" err="1"/>
                <a:t>you</a:t>
              </a:r>
              <a:r>
                <a:rPr lang="de-DE" sz="800" dirty="0"/>
                <a:t> </a:t>
              </a:r>
              <a:r>
                <a:rPr lang="de-DE" sz="800" dirty="0" err="1"/>
                <a:t>this</a:t>
              </a:r>
              <a:r>
                <a:rPr lang="de-DE" sz="800" dirty="0"/>
                <a:t> </a:t>
              </a:r>
              <a:r>
                <a:rPr lang="de-DE" sz="800" dirty="0" err="1"/>
                <a:t>encrypted</a:t>
              </a:r>
              <a:r>
                <a:rPr lang="de-DE" sz="800" dirty="0"/>
                <a:t> </a:t>
              </a:r>
              <a:r>
                <a:rPr lang="de-DE" sz="800" dirty="0" err="1"/>
                <a:t>message</a:t>
              </a:r>
              <a:endParaRPr lang="de-DE" sz="800" dirty="0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080CE506-2596-4CCD-9A3F-32F324CB270E}"/>
                </a:ext>
              </a:extLst>
            </p:cNvPr>
            <p:cNvSpPr/>
            <p:nvPr/>
          </p:nvSpPr>
          <p:spPr>
            <a:xfrm>
              <a:off x="7660720" y="4462099"/>
              <a:ext cx="767058" cy="91978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93 9e 3a 0b 86 10 4b 2f 74 cf </a:t>
              </a:r>
              <a:r>
                <a:rPr kumimoji="0" lang="de-DE" altLang="de-DE" sz="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aa</a:t>
              </a:r>
              <a:r>
                <a:rPr kumimoji="0" lang="de-DE" altLang="de-DE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 1b 76 </a:t>
              </a:r>
              <a:r>
                <a:rPr kumimoji="0" lang="de-DE" altLang="de-DE" sz="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ee</a:t>
              </a:r>
              <a:r>
                <a:rPr kumimoji="0" lang="de-DE" altLang="de-DE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 a3 c4 13 e3 </a:t>
              </a:r>
              <a:r>
                <a:rPr kumimoji="0" lang="de-DE" altLang="de-DE" sz="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fa</a:t>
              </a:r>
              <a:r>
                <a:rPr kumimoji="0" lang="de-DE" altLang="de-DE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 24 </a:t>
              </a:r>
              <a:r>
                <a:rPr kumimoji="0" lang="de-DE" altLang="de-DE" sz="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ac</a:t>
              </a:r>
              <a:r>
                <a:rPr kumimoji="0" lang="de-DE" altLang="de-DE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 4c 86 b8 62 7f 54 </a:t>
              </a:r>
              <a:r>
                <a:rPr kumimoji="0" lang="de-DE" altLang="de-DE" sz="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fe</a:t>
              </a:r>
              <a:endPara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85" name="Grafik 84" descr="Entsperren mit einfarbiger Füllung">
              <a:extLst>
                <a:ext uri="{FF2B5EF4-FFF2-40B4-BE49-F238E27FC236}">
                  <a16:creationId xmlns:a16="http://schemas.microsoft.com/office/drawing/2014/main" id="{6B7F5FA6-B98F-46C0-A96A-711B33A94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44458" y="3548209"/>
              <a:ext cx="688542" cy="688542"/>
            </a:xfrm>
            <a:prstGeom prst="rect">
              <a:avLst/>
            </a:prstGeom>
          </p:spPr>
        </p:pic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0CDF5F8D-ED2E-4096-9134-A21FB2843576}"/>
                </a:ext>
              </a:extLst>
            </p:cNvPr>
            <p:cNvCxnSpPr>
              <a:cxnSpLocks/>
              <a:stCxn id="81" idx="3"/>
              <a:endCxn id="84" idx="1"/>
            </p:cNvCxnSpPr>
            <p:nvPr/>
          </p:nvCxnSpPr>
          <p:spPr>
            <a:xfrm>
              <a:off x="6435635" y="4921993"/>
              <a:ext cx="1225085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607BDA9B-928B-4183-BA0D-00CFCDA6FDC8}"/>
                </a:ext>
              </a:extLst>
            </p:cNvPr>
            <p:cNvCxnSpPr>
              <a:cxnSpLocks/>
            </p:cNvCxnSpPr>
            <p:nvPr/>
          </p:nvCxnSpPr>
          <p:spPr>
            <a:xfrm>
              <a:off x="6984096" y="4289546"/>
              <a:ext cx="0" cy="529342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22629AE4-3FD1-460C-96E3-528CBF8D1E43}"/>
                </a:ext>
              </a:extLst>
            </p:cNvPr>
            <p:cNvSpPr txBox="1"/>
            <p:nvPr/>
          </p:nvSpPr>
          <p:spPr>
            <a:xfrm>
              <a:off x="5524797" y="5376750"/>
              <a:ext cx="10546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message</a:t>
              </a:r>
              <a:endParaRPr lang="de-DE" dirty="0"/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4EF29EFD-40BA-4C8C-8F64-CB3562899257}"/>
                </a:ext>
              </a:extLst>
            </p:cNvPr>
            <p:cNvSpPr txBox="1"/>
            <p:nvPr/>
          </p:nvSpPr>
          <p:spPr>
            <a:xfrm>
              <a:off x="7516940" y="5395480"/>
              <a:ext cx="10546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cipher</a:t>
              </a:r>
              <a:endParaRPr lang="de-DE" dirty="0"/>
            </a:p>
          </p:txBody>
        </p:sp>
      </p:grp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842404AD-0049-4FDF-9F45-B3ECC4A5F46B}"/>
              </a:ext>
            </a:extLst>
          </p:cNvPr>
          <p:cNvCxnSpPr>
            <a:cxnSpLocks/>
          </p:cNvCxnSpPr>
          <p:nvPr/>
        </p:nvCxnSpPr>
        <p:spPr>
          <a:xfrm flipV="1">
            <a:off x="5405241" y="4996414"/>
            <a:ext cx="258439" cy="305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1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asymmetric cryptography?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5</a:t>
            </a:fld>
            <a:endParaRPr lang="de-DE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E6CDE29D-901E-4FB9-B47E-836047C7C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73" y="1469490"/>
            <a:ext cx="11318790" cy="1634249"/>
          </a:xfrm>
        </p:spPr>
        <p:txBody>
          <a:bodyPr>
            <a:normAutofit/>
          </a:bodyPr>
          <a:lstStyle/>
          <a:p>
            <a:r>
              <a:rPr lang="en-US" sz="2400" dirty="0"/>
              <a:t>Alice can decrypt the message and read it with the help of her private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Therefore, Bob(s) is(are) now able to send Alice encrypted messages that only she can read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CA1CBDA-335B-4F26-AE21-52B1CA0AEE07}"/>
              </a:ext>
            </a:extLst>
          </p:cNvPr>
          <p:cNvGrpSpPr/>
          <p:nvPr/>
        </p:nvGrpSpPr>
        <p:grpSpPr>
          <a:xfrm>
            <a:off x="626980" y="2887156"/>
            <a:ext cx="10766908" cy="4051450"/>
            <a:chOff x="626980" y="2887156"/>
            <a:chExt cx="10766908" cy="4051450"/>
          </a:xfrm>
        </p:grpSpPr>
        <p:pic>
          <p:nvPicPr>
            <p:cNvPr id="10" name="Grafik 9" descr="Büromitarbeiterin mit einfarbiger Füllung">
              <a:extLst>
                <a:ext uri="{FF2B5EF4-FFF2-40B4-BE49-F238E27FC236}">
                  <a16:creationId xmlns:a16="http://schemas.microsoft.com/office/drawing/2014/main" id="{855BC68E-DDC5-45B6-BDD7-1B02AB7EF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8638" y="327999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Büromitarbeiter mit einfarbiger Füllung">
              <a:extLst>
                <a:ext uri="{FF2B5EF4-FFF2-40B4-BE49-F238E27FC236}">
                  <a16:creationId xmlns:a16="http://schemas.microsoft.com/office/drawing/2014/main" id="{D8A28218-38D9-4C14-B667-173AE3665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20823" y="3392000"/>
              <a:ext cx="914400" cy="914400"/>
            </a:xfrm>
            <a:prstGeom prst="rect">
              <a:avLst/>
            </a:prstGeom>
          </p:spPr>
        </p:pic>
        <p:pic>
          <p:nvPicPr>
            <p:cNvPr id="18" name="Grafik 17" descr="Alter Schlüssel mit einfarbiger Füllung">
              <a:extLst>
                <a:ext uri="{FF2B5EF4-FFF2-40B4-BE49-F238E27FC236}">
                  <a16:creationId xmlns:a16="http://schemas.microsoft.com/office/drawing/2014/main" id="{EB56D0F3-22E5-417C-9F0E-5CA787256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8087597" flipV="1">
              <a:off x="1011057" y="4431425"/>
              <a:ext cx="612283" cy="612283"/>
            </a:xfrm>
            <a:prstGeom prst="rect">
              <a:avLst/>
            </a:prstGeom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C3AAAE3-2203-4FD0-A69A-D11F1D24F9EE}"/>
                </a:ext>
              </a:extLst>
            </p:cNvPr>
            <p:cNvSpPr txBox="1"/>
            <p:nvPr/>
          </p:nvSpPr>
          <p:spPr>
            <a:xfrm>
              <a:off x="626980" y="4977055"/>
              <a:ext cx="14610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private key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9553303-A994-4339-88CC-5A8F70575F0D}"/>
                </a:ext>
              </a:extLst>
            </p:cNvPr>
            <p:cNvSpPr txBox="1"/>
            <p:nvPr/>
          </p:nvSpPr>
          <p:spPr>
            <a:xfrm>
              <a:off x="2017498" y="4994937"/>
              <a:ext cx="14610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public key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9D1C9BD-606B-4B76-9897-237C1DC2BCD9}"/>
                </a:ext>
              </a:extLst>
            </p:cNvPr>
            <p:cNvSpPr txBox="1"/>
            <p:nvPr/>
          </p:nvSpPr>
          <p:spPr>
            <a:xfrm>
              <a:off x="1255312" y="2887156"/>
              <a:ext cx="14610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ALICE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Grafik 23" descr="Büromitarbeiter mit einfarbiger Füllung">
              <a:extLst>
                <a:ext uri="{FF2B5EF4-FFF2-40B4-BE49-F238E27FC236}">
                  <a16:creationId xmlns:a16="http://schemas.microsoft.com/office/drawing/2014/main" id="{70CB4A52-1129-45DE-BCA0-3D962DB67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20823" y="4515401"/>
              <a:ext cx="914400" cy="914400"/>
            </a:xfrm>
            <a:prstGeom prst="rect">
              <a:avLst/>
            </a:prstGeom>
          </p:spPr>
        </p:pic>
        <p:pic>
          <p:nvPicPr>
            <p:cNvPr id="25" name="Grafik 24" descr="Büromitarbeiter mit einfarbiger Füllung">
              <a:extLst>
                <a:ext uri="{FF2B5EF4-FFF2-40B4-BE49-F238E27FC236}">
                  <a16:creationId xmlns:a16="http://schemas.microsoft.com/office/drawing/2014/main" id="{AC6BA943-1ECF-4A32-AC5E-87DD80CFA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20823" y="5664580"/>
              <a:ext cx="914400" cy="914400"/>
            </a:xfrm>
            <a:prstGeom prst="rect">
              <a:avLst/>
            </a:prstGeom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805BE7F0-B319-45F5-B869-9525EA2BF053}"/>
                </a:ext>
              </a:extLst>
            </p:cNvPr>
            <p:cNvSpPr txBox="1"/>
            <p:nvPr/>
          </p:nvSpPr>
          <p:spPr>
            <a:xfrm>
              <a:off x="4347497" y="2905279"/>
              <a:ext cx="14610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BOB(S)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Bogen 26">
              <a:extLst>
                <a:ext uri="{FF2B5EF4-FFF2-40B4-BE49-F238E27FC236}">
                  <a16:creationId xmlns:a16="http://schemas.microsoft.com/office/drawing/2014/main" id="{4D68E189-D14C-4CE4-A035-D788CC38C8BB}"/>
                </a:ext>
              </a:extLst>
            </p:cNvPr>
            <p:cNvSpPr>
              <a:spLocks noChangeAspect="1"/>
            </p:cNvSpPr>
            <p:nvPr/>
          </p:nvSpPr>
          <p:spPr>
            <a:xfrm rot="9037929">
              <a:off x="3079427" y="3131951"/>
              <a:ext cx="3155121" cy="3155121"/>
            </a:xfrm>
            <a:prstGeom prst="arc">
              <a:avLst>
                <a:gd name="adj1" fmla="val 18466782"/>
                <a:gd name="adj2" fmla="val 0"/>
              </a:avLst>
            </a:prstGeom>
            <a:ln w="25400">
              <a:solidFill>
                <a:schemeClr val="bg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Bogen 27">
              <a:extLst>
                <a:ext uri="{FF2B5EF4-FFF2-40B4-BE49-F238E27FC236}">
                  <a16:creationId xmlns:a16="http://schemas.microsoft.com/office/drawing/2014/main" id="{41519439-E35A-4BF6-BBD7-949558501476}"/>
                </a:ext>
              </a:extLst>
            </p:cNvPr>
            <p:cNvSpPr>
              <a:spLocks noChangeAspect="1"/>
            </p:cNvSpPr>
            <p:nvPr/>
          </p:nvSpPr>
          <p:spPr>
            <a:xfrm rot="2237704" flipH="1">
              <a:off x="2988127" y="3842573"/>
              <a:ext cx="3096033" cy="3096033"/>
            </a:xfrm>
            <a:prstGeom prst="arc">
              <a:avLst>
                <a:gd name="adj1" fmla="val 18466782"/>
                <a:gd name="adj2" fmla="val 0"/>
              </a:avLst>
            </a:prstGeom>
            <a:ln w="25400">
              <a:solidFill>
                <a:schemeClr val="bg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29" name="Grafik 28" descr="Sperren mit einfarbiger Füllung">
              <a:extLst>
                <a:ext uri="{FF2B5EF4-FFF2-40B4-BE49-F238E27FC236}">
                  <a16:creationId xmlns:a16="http://schemas.microsoft.com/office/drawing/2014/main" id="{086A1874-BF71-44FB-A9EE-D27D33B6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02538" y="4070450"/>
              <a:ext cx="639788" cy="639788"/>
            </a:xfrm>
            <a:prstGeom prst="rect">
              <a:avLst/>
            </a:prstGeom>
          </p:spPr>
        </p:pic>
        <p:pic>
          <p:nvPicPr>
            <p:cNvPr id="31" name="Grafik 30" descr="Entsperren mit einfarbiger Füllung">
              <a:extLst>
                <a:ext uri="{FF2B5EF4-FFF2-40B4-BE49-F238E27FC236}">
                  <a16:creationId xmlns:a16="http://schemas.microsoft.com/office/drawing/2014/main" id="{3A9A83FF-42A2-4548-A4A2-1E6B767C0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3753" y="4292884"/>
              <a:ext cx="688542" cy="688542"/>
            </a:xfrm>
            <a:prstGeom prst="rect">
              <a:avLst/>
            </a:prstGeom>
          </p:spPr>
        </p:pic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035CF784-D37F-43D9-9337-4AB3A6BCB9A7}"/>
                </a:ext>
              </a:extLst>
            </p:cNvPr>
            <p:cNvCxnSpPr>
              <a:cxnSpLocks/>
            </p:cNvCxnSpPr>
            <p:nvPr/>
          </p:nvCxnSpPr>
          <p:spPr>
            <a:xfrm>
              <a:off x="3335158" y="4972601"/>
              <a:ext cx="101233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EE63C08-928D-4F14-BDAF-48C77E2872D9}"/>
                </a:ext>
              </a:extLst>
            </p:cNvPr>
            <p:cNvSpPr/>
            <p:nvPr/>
          </p:nvSpPr>
          <p:spPr>
            <a:xfrm>
              <a:off x="5668577" y="4462099"/>
              <a:ext cx="767058" cy="91978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/>
                <a:t>Hello Alice, </a:t>
              </a:r>
              <a:r>
                <a:rPr lang="de-DE" sz="800" dirty="0" err="1"/>
                <a:t>how</a:t>
              </a:r>
              <a:r>
                <a:rPr lang="de-DE" sz="800" dirty="0"/>
                <a:t> </a:t>
              </a:r>
              <a:r>
                <a:rPr lang="de-DE" sz="800" dirty="0" err="1"/>
                <a:t>are</a:t>
              </a:r>
              <a:r>
                <a:rPr lang="de-DE" sz="800" dirty="0"/>
                <a:t> </a:t>
              </a:r>
              <a:r>
                <a:rPr lang="de-DE" sz="800" dirty="0" err="1"/>
                <a:t>you</a:t>
              </a:r>
              <a:r>
                <a:rPr lang="de-DE" sz="800" dirty="0"/>
                <a:t>? I am </a:t>
              </a:r>
              <a:r>
                <a:rPr lang="de-DE" sz="800" dirty="0" err="1"/>
                <a:t>sending</a:t>
              </a:r>
              <a:r>
                <a:rPr lang="de-DE" sz="800" dirty="0"/>
                <a:t> </a:t>
              </a:r>
              <a:r>
                <a:rPr lang="de-DE" sz="800" dirty="0" err="1"/>
                <a:t>you</a:t>
              </a:r>
              <a:r>
                <a:rPr lang="de-DE" sz="800" dirty="0"/>
                <a:t> </a:t>
              </a:r>
              <a:r>
                <a:rPr lang="de-DE" sz="800" dirty="0" err="1"/>
                <a:t>this</a:t>
              </a:r>
              <a:r>
                <a:rPr lang="de-DE" sz="800" dirty="0"/>
                <a:t> </a:t>
              </a:r>
              <a:r>
                <a:rPr lang="de-DE" sz="800" dirty="0" err="1"/>
                <a:t>encrypted</a:t>
              </a:r>
              <a:r>
                <a:rPr lang="de-DE" sz="800" dirty="0"/>
                <a:t> </a:t>
              </a:r>
              <a:r>
                <a:rPr lang="de-DE" sz="800" dirty="0" err="1"/>
                <a:t>message</a:t>
              </a:r>
              <a:endParaRPr lang="de-DE" sz="800" dirty="0"/>
            </a:p>
          </p:txBody>
        </p:sp>
        <p:pic>
          <p:nvPicPr>
            <p:cNvPr id="34" name="Grafik 33" descr="Büromitarbeiterin mit einfarbiger Füllung">
              <a:extLst>
                <a:ext uri="{FF2B5EF4-FFF2-40B4-BE49-F238E27FC236}">
                  <a16:creationId xmlns:a16="http://schemas.microsoft.com/office/drawing/2014/main" id="{034B4D92-2DFC-4AA5-838D-79788277C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6162" y="3462144"/>
              <a:ext cx="914400" cy="914400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746C43B-F20D-40BB-9DF4-96525A28BE0B}"/>
                </a:ext>
              </a:extLst>
            </p:cNvPr>
            <p:cNvSpPr txBox="1"/>
            <p:nvPr/>
          </p:nvSpPr>
          <p:spPr>
            <a:xfrm>
              <a:off x="9932836" y="3069301"/>
              <a:ext cx="14610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ALICE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BF536F1-D225-41FD-B3E4-8E4C54CEF392}"/>
                </a:ext>
              </a:extLst>
            </p:cNvPr>
            <p:cNvSpPr/>
            <p:nvPr/>
          </p:nvSpPr>
          <p:spPr>
            <a:xfrm>
              <a:off x="7660720" y="4462099"/>
              <a:ext cx="767058" cy="91978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93 9e 3a 0b 86 10 4b 2f 74 cf </a:t>
              </a:r>
              <a:r>
                <a:rPr kumimoji="0" lang="de-DE" altLang="de-DE" sz="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aa</a:t>
              </a:r>
              <a:r>
                <a:rPr kumimoji="0" lang="de-DE" altLang="de-DE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 1b 76 </a:t>
              </a:r>
              <a:r>
                <a:rPr kumimoji="0" lang="de-DE" altLang="de-DE" sz="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ee</a:t>
              </a:r>
              <a:r>
                <a:rPr kumimoji="0" lang="de-DE" altLang="de-DE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 a3 c4 13 e3 </a:t>
              </a:r>
              <a:r>
                <a:rPr kumimoji="0" lang="de-DE" altLang="de-DE" sz="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fa</a:t>
              </a:r>
              <a:r>
                <a:rPr kumimoji="0" lang="de-DE" altLang="de-DE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 24 </a:t>
              </a:r>
              <a:r>
                <a:rPr kumimoji="0" lang="de-DE" altLang="de-DE" sz="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ac</a:t>
              </a:r>
              <a:r>
                <a:rPr kumimoji="0" lang="de-DE" altLang="de-DE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 4c 86 b8 62 7f 54 </a:t>
              </a:r>
              <a:r>
                <a:rPr kumimoji="0" lang="de-DE" altLang="de-DE" sz="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fe</a:t>
              </a:r>
              <a:endPara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2" name="Grafik 31" descr="Entsperren mit einfarbiger Füllung">
              <a:extLst>
                <a:ext uri="{FF2B5EF4-FFF2-40B4-BE49-F238E27FC236}">
                  <a16:creationId xmlns:a16="http://schemas.microsoft.com/office/drawing/2014/main" id="{B5FBFF44-E11D-4C2B-BBB0-3D12E189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44458" y="3548209"/>
              <a:ext cx="688542" cy="688542"/>
            </a:xfrm>
            <a:prstGeom prst="rect">
              <a:avLst/>
            </a:prstGeom>
          </p:spPr>
        </p:pic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DA70674C-2991-49FA-B3F4-560C8D15C5DF}"/>
                </a:ext>
              </a:extLst>
            </p:cNvPr>
            <p:cNvCxnSpPr>
              <a:cxnSpLocks/>
              <a:stCxn id="7" idx="3"/>
              <a:endCxn id="30" idx="1"/>
            </p:cNvCxnSpPr>
            <p:nvPr/>
          </p:nvCxnSpPr>
          <p:spPr>
            <a:xfrm>
              <a:off x="6435635" y="4921993"/>
              <a:ext cx="1225085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31BEB550-3E29-4D55-B2E8-891834D26487}"/>
                </a:ext>
              </a:extLst>
            </p:cNvPr>
            <p:cNvCxnSpPr>
              <a:cxnSpLocks/>
            </p:cNvCxnSpPr>
            <p:nvPr/>
          </p:nvCxnSpPr>
          <p:spPr>
            <a:xfrm>
              <a:off x="6984096" y="4289546"/>
              <a:ext cx="0" cy="529342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Grafik 36" descr="Alter Schlüssel mit einfarbiger Füllung">
              <a:extLst>
                <a:ext uri="{FF2B5EF4-FFF2-40B4-BE49-F238E27FC236}">
                  <a16:creationId xmlns:a16="http://schemas.microsoft.com/office/drawing/2014/main" id="{433CDF44-FEB4-4A2C-A5AD-8F3AB10D9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675097">
              <a:off x="9576576" y="3651264"/>
              <a:ext cx="612283" cy="612283"/>
            </a:xfrm>
            <a:prstGeom prst="rect">
              <a:avLst/>
            </a:prstGeom>
          </p:spPr>
        </p:pic>
        <p:cxnSp>
          <p:nvCxnSpPr>
            <p:cNvPr id="46" name="Verbinder: gewinkelt 45">
              <a:extLst>
                <a:ext uri="{FF2B5EF4-FFF2-40B4-BE49-F238E27FC236}">
                  <a16:creationId xmlns:a16="http://schemas.microsoft.com/office/drawing/2014/main" id="{45635E99-4584-49A1-BF66-C1C30DFDE93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789033" y="4289545"/>
              <a:ext cx="1093684" cy="225855"/>
            </a:xfrm>
            <a:prstGeom prst="bentConnector3">
              <a:avLst>
                <a:gd name="adj1" fmla="val 672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B3B9223F-DD3F-4118-9462-8DBFCAE19F89}"/>
                </a:ext>
              </a:extLst>
            </p:cNvPr>
            <p:cNvSpPr/>
            <p:nvPr/>
          </p:nvSpPr>
          <p:spPr>
            <a:xfrm>
              <a:off x="10288977" y="5131137"/>
              <a:ext cx="767058" cy="91978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/>
                <a:t>Hello Alice, </a:t>
              </a:r>
              <a:r>
                <a:rPr lang="de-DE" sz="800" dirty="0" err="1"/>
                <a:t>how</a:t>
              </a:r>
              <a:r>
                <a:rPr lang="de-DE" sz="800" dirty="0"/>
                <a:t> </a:t>
              </a:r>
              <a:r>
                <a:rPr lang="de-DE" sz="800" dirty="0" err="1"/>
                <a:t>are</a:t>
              </a:r>
              <a:r>
                <a:rPr lang="de-DE" sz="800" dirty="0"/>
                <a:t> </a:t>
              </a:r>
              <a:r>
                <a:rPr lang="de-DE" sz="800" dirty="0" err="1"/>
                <a:t>you</a:t>
              </a:r>
              <a:r>
                <a:rPr lang="de-DE" sz="800" dirty="0"/>
                <a:t>? I am </a:t>
              </a:r>
              <a:r>
                <a:rPr lang="de-DE" sz="800" dirty="0" err="1"/>
                <a:t>sending</a:t>
              </a:r>
              <a:r>
                <a:rPr lang="de-DE" sz="800" dirty="0"/>
                <a:t> </a:t>
              </a:r>
              <a:r>
                <a:rPr lang="de-DE" sz="800" dirty="0" err="1"/>
                <a:t>you</a:t>
              </a:r>
              <a:r>
                <a:rPr lang="de-DE" sz="800" dirty="0"/>
                <a:t> </a:t>
              </a:r>
              <a:r>
                <a:rPr lang="de-DE" sz="800" dirty="0" err="1"/>
                <a:t>this</a:t>
              </a:r>
              <a:r>
                <a:rPr lang="de-DE" sz="800" dirty="0"/>
                <a:t> </a:t>
              </a:r>
              <a:r>
                <a:rPr lang="de-DE" sz="800" dirty="0" err="1"/>
                <a:t>encrypted</a:t>
              </a:r>
              <a:r>
                <a:rPr lang="de-DE" sz="800" dirty="0"/>
                <a:t> </a:t>
              </a:r>
              <a:r>
                <a:rPr lang="de-DE" sz="800" dirty="0" err="1"/>
                <a:t>message</a:t>
              </a:r>
              <a:endParaRPr lang="de-DE" sz="800" dirty="0"/>
            </a:p>
          </p:txBody>
        </p:sp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05BBB740-7DBF-47F3-90C8-5CFB4813CB91}"/>
                </a:ext>
              </a:extLst>
            </p:cNvPr>
            <p:cNvCxnSpPr>
              <a:cxnSpLocks/>
              <a:stCxn id="30" idx="3"/>
              <a:endCxn id="58" idx="1"/>
            </p:cNvCxnSpPr>
            <p:nvPr/>
          </p:nvCxnSpPr>
          <p:spPr>
            <a:xfrm>
              <a:off x="8427778" y="4921993"/>
              <a:ext cx="1861199" cy="66903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078D22ED-8C35-4742-8F6B-F810E854AD83}"/>
                </a:ext>
              </a:extLst>
            </p:cNvPr>
            <p:cNvSpPr txBox="1"/>
            <p:nvPr/>
          </p:nvSpPr>
          <p:spPr>
            <a:xfrm>
              <a:off x="5524797" y="5376750"/>
              <a:ext cx="10546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message</a:t>
              </a:r>
              <a:endParaRPr lang="de-DE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73DDE562-D290-47F6-BF04-0A7398AAFF83}"/>
                </a:ext>
              </a:extLst>
            </p:cNvPr>
            <p:cNvSpPr txBox="1"/>
            <p:nvPr/>
          </p:nvSpPr>
          <p:spPr>
            <a:xfrm>
              <a:off x="7516940" y="5395480"/>
              <a:ext cx="10546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cipher</a:t>
              </a:r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5CB38824-9064-4A77-88AC-E906F76B0E1C}"/>
                </a:ext>
              </a:extLst>
            </p:cNvPr>
            <p:cNvSpPr txBox="1"/>
            <p:nvPr/>
          </p:nvSpPr>
          <p:spPr>
            <a:xfrm>
              <a:off x="10145197" y="6050925"/>
              <a:ext cx="10546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message</a:t>
              </a:r>
              <a:endParaRPr lang="de-DE" dirty="0"/>
            </a:p>
          </p:txBody>
        </p:sp>
      </p:grp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84F1A4D-311E-46C7-A755-73E3B5BF50CF}"/>
              </a:ext>
            </a:extLst>
          </p:cNvPr>
          <p:cNvCxnSpPr>
            <a:cxnSpLocks/>
          </p:cNvCxnSpPr>
          <p:nvPr/>
        </p:nvCxnSpPr>
        <p:spPr>
          <a:xfrm flipV="1">
            <a:off x="5405241" y="4996414"/>
            <a:ext cx="258439" cy="305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0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EB1D3-1BBC-C742-8569-86A8D9C9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Asymmetric cryptography is used for two main purposes:</a:t>
            </a:r>
          </a:p>
          <a:p>
            <a:pPr marL="514350" indent="-514350">
              <a:buFont typeface="+mj-lt"/>
              <a:buAutoNum type="arabicParenR"/>
            </a:pPr>
            <a:endParaRPr lang="en-US" sz="2400" dirty="0"/>
          </a:p>
          <a:p>
            <a:pPr marL="514350" indent="-514350">
              <a:buFont typeface="+mj-lt"/>
              <a:buAutoNum type="arabicParenR"/>
            </a:pPr>
            <a:r>
              <a:rPr lang="en-US" sz="2400" dirty="0"/>
              <a:t>Secure communications ✔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US" sz="1800" dirty="0"/>
              <a:t>Actually, secure communications (e.g. TLS (HTTPS), SSH) only use asymmetric cryptography for the initial key exchange and then computationally more efficient </a:t>
            </a:r>
            <a:r>
              <a:rPr lang="en-US" sz="1800" i="1" dirty="0"/>
              <a:t>symmetric</a:t>
            </a:r>
            <a:r>
              <a:rPr lang="en-US" sz="1800" dirty="0"/>
              <a:t> message encryption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/>
              <a:t>Digital signatures/authentication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00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EB1D3-1BBC-C742-8569-86A8D9C9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Digital signatures use asymmetric cryptography as a way of proving a digital identity, i.e. proving the ownership of a private key </a:t>
            </a:r>
          </a:p>
        </p:txBody>
      </p:sp>
      <p:pic>
        <p:nvPicPr>
          <p:cNvPr id="7" name="Grafik 6" descr="Büromitarbeiterin mit einfarbiger Füllung">
            <a:extLst>
              <a:ext uri="{FF2B5EF4-FFF2-40B4-BE49-F238E27FC236}">
                <a16:creationId xmlns:a16="http://schemas.microsoft.com/office/drawing/2014/main" id="{41AF7658-3C3D-4E97-AE1E-09EA9156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638" y="3279999"/>
            <a:ext cx="914400" cy="914400"/>
          </a:xfrm>
          <a:prstGeom prst="rect">
            <a:avLst/>
          </a:prstGeom>
        </p:spPr>
      </p:pic>
      <p:pic>
        <p:nvPicPr>
          <p:cNvPr id="9" name="Grafik 8" descr="Alter Schlüssel mit einfarbiger Füllung">
            <a:extLst>
              <a:ext uri="{FF2B5EF4-FFF2-40B4-BE49-F238E27FC236}">
                <a16:creationId xmlns:a16="http://schemas.microsoft.com/office/drawing/2014/main" id="{7B112536-E5FC-407A-8F11-BF12AAF90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087597" flipV="1">
            <a:off x="2441882" y="4422633"/>
            <a:ext cx="612283" cy="61228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68F28FB-1360-425F-8F84-40C9094A6DFC}"/>
              </a:ext>
            </a:extLst>
          </p:cNvPr>
          <p:cNvSpPr txBox="1"/>
          <p:nvPr/>
        </p:nvSpPr>
        <p:spPr>
          <a:xfrm>
            <a:off x="626980" y="4977055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private key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CDE9CE-423D-4F07-AF0A-693CCA1DED0F}"/>
              </a:ext>
            </a:extLst>
          </p:cNvPr>
          <p:cNvSpPr txBox="1"/>
          <p:nvPr/>
        </p:nvSpPr>
        <p:spPr>
          <a:xfrm>
            <a:off x="2017497" y="4976634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public key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8A43E3-6176-4221-B87A-14C43A1D8B9E}"/>
              </a:ext>
            </a:extLst>
          </p:cNvPr>
          <p:cNvSpPr txBox="1"/>
          <p:nvPr/>
        </p:nvSpPr>
        <p:spPr>
          <a:xfrm>
            <a:off x="1255312" y="2887156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ALICE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19" name="Grafik 18" descr="Entsperren mit einfarbiger Füllung">
            <a:extLst>
              <a:ext uri="{FF2B5EF4-FFF2-40B4-BE49-F238E27FC236}">
                <a16:creationId xmlns:a16="http://schemas.microsoft.com/office/drawing/2014/main" id="{16F8A395-9D33-431B-9BF5-D6F312CFA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3235" y="4250397"/>
            <a:ext cx="688542" cy="688542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C9B0684-A98F-4B4F-A1A7-0BFBB9316BA8}"/>
              </a:ext>
            </a:extLst>
          </p:cNvPr>
          <p:cNvSpPr txBox="1"/>
          <p:nvPr/>
        </p:nvSpPr>
        <p:spPr>
          <a:xfrm>
            <a:off x="643331" y="5735618"/>
            <a:ext cx="28894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Note: for signatures, the open lock is now what’s private and the key is what’s public !!!</a:t>
            </a:r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36" name="Bogen 35">
            <a:extLst>
              <a:ext uri="{FF2B5EF4-FFF2-40B4-BE49-F238E27FC236}">
                <a16:creationId xmlns:a16="http://schemas.microsoft.com/office/drawing/2014/main" id="{30BDD96F-A0B7-49D3-94A2-BB791E29E405}"/>
              </a:ext>
            </a:extLst>
          </p:cNvPr>
          <p:cNvSpPr/>
          <p:nvPr/>
        </p:nvSpPr>
        <p:spPr>
          <a:xfrm rot="8119532">
            <a:off x="1188031" y="3828774"/>
            <a:ext cx="1800000" cy="1800000"/>
          </a:xfrm>
          <a:prstGeom prst="arc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78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EB1D3-1BBC-C742-8569-86A8D9C9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private key is kept secret by Alice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public key is made available to everyone </a:t>
            </a:r>
          </a:p>
        </p:txBody>
      </p:sp>
      <p:pic>
        <p:nvPicPr>
          <p:cNvPr id="7" name="Grafik 6" descr="Büromitarbeiterin mit einfarbiger Füllung">
            <a:extLst>
              <a:ext uri="{FF2B5EF4-FFF2-40B4-BE49-F238E27FC236}">
                <a16:creationId xmlns:a16="http://schemas.microsoft.com/office/drawing/2014/main" id="{41AF7658-3C3D-4E97-AE1E-09EA9156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638" y="3279999"/>
            <a:ext cx="914400" cy="914400"/>
          </a:xfrm>
          <a:prstGeom prst="rect">
            <a:avLst/>
          </a:prstGeom>
        </p:spPr>
      </p:pic>
      <p:pic>
        <p:nvPicPr>
          <p:cNvPr id="9" name="Grafik 8" descr="Alter Schlüssel mit einfarbiger Füllung">
            <a:extLst>
              <a:ext uri="{FF2B5EF4-FFF2-40B4-BE49-F238E27FC236}">
                <a16:creationId xmlns:a16="http://schemas.microsoft.com/office/drawing/2014/main" id="{7B112536-E5FC-407A-8F11-BF12AAF90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087597" flipV="1">
            <a:off x="2441882" y="4422633"/>
            <a:ext cx="612283" cy="61228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9CDE9CE-423D-4F07-AF0A-693CCA1DED0F}"/>
              </a:ext>
            </a:extLst>
          </p:cNvPr>
          <p:cNvSpPr txBox="1"/>
          <p:nvPr/>
        </p:nvSpPr>
        <p:spPr>
          <a:xfrm>
            <a:off x="2017497" y="4976634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public key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8A43E3-6176-4221-B87A-14C43A1D8B9E}"/>
              </a:ext>
            </a:extLst>
          </p:cNvPr>
          <p:cNvSpPr txBox="1"/>
          <p:nvPr/>
        </p:nvSpPr>
        <p:spPr>
          <a:xfrm>
            <a:off x="1255312" y="2887156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ALICE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19" name="Grafik 18" descr="Entsperren mit einfarbiger Füllung">
            <a:extLst>
              <a:ext uri="{FF2B5EF4-FFF2-40B4-BE49-F238E27FC236}">
                <a16:creationId xmlns:a16="http://schemas.microsoft.com/office/drawing/2014/main" id="{16F8A395-9D33-431B-9BF5-D6F312CFA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3235" y="4250397"/>
            <a:ext cx="688542" cy="688542"/>
          </a:xfrm>
          <a:prstGeom prst="rect">
            <a:avLst/>
          </a:prstGeom>
        </p:spPr>
      </p:pic>
      <p:sp>
        <p:nvSpPr>
          <p:cNvPr id="66" name="Bogen 65">
            <a:extLst>
              <a:ext uri="{FF2B5EF4-FFF2-40B4-BE49-F238E27FC236}">
                <a16:creationId xmlns:a16="http://schemas.microsoft.com/office/drawing/2014/main" id="{CF017AA4-A42B-48E5-BBD9-23328EAD16DA}"/>
              </a:ext>
            </a:extLst>
          </p:cNvPr>
          <p:cNvSpPr>
            <a:spLocks noChangeAspect="1"/>
          </p:cNvSpPr>
          <p:nvPr/>
        </p:nvSpPr>
        <p:spPr>
          <a:xfrm rot="9037929">
            <a:off x="3079427" y="3131951"/>
            <a:ext cx="3155121" cy="3155121"/>
          </a:xfrm>
          <a:prstGeom prst="arc">
            <a:avLst>
              <a:gd name="adj1" fmla="val 18466782"/>
              <a:gd name="adj2" fmla="val 0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7" name="Grafik 66" descr="Büromitarbeiter mit einfarbiger Füllung">
            <a:extLst>
              <a:ext uri="{FF2B5EF4-FFF2-40B4-BE49-F238E27FC236}">
                <a16:creationId xmlns:a16="http://schemas.microsoft.com/office/drawing/2014/main" id="{11080CDB-64B0-4C40-BFB6-4F0337DA02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22" y="3385555"/>
            <a:ext cx="914400" cy="914400"/>
          </a:xfrm>
          <a:prstGeom prst="rect">
            <a:avLst/>
          </a:prstGeom>
        </p:spPr>
      </p:pic>
      <p:pic>
        <p:nvPicPr>
          <p:cNvPr id="68" name="Grafik 67" descr="Büromitarbeiter mit einfarbiger Füllung">
            <a:extLst>
              <a:ext uri="{FF2B5EF4-FFF2-40B4-BE49-F238E27FC236}">
                <a16:creationId xmlns:a16="http://schemas.microsoft.com/office/drawing/2014/main" id="{EA8DEBBA-6617-45E0-85FE-2D2DCA8F16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22" y="4508956"/>
            <a:ext cx="914400" cy="914400"/>
          </a:xfrm>
          <a:prstGeom prst="rect">
            <a:avLst/>
          </a:prstGeom>
        </p:spPr>
      </p:pic>
      <p:pic>
        <p:nvPicPr>
          <p:cNvPr id="69" name="Grafik 68" descr="Büromitarbeiter mit einfarbiger Füllung">
            <a:extLst>
              <a:ext uri="{FF2B5EF4-FFF2-40B4-BE49-F238E27FC236}">
                <a16:creationId xmlns:a16="http://schemas.microsoft.com/office/drawing/2014/main" id="{468F1E63-01F5-4676-A3A6-4870624C75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22" y="5658135"/>
            <a:ext cx="914400" cy="914400"/>
          </a:xfrm>
          <a:prstGeom prst="rect">
            <a:avLst/>
          </a:prstGeom>
        </p:spPr>
      </p:pic>
      <p:sp>
        <p:nvSpPr>
          <p:cNvPr id="70" name="Textfeld 69">
            <a:extLst>
              <a:ext uri="{FF2B5EF4-FFF2-40B4-BE49-F238E27FC236}">
                <a16:creationId xmlns:a16="http://schemas.microsoft.com/office/drawing/2014/main" id="{4837FCB0-3E10-4F20-8428-3321A9BC8933}"/>
              </a:ext>
            </a:extLst>
          </p:cNvPr>
          <p:cNvSpPr txBox="1"/>
          <p:nvPr/>
        </p:nvSpPr>
        <p:spPr>
          <a:xfrm>
            <a:off x="4347496" y="2898834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BOB(S)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71" name="Bogen 70">
            <a:extLst>
              <a:ext uri="{FF2B5EF4-FFF2-40B4-BE49-F238E27FC236}">
                <a16:creationId xmlns:a16="http://schemas.microsoft.com/office/drawing/2014/main" id="{38AC27EC-C38C-4FB0-A637-1455F3C4BCB3}"/>
              </a:ext>
            </a:extLst>
          </p:cNvPr>
          <p:cNvSpPr>
            <a:spLocks noChangeAspect="1"/>
          </p:cNvSpPr>
          <p:nvPr/>
        </p:nvSpPr>
        <p:spPr>
          <a:xfrm rot="2237704" flipH="1">
            <a:off x="2988126" y="3901444"/>
            <a:ext cx="3096033" cy="3096033"/>
          </a:xfrm>
          <a:prstGeom prst="arc">
            <a:avLst>
              <a:gd name="adj1" fmla="val 18466782"/>
              <a:gd name="adj2" fmla="val 0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339188A-00C5-4122-8065-AC0FF416249C}"/>
              </a:ext>
            </a:extLst>
          </p:cNvPr>
          <p:cNvCxnSpPr>
            <a:cxnSpLocks/>
          </p:cNvCxnSpPr>
          <p:nvPr/>
        </p:nvCxnSpPr>
        <p:spPr>
          <a:xfrm>
            <a:off x="3335157" y="5031472"/>
            <a:ext cx="101233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1B0145DE-2FA2-4475-B778-A977ECF01277}"/>
              </a:ext>
            </a:extLst>
          </p:cNvPr>
          <p:cNvSpPr txBox="1"/>
          <p:nvPr/>
        </p:nvSpPr>
        <p:spPr>
          <a:xfrm>
            <a:off x="626980" y="4977055"/>
            <a:ext cx="1461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private key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≙</a:t>
            </a:r>
            <a:br>
              <a:rPr lang="en-US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en-US" dirty="0">
                <a:solidFill>
                  <a:schemeClr val="bg1"/>
                </a:solidFill>
                <a:ea typeface="Meiryo" panose="020B0604030504040204" pitchFamily="34" charset="-128"/>
                <a:cs typeface="Arial" panose="020B0604020202020204" pitchFamily="34" charset="0"/>
              </a:rPr>
              <a:t>digital identity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endParaRPr lang="de-DE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7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EB1D3-1BBC-C742-8569-86A8D9C9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Alice creates a message with random content</a:t>
            </a:r>
          </a:p>
        </p:txBody>
      </p:sp>
      <p:pic>
        <p:nvPicPr>
          <p:cNvPr id="7" name="Grafik 6" descr="Büromitarbeiterin mit einfarbiger Füllung">
            <a:extLst>
              <a:ext uri="{FF2B5EF4-FFF2-40B4-BE49-F238E27FC236}">
                <a16:creationId xmlns:a16="http://schemas.microsoft.com/office/drawing/2014/main" id="{41AF7658-3C3D-4E97-AE1E-09EA9156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638" y="3279999"/>
            <a:ext cx="914400" cy="914400"/>
          </a:xfrm>
          <a:prstGeom prst="rect">
            <a:avLst/>
          </a:prstGeom>
        </p:spPr>
      </p:pic>
      <p:pic>
        <p:nvPicPr>
          <p:cNvPr id="9" name="Grafik 8" descr="Alter Schlüssel mit einfarbiger Füllung">
            <a:extLst>
              <a:ext uri="{FF2B5EF4-FFF2-40B4-BE49-F238E27FC236}">
                <a16:creationId xmlns:a16="http://schemas.microsoft.com/office/drawing/2014/main" id="{7B112536-E5FC-407A-8F11-BF12AAF90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087597" flipV="1">
            <a:off x="2441882" y="4422633"/>
            <a:ext cx="612283" cy="61228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68F28FB-1360-425F-8F84-40C9094A6DFC}"/>
              </a:ext>
            </a:extLst>
          </p:cNvPr>
          <p:cNvSpPr txBox="1"/>
          <p:nvPr/>
        </p:nvSpPr>
        <p:spPr>
          <a:xfrm>
            <a:off x="626980" y="4977055"/>
            <a:ext cx="1461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private key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≙</a:t>
            </a:r>
            <a:br>
              <a:rPr lang="en-US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en-US" dirty="0">
                <a:solidFill>
                  <a:schemeClr val="bg1"/>
                </a:solidFill>
                <a:ea typeface="Meiryo" panose="020B0604030504040204" pitchFamily="34" charset="-128"/>
                <a:cs typeface="Arial" panose="020B0604020202020204" pitchFamily="34" charset="0"/>
              </a:rPr>
              <a:t>digital identity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endParaRPr lang="de-DE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CDE9CE-423D-4F07-AF0A-693CCA1DED0F}"/>
              </a:ext>
            </a:extLst>
          </p:cNvPr>
          <p:cNvSpPr txBox="1"/>
          <p:nvPr/>
        </p:nvSpPr>
        <p:spPr>
          <a:xfrm>
            <a:off x="2017497" y="4976634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public key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8A43E3-6176-4221-B87A-14C43A1D8B9E}"/>
              </a:ext>
            </a:extLst>
          </p:cNvPr>
          <p:cNvSpPr txBox="1"/>
          <p:nvPr/>
        </p:nvSpPr>
        <p:spPr>
          <a:xfrm>
            <a:off x="1255312" y="2887156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ALICE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19" name="Grafik 18" descr="Entsperren mit einfarbiger Füllung">
            <a:extLst>
              <a:ext uri="{FF2B5EF4-FFF2-40B4-BE49-F238E27FC236}">
                <a16:creationId xmlns:a16="http://schemas.microsoft.com/office/drawing/2014/main" id="{16F8A395-9D33-431B-9BF5-D6F312CFA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3235" y="4250397"/>
            <a:ext cx="688542" cy="688542"/>
          </a:xfrm>
          <a:prstGeom prst="rect">
            <a:avLst/>
          </a:prstGeom>
        </p:spPr>
      </p:pic>
      <p:sp>
        <p:nvSpPr>
          <p:cNvPr id="66" name="Bogen 65">
            <a:extLst>
              <a:ext uri="{FF2B5EF4-FFF2-40B4-BE49-F238E27FC236}">
                <a16:creationId xmlns:a16="http://schemas.microsoft.com/office/drawing/2014/main" id="{CF017AA4-A42B-48E5-BBD9-23328EAD16DA}"/>
              </a:ext>
            </a:extLst>
          </p:cNvPr>
          <p:cNvSpPr>
            <a:spLocks noChangeAspect="1"/>
          </p:cNvSpPr>
          <p:nvPr/>
        </p:nvSpPr>
        <p:spPr>
          <a:xfrm rot="9037929">
            <a:off x="3079427" y="3131951"/>
            <a:ext cx="3155121" cy="3155121"/>
          </a:xfrm>
          <a:prstGeom prst="arc">
            <a:avLst>
              <a:gd name="adj1" fmla="val 18466782"/>
              <a:gd name="adj2" fmla="val 0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7" name="Grafik 66" descr="Büromitarbeiter mit einfarbiger Füllung">
            <a:extLst>
              <a:ext uri="{FF2B5EF4-FFF2-40B4-BE49-F238E27FC236}">
                <a16:creationId xmlns:a16="http://schemas.microsoft.com/office/drawing/2014/main" id="{11080CDB-64B0-4C40-BFB6-4F0337DA02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22" y="3385554"/>
            <a:ext cx="914400" cy="914400"/>
          </a:xfrm>
          <a:prstGeom prst="rect">
            <a:avLst/>
          </a:prstGeom>
        </p:spPr>
      </p:pic>
      <p:pic>
        <p:nvPicPr>
          <p:cNvPr id="68" name="Grafik 67" descr="Büromitarbeiter mit einfarbiger Füllung">
            <a:extLst>
              <a:ext uri="{FF2B5EF4-FFF2-40B4-BE49-F238E27FC236}">
                <a16:creationId xmlns:a16="http://schemas.microsoft.com/office/drawing/2014/main" id="{EA8DEBBA-6617-45E0-85FE-2D2DCA8F16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22" y="4508955"/>
            <a:ext cx="914400" cy="914400"/>
          </a:xfrm>
          <a:prstGeom prst="rect">
            <a:avLst/>
          </a:prstGeom>
        </p:spPr>
      </p:pic>
      <p:pic>
        <p:nvPicPr>
          <p:cNvPr id="69" name="Grafik 68" descr="Büromitarbeiter mit einfarbiger Füllung">
            <a:extLst>
              <a:ext uri="{FF2B5EF4-FFF2-40B4-BE49-F238E27FC236}">
                <a16:creationId xmlns:a16="http://schemas.microsoft.com/office/drawing/2014/main" id="{468F1E63-01F5-4676-A3A6-4870624C75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22" y="5658134"/>
            <a:ext cx="914400" cy="914400"/>
          </a:xfrm>
          <a:prstGeom prst="rect">
            <a:avLst/>
          </a:prstGeom>
        </p:spPr>
      </p:pic>
      <p:sp>
        <p:nvSpPr>
          <p:cNvPr id="70" name="Textfeld 69">
            <a:extLst>
              <a:ext uri="{FF2B5EF4-FFF2-40B4-BE49-F238E27FC236}">
                <a16:creationId xmlns:a16="http://schemas.microsoft.com/office/drawing/2014/main" id="{4837FCB0-3E10-4F20-8428-3321A9BC8933}"/>
              </a:ext>
            </a:extLst>
          </p:cNvPr>
          <p:cNvSpPr txBox="1"/>
          <p:nvPr/>
        </p:nvSpPr>
        <p:spPr>
          <a:xfrm>
            <a:off x="4347496" y="2898833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BOB(S)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71" name="Bogen 70">
            <a:extLst>
              <a:ext uri="{FF2B5EF4-FFF2-40B4-BE49-F238E27FC236}">
                <a16:creationId xmlns:a16="http://schemas.microsoft.com/office/drawing/2014/main" id="{38AC27EC-C38C-4FB0-A637-1455F3C4BCB3}"/>
              </a:ext>
            </a:extLst>
          </p:cNvPr>
          <p:cNvSpPr>
            <a:spLocks noChangeAspect="1"/>
          </p:cNvSpPr>
          <p:nvPr/>
        </p:nvSpPr>
        <p:spPr>
          <a:xfrm rot="2237704" flipH="1">
            <a:off x="2988126" y="3901444"/>
            <a:ext cx="3096033" cy="3096033"/>
          </a:xfrm>
          <a:prstGeom prst="arc">
            <a:avLst>
              <a:gd name="adj1" fmla="val 18466782"/>
              <a:gd name="adj2" fmla="val 0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339188A-00C5-4122-8065-AC0FF416249C}"/>
              </a:ext>
            </a:extLst>
          </p:cNvPr>
          <p:cNvCxnSpPr>
            <a:cxnSpLocks/>
          </p:cNvCxnSpPr>
          <p:nvPr/>
        </p:nvCxnSpPr>
        <p:spPr>
          <a:xfrm>
            <a:off x="3335157" y="5031472"/>
            <a:ext cx="101233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 descr="Büromitarbeiterin mit einfarbiger Füllung">
            <a:extLst>
              <a:ext uri="{FF2B5EF4-FFF2-40B4-BE49-F238E27FC236}">
                <a16:creationId xmlns:a16="http://schemas.microsoft.com/office/drawing/2014/main" id="{6174F66F-9DE3-473B-AA73-CB6430CB1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6034" y="3356993"/>
            <a:ext cx="914400" cy="9144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77AA3DB-EB50-41E0-BAFB-1E941CBCE044}"/>
              </a:ext>
            </a:extLst>
          </p:cNvPr>
          <p:cNvSpPr txBox="1"/>
          <p:nvPr/>
        </p:nvSpPr>
        <p:spPr>
          <a:xfrm>
            <a:off x="10282708" y="2964150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ALICE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21" name="Grafik 20" descr="Entsperren mit einfarbiger Füllung">
            <a:extLst>
              <a:ext uri="{FF2B5EF4-FFF2-40B4-BE49-F238E27FC236}">
                <a16:creationId xmlns:a16="http://schemas.microsoft.com/office/drawing/2014/main" id="{D93E228E-D032-420E-8ACD-A3D2C1B575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1150" y="3636449"/>
            <a:ext cx="688542" cy="68854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06281981-7381-4235-9B95-5FD26D8A4E5F}"/>
              </a:ext>
            </a:extLst>
          </p:cNvPr>
          <p:cNvSpPr/>
          <p:nvPr/>
        </p:nvSpPr>
        <p:spPr>
          <a:xfrm>
            <a:off x="8634939" y="5129995"/>
            <a:ext cx="767058" cy="9197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/>
              <a:t>I will </a:t>
            </a:r>
            <a:r>
              <a:rPr lang="de-DE" sz="800" dirty="0" err="1"/>
              <a:t>encrypt</a:t>
            </a:r>
            <a:r>
              <a:rPr lang="de-DE" sz="800" dirty="0"/>
              <a:t> </a:t>
            </a:r>
            <a:r>
              <a:rPr lang="de-DE" sz="800" dirty="0" err="1"/>
              <a:t>this</a:t>
            </a:r>
            <a:r>
              <a:rPr lang="de-DE" sz="800" dirty="0"/>
              <a:t> </a:t>
            </a:r>
            <a:r>
              <a:rPr lang="de-DE" sz="800" dirty="0" err="1"/>
              <a:t>random</a:t>
            </a:r>
            <a:r>
              <a:rPr lang="de-DE" sz="800" dirty="0"/>
              <a:t> </a:t>
            </a:r>
            <a:r>
              <a:rPr lang="de-DE" sz="800" dirty="0" err="1"/>
              <a:t>message</a:t>
            </a:r>
            <a:r>
              <a:rPr lang="de-DE" sz="800" dirty="0"/>
              <a:t>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show</a:t>
            </a:r>
            <a:r>
              <a:rPr lang="de-DE" sz="800" dirty="0"/>
              <a:t> </a:t>
            </a:r>
            <a:r>
              <a:rPr lang="de-DE" sz="800" dirty="0" err="1"/>
              <a:t>my</a:t>
            </a:r>
            <a:r>
              <a:rPr lang="de-DE" sz="800" dirty="0"/>
              <a:t> </a:t>
            </a:r>
            <a:r>
              <a:rPr lang="de-DE" sz="800" dirty="0" err="1"/>
              <a:t>possession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private </a:t>
            </a:r>
            <a:r>
              <a:rPr lang="de-DE" sz="800" dirty="0" err="1"/>
              <a:t>key</a:t>
            </a:r>
            <a:endParaRPr lang="de-DE" sz="8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AA5371C-5BA7-48E8-8334-1E38B8E192DA}"/>
              </a:ext>
            </a:extLst>
          </p:cNvPr>
          <p:cNvSpPr txBox="1"/>
          <p:nvPr/>
        </p:nvSpPr>
        <p:spPr>
          <a:xfrm>
            <a:off x="8491159" y="6068321"/>
            <a:ext cx="105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</a:t>
            </a:r>
            <a:endParaRPr lang="de-DE" dirty="0"/>
          </a:p>
        </p:txBody>
      </p: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30E759FE-BCB8-47CE-BD56-F2F20D25FF6E}"/>
              </a:ext>
            </a:extLst>
          </p:cNvPr>
          <p:cNvCxnSpPr>
            <a:cxnSpLocks/>
            <a:stCxn id="17" idx="2"/>
            <a:endCxn id="23" idx="3"/>
          </p:cNvCxnSpPr>
          <p:nvPr/>
        </p:nvCxnSpPr>
        <p:spPr>
          <a:xfrm rot="5400000">
            <a:off x="9548368" y="4125023"/>
            <a:ext cx="1318496" cy="1611237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8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c87a7b7-b6b0-4796-b118-f489adb0e97d">
      <Terms xmlns="http://schemas.microsoft.com/office/infopath/2007/PartnerControls"/>
    </lcf76f155ced4ddcb4097134ff3c332f>
    <TaxCatchAll xmlns="c8c16b2f-60f1-462c-97bf-c7a13ef92d0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791AD96D433B94B95DF68F5E1B4B2FD" ma:contentTypeVersion="16" ma:contentTypeDescription="Ein neues Dokument erstellen." ma:contentTypeScope="" ma:versionID="ca06bd820ba9c5a47fc215ded64ef28f">
  <xsd:schema xmlns:xsd="http://www.w3.org/2001/XMLSchema" xmlns:xs="http://www.w3.org/2001/XMLSchema" xmlns:p="http://schemas.microsoft.com/office/2006/metadata/properties" xmlns:ns2="5c87a7b7-b6b0-4796-b118-f489adb0e97d" xmlns:ns3="c8c16b2f-60f1-462c-97bf-c7a13ef92d0e" targetNamespace="http://schemas.microsoft.com/office/2006/metadata/properties" ma:root="true" ma:fieldsID="42025f3ed21b5014017fc3d170df8ff1" ns2:_="" ns3:_="">
    <xsd:import namespace="5c87a7b7-b6b0-4796-b118-f489adb0e97d"/>
    <xsd:import namespace="c8c16b2f-60f1-462c-97bf-c7a13ef92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7a7b7-b6b0-4796-b118-f489adb0e9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0d9667c8-95fb-4079-8d7a-c2d2517041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16b2f-60f1-462c-97bf-c7a13ef92d0e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3b14d42-462a-4f41-8265-10034e900152}" ma:internalName="TaxCatchAll" ma:showField="CatchAllData" ma:web="c8c16b2f-60f1-462c-97bf-c7a13ef92d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77765B-7A4F-436C-9B86-2A571E8AEB71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A8079D0-7D81-49EA-A3F9-72B4851DFE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5D60CE-F2D6-4C92-9B0A-7C0BDA04B68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1167</Words>
  <Application>Microsoft Macintosh PowerPoint</Application>
  <PresentationFormat>Widescreen</PresentationFormat>
  <Paragraphs>183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Unicode MS</vt:lpstr>
      <vt:lpstr>Meiryo</vt:lpstr>
      <vt:lpstr>Arial</vt:lpstr>
      <vt:lpstr>Calibri</vt:lpstr>
      <vt:lpstr>Century Gothic</vt:lpstr>
      <vt:lpstr>Wingdings</vt:lpstr>
      <vt:lpstr>Office</vt:lpstr>
      <vt:lpstr>Asymmetric Cryptography </vt:lpstr>
      <vt:lpstr>What is asymmetric cryptography?</vt:lpstr>
      <vt:lpstr>What is asymmetric cryptography?</vt:lpstr>
      <vt:lpstr>What is asymmetric cryptography?</vt:lpstr>
      <vt:lpstr>What is asymmetric cryptography?</vt:lpstr>
      <vt:lpstr>Applications</vt:lpstr>
      <vt:lpstr>Digital signatures</vt:lpstr>
      <vt:lpstr>Digital signatures</vt:lpstr>
      <vt:lpstr>Digital signatures</vt:lpstr>
      <vt:lpstr>Digital signatures</vt:lpstr>
      <vt:lpstr>Digital signatures</vt:lpstr>
      <vt:lpstr>Digital signatures</vt:lpstr>
      <vt:lpstr>Digital signatures</vt:lpstr>
      <vt:lpstr>Digital signatures</vt:lpstr>
      <vt:lpstr>Mathematical background</vt:lpstr>
      <vt:lpstr>Algorithms</vt:lpstr>
      <vt:lpstr>Implementations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Grialgeldschöpfung -  Zentralbanken und die Zukunft von Bitcoin</dc:title>
  <dc:creator>Robin Bläsing</dc:creator>
  <cp:lastModifiedBy>Robin Bläsing</cp:lastModifiedBy>
  <cp:revision>133</cp:revision>
  <dcterms:created xsi:type="dcterms:W3CDTF">2019-08-30T07:41:53Z</dcterms:created>
  <dcterms:modified xsi:type="dcterms:W3CDTF">2022-08-23T09:07:15Z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0x0101000BB64DEDFAEEA142BE693148193C5734</vt:lpwstr>
  </property>
</Properties>
</file>