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62" r:id="rId23"/>
    <p:sldId id="311" r:id="rId24"/>
    <p:sldId id="263" r:id="rId25"/>
    <p:sldId id="313" r:id="rId26"/>
    <p:sldId id="333" r:id="rId27"/>
    <p:sldId id="264" r:id="rId28"/>
    <p:sldId id="268" r:id="rId29"/>
    <p:sldId id="269" r:id="rId30"/>
    <p:sldId id="270" r:id="rId31"/>
    <p:sldId id="307" r:id="rId32"/>
    <p:sldId id="272" r:id="rId33"/>
    <p:sldId id="328" r:id="rId34"/>
    <p:sldId id="277" r:id="rId35"/>
    <p:sldId id="308" r:id="rId36"/>
    <p:sldId id="310" r:id="rId37"/>
    <p:sldId id="281" r:id="rId38"/>
    <p:sldId id="289" r:id="rId39"/>
    <p:sldId id="290" r:id="rId40"/>
    <p:sldId id="291" r:id="rId41"/>
    <p:sldId id="292" r:id="rId42"/>
    <p:sldId id="299" r:id="rId43"/>
    <p:sldId id="314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30" r:id="rId57"/>
    <p:sldId id="315" r:id="rId58"/>
    <p:sldId id="334" r:id="rId59"/>
    <p:sldId id="300" r:id="rId60"/>
    <p:sldId id="329" r:id="rId61"/>
    <p:sldId id="331" r:id="rId62"/>
    <p:sldId id="332" r:id="rId63"/>
    <p:sldId id="335" r:id="rId64"/>
    <p:sldId id="336" r:id="rId65"/>
    <p:sldId id="337" r:id="rId66"/>
    <p:sldId id="309" r:id="rId67"/>
    <p:sldId id="30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F83C2-9E6E-447F-B576-A8E0AE46A6A3}" v="2221" dt="2019-11-12T21:48:51.928"/>
    <p1510:client id="{36D0BE91-E8E9-7A67-4D45-35D6594435A8}" v="854" dt="2019-11-12T12:53:00.308"/>
    <p1510:client id="{6944476C-7B7C-EF75-D8A5-310DDF97C56A}" v="309" dt="2019-11-13T11:25:43.693"/>
    <p1510:client id="{6B28909D-D3C5-49FC-8DC1-89624CF9528B}" v="254" dt="2019-11-13T01:37:15.021"/>
    <p1510:client id="{78A77EFE-105A-3EED-3094-9157AAE7999D}" v="96" dt="2019-11-13T12:49:07.200"/>
    <p1510:client id="{BDC9E7D7-BE52-EBB8-B1DF-4380543D8069}" v="259" dt="2019-11-12T11:51:32.029"/>
    <p1510:client id="{C28D8D99-F6B3-6415-4723-3C5E5FD8FE6B}" v="38" dt="2019-11-12T11:13:13.623"/>
    <p1510:client id="{F001F4E1-C76E-CE74-0BB3-40D3D900C76A}" v="2124" dt="2019-11-12T16:59:39.824"/>
    <p1510:client id="{FB80A235-84A8-00C6-1FBA-C74F1ECF7F40}" v="6520" dt="2019-11-12T21:45:09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func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s_ob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s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array_foreach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random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booleans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comparison4" TargetMode="External"/><Relationship Id="rId2" Type="http://schemas.openxmlformats.org/officeDocument/2006/relationships/hyperlink" Target="https://www.w3schools.com/js/js_comparis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tryit.asp?filename=tryjs_comparison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witch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in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o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JavaScript</a:t>
            </a:r>
            <a:endParaRPr lang="en-US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Fundamentals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2662517" y="6373907"/>
            <a:ext cx="4096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We'll be using Windows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7271C-1A4E-4B49-9303-D7BDC61A4C61}"/>
              </a:ext>
            </a:extLst>
          </p:cNvPr>
          <p:cNvSpPr txBox="1"/>
          <p:nvPr/>
        </p:nvSpPr>
        <p:spPr>
          <a:xfrm>
            <a:off x="3200400" y="42672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Don Freiday</a:t>
            </a:r>
          </a:p>
          <a:p>
            <a:pPr algn="ctr"/>
            <a:r>
              <a:rPr lang="en-US"/>
              <a:t>Tanner Oliver</a:t>
            </a:r>
          </a:p>
          <a:p>
            <a:pPr algn="ctr"/>
            <a:r>
              <a:rPr lang="en-US"/>
              <a:t>Robert Vansolkema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JIT: Modern browsers use a technology known as Just-In-Time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Interpreted, runs in JavaScript engines: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syntax is very similar to Java, C/C++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648289" y="2616924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Dynamically typed</a:t>
            </a:r>
          </a:p>
          <a:p>
            <a:r>
              <a:rPr lang="en-US" sz="2800">
                <a:latin typeface="Consolas"/>
              </a:rPr>
              <a:t>    var foo = 7;</a:t>
            </a:r>
          </a:p>
          <a:p>
            <a:r>
              <a:rPr lang="en-US" sz="2800">
                <a:latin typeface="Consolas"/>
              </a:rPr>
              <a:t>    foo = "hello js!"; // 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DB1A-A892-4B6D-8F29-5C7B644DC758}"/>
              </a:ext>
            </a:extLst>
          </p:cNvPr>
          <p:cNvSpPr txBox="1"/>
          <p:nvPr/>
        </p:nvSpPr>
        <p:spPr>
          <a:xfrm>
            <a:off x="644871" y="5196906"/>
            <a:ext cx="83334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Lacks Java's static types and strong type checking</a:t>
            </a:r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748114" y="316451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Google Chrome and press F12</a:t>
            </a:r>
            <a:endParaRPr lang="en-US" sz="28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" y="800781"/>
            <a:ext cx="9147077" cy="1700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748114" y="3923190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Click on the Console tab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748114" y="477170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Type:</a:t>
            </a:r>
          </a:p>
          <a:p>
            <a:r>
              <a:rPr lang="en-US" sz="2800" dirty="0"/>
              <a:t>   </a:t>
            </a:r>
            <a:r>
              <a:rPr lang="en-US" sz="2800" dirty="0">
                <a:latin typeface="Century Gothic"/>
              </a:rPr>
              <a:t>c</a:t>
            </a:r>
            <a:r>
              <a:rPr lang="en-US" sz="2800" dirty="0">
                <a:latin typeface="Consolas"/>
              </a:rPr>
              <a:t>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748113" y="596960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developer console will allow us to 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489028" y="3281160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can also run arbitrary JavaScript in Chrome's interpreter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9258-1F45-4EE7-B747-5370D5E3F1B9}"/>
              </a:ext>
            </a:extLst>
          </p:cNvPr>
          <p:cNvSpPr txBox="1"/>
          <p:nvPr/>
        </p:nvSpPr>
        <p:spPr>
          <a:xfrm>
            <a:off x="531620" y="4841097"/>
            <a:ext cx="788420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The next slide demonstrates how JavaScript can be used to interact with an existing web page.</a:t>
            </a:r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46" y="476948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804591" y="3070626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431745" y="1643124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Introduction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79414" y="1136873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the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94234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>
              <a:latin typeface="Century Gothic"/>
            </a:endParaRPr>
          </a:p>
          <a:p>
            <a:r>
              <a:rPr lang="en-US" sz="2400">
                <a:latin typeface="Consolas"/>
              </a:rPr>
              <a:t>"</a:t>
            </a:r>
            <a:r>
              <a:rPr lang="en-US" sz="24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>
                <a:latin typeface="Consolas"/>
                <a:ea typeface="+mn-lt"/>
                <a:cs typeface="+mn-lt"/>
              </a:rPr>
              <a:t>('demo').</a:t>
            </a:r>
            <a:r>
              <a:rPr lang="en-US" sz="2400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When the button is clicked, a click event triggers and the JavaScript assigned to the onclick attribute runs.</a:t>
            </a:r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 b="1">
                <a:latin typeface="Consolas"/>
                <a:ea typeface="+mn-lt"/>
                <a:cs typeface="+mn-lt"/>
              </a:rPr>
              <a:t>('demo').</a:t>
            </a:r>
            <a:r>
              <a:rPr lang="en-US" sz="24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 b="1">
                <a:latin typeface="Consolas"/>
                <a:ea typeface="+mn-lt"/>
                <a:cs typeface="+mn-lt"/>
              </a:rPr>
              <a:t> = Date()</a:t>
            </a:r>
            <a:endParaRPr lang="en-US" sz="2400"/>
          </a:p>
          <a:p>
            <a:endParaRPr lang="en-US" sz="2800" b="1">
              <a:latin typeface="Consolas"/>
            </a:endParaRPr>
          </a:p>
          <a:p>
            <a:endParaRPr lang="en-US" sz="2800" b="1">
              <a:latin typeface="Consolas"/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205639" y="4208635"/>
            <a:ext cx="87327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Part of the DOM 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Introduction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86006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Simple example of 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History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 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</a:rPr>
              <a:t>getElementById</a:t>
            </a:r>
            <a:r>
              <a:rPr lang="en-US" sz="2400" b="1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Consolas"/>
              </a:rPr>
              <a:t>returns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innerHTML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&lt;p&gt;</a:t>
            </a:r>
            <a:r>
              <a:rPr lang="en-US" sz="2400" err="1">
                <a:ea typeface="+mn-lt"/>
                <a:cs typeface="+mn-lt"/>
              </a:rPr>
              <a:t>innerHTML</a:t>
            </a:r>
            <a:r>
              <a:rPr lang="en-US" sz="240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Date()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Creates </a:t>
            </a:r>
            <a:r>
              <a:rPr lang="en-US" sz="2400" b="1">
                <a:latin typeface="Consolas"/>
              </a:rPr>
              <a:t>Date</a:t>
            </a:r>
            <a:r>
              <a:rPr lang="en-US" sz="2400">
                <a:ea typeface="+mn-lt"/>
                <a:cs typeface="+mn-lt"/>
              </a:rPr>
              <a:t> instance that represents a single moment in time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225604" y="1423508"/>
            <a:ext cx="8622908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entury Gothic"/>
                <a:ea typeface="+mn-lt"/>
                <a:cs typeface="+mn-lt"/>
              </a:rPr>
              <a:t>Putting the pieces together:</a:t>
            </a:r>
            <a:endParaRPr lang="en-US" sz="2800" b="1" u="sng"/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latin typeface="Century Gothic"/>
            </a:endParaRPr>
          </a:p>
          <a:p>
            <a:r>
              <a:rPr lang="en-US" sz="2400" b="1" err="1">
                <a:latin typeface="Consolas"/>
              </a:rPr>
              <a:t>document.getElementById</a:t>
            </a:r>
            <a:r>
              <a:rPr lang="en-US" sz="2400" b="1">
                <a:latin typeface="Consolas"/>
              </a:rPr>
              <a:t>('demo').</a:t>
            </a:r>
            <a:r>
              <a:rPr lang="en-US" sz="2400" b="1" err="1">
                <a:latin typeface="Consolas"/>
              </a:rPr>
              <a:t>innerHTML</a:t>
            </a:r>
            <a:r>
              <a:rPr lang="en-US" sz="2400" b="1">
                <a:latin typeface="Consolas"/>
              </a:rPr>
              <a:t> = Date()</a:t>
            </a:r>
            <a:endParaRPr lang="en-US" sz="2400">
              <a:latin typeface="Century Gothic"/>
            </a:endParaRPr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5" y="1013110"/>
            <a:ext cx="8583669" cy="47329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400" cap="none"/>
              <a:t>In order to create variables in JS you must declare them like so: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charset="2"/>
              <a:buChar char="•"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Var name = "Joe";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lvl="1">
              <a:buFont typeface="Arial" charset="2"/>
              <a:buChar char="•"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Var pi = 3.14;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>
              <a:buFont typeface="Arial" charset="2"/>
              <a:buChar char="•"/>
            </a:pPr>
            <a:r>
              <a:rPr lang="en-US" sz="2400" cap="none"/>
              <a:t>Using the var keyword whatever variable you declare can be of any type.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Arial" charset="2"/>
              <a:buChar char="•"/>
            </a:pPr>
            <a:r>
              <a:rPr lang="en-US" sz="2400" cap="none"/>
              <a:t>You can also add values together and immediately assign them to a variable. </a:t>
            </a:r>
          </a:p>
          <a:p>
            <a:pPr>
              <a:buFont typeface="Arial" charset="2"/>
              <a:buChar char="•"/>
            </a:pP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Adding two </a:t>
            </a: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string</a:t>
            </a: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variables together will concatenate them.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70D62A-1025-454B-AA05-FDE1B67EBB42}"/>
              </a:ext>
            </a:extLst>
          </p:cNvPr>
          <p:cNvSpPr txBox="1">
            <a:spLocks/>
          </p:cNvSpPr>
          <p:nvPr/>
        </p:nvSpPr>
        <p:spPr>
          <a:xfrm>
            <a:off x="1283311" y="3504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5EAE-3AEC-4B64-876F-64FA95B940B4}"/>
              </a:ext>
            </a:extLst>
          </p:cNvPr>
          <p:cNvSpPr txBox="1"/>
          <p:nvPr/>
        </p:nvSpPr>
        <p:spPr>
          <a:xfrm>
            <a:off x="729144" y="5746087"/>
            <a:ext cx="76845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cap="small"/>
              <a:t> </a:t>
            </a:r>
            <a:r>
              <a:rPr lang="en-US" sz="2400" cap="small">
                <a:ea typeface="+mn-lt"/>
                <a:cs typeface="+mn-lt"/>
                <a:hlinkClick r:id="rId2"/>
              </a:rPr>
              <a:t>https://www.w3schools.com/js/js_variables.asp</a:t>
            </a:r>
            <a:endParaRPr lang="en-US">
              <a:ea typeface="+mn-lt"/>
              <a:cs typeface="+mn-lt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D4BA41-8F8E-4D6F-97CC-963B5E7CDACF}"/>
              </a:ext>
            </a:extLst>
          </p:cNvPr>
          <p:cNvSpPr txBox="1"/>
          <p:nvPr/>
        </p:nvSpPr>
        <p:spPr>
          <a:xfrm>
            <a:off x="614922" y="1593211"/>
            <a:ext cx="80239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Inside a function, all undeclared variables are "global". 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B6860-D9EB-493B-8B1B-ACE868155156}"/>
              </a:ext>
            </a:extLst>
          </p:cNvPr>
          <p:cNvSpPr txBox="1"/>
          <p:nvPr/>
        </p:nvSpPr>
        <p:spPr>
          <a:xfrm>
            <a:off x="608060" y="3363238"/>
            <a:ext cx="6696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Only those declared with </a:t>
            </a:r>
            <a:r>
              <a:rPr lang="en-US" sz="2400" b="1">
                <a:latin typeface="Consolas"/>
              </a:rPr>
              <a:t>var</a:t>
            </a:r>
            <a:r>
              <a:rPr lang="en-US" sz="2400"/>
              <a:t> are "local". 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EC948-A9A0-4E87-BD1F-757A0DA6DC72}"/>
              </a:ext>
            </a:extLst>
          </p:cNvPr>
          <p:cNvSpPr txBox="1"/>
          <p:nvPr/>
        </p:nvSpPr>
        <p:spPr>
          <a:xfrm>
            <a:off x="611180" y="4893686"/>
            <a:ext cx="80439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Using </a:t>
            </a:r>
            <a:r>
              <a:rPr lang="en-US" sz="2400" b="1">
                <a:latin typeface="Consolas"/>
                <a:ea typeface="+mn-lt"/>
                <a:cs typeface="+mn-lt"/>
              </a:rPr>
              <a:t>var</a:t>
            </a:r>
            <a:r>
              <a:rPr lang="en-US" sz="2400">
                <a:ea typeface="+mn-lt"/>
                <a:cs typeface="+mn-lt"/>
              </a:rPr>
              <a:t> outside a function is </a:t>
            </a:r>
            <a:r>
              <a:rPr lang="en-US" sz="2400" b="1">
                <a:ea typeface="+mn-lt"/>
                <a:cs typeface="+mn-lt"/>
              </a:rPr>
              <a:t>optional</a:t>
            </a:r>
            <a:r>
              <a:rPr lang="en-US" sz="2400">
                <a:ea typeface="+mn-lt"/>
                <a:cs typeface="+mn-lt"/>
              </a:rPr>
              <a:t>; assigning a value to an undeclared variable implicitly declares it as a global variable</a:t>
            </a:r>
            <a:endParaRPr lang="en-US" sz="24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C5F7D-F210-4CC1-89D8-49A5CC68CDE7}"/>
              </a:ext>
            </a:extLst>
          </p:cNvPr>
          <p:cNvSpPr txBox="1">
            <a:spLocks/>
          </p:cNvSpPr>
          <p:nvPr/>
        </p:nvSpPr>
        <p:spPr>
          <a:xfrm>
            <a:off x="1193469" y="402805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 AND SCOPE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9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630" y="882500"/>
            <a:ext cx="8698814" cy="52465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/>
              <a:t>Many of the operators in JS are just as you would see in any other language with some exceptions. Most notably: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2800" cap="none"/>
              <a:t>Exponentiation: **  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C000"/>
                </a:solidFill>
              </a:rPr>
              <a:t> 10 ** 5 = 100,000</a:t>
            </a:r>
            <a:endParaRPr lang="en-US" sz="3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2800" cap="none"/>
              <a:t>Strict Equality: ===  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C000"/>
                </a:solidFill>
              </a:rPr>
              <a:t>5 === '5'</a:t>
            </a:r>
            <a:r>
              <a:rPr lang="en-US" sz="3000" cap="none"/>
              <a:t>  returns false, whereas </a:t>
            </a:r>
            <a:r>
              <a:rPr lang="en-US" sz="3000" cap="none">
                <a:solidFill>
                  <a:srgbClr val="FFC000"/>
                </a:solidFill>
              </a:rPr>
              <a:t>5 == '5' </a:t>
            </a:r>
            <a:r>
              <a:rPr lang="en-US" sz="3000" cap="none"/>
              <a:t>would return true.</a:t>
            </a:r>
            <a:endParaRPr lang="en-US" sz="30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/>
              <a:t>Not equal value/type: !== (</a:t>
            </a:r>
            <a:r>
              <a:rPr lang="en-US" sz="2800" cap="none">
                <a:ea typeface="+mn-lt"/>
                <a:cs typeface="+mn-lt"/>
              </a:rPr>
              <a:t>inverse of the === operator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485" y="1237117"/>
            <a:ext cx="8772070" cy="5211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cap="none"/>
              <a:t>Return the type of a variable: </a:t>
            </a:r>
            <a:r>
              <a:rPr lang="en-US" sz="2400" cap="none" err="1"/>
              <a:t>typeof</a:t>
            </a:r>
            <a:r>
              <a:rPr lang="en-US" sz="2400" cap="none"/>
              <a:t>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solidFill>
                  <a:srgbClr val="FFC000"/>
                </a:solidFill>
              </a:rPr>
              <a:t>console.log(</a:t>
            </a:r>
            <a:r>
              <a:rPr lang="en-US" sz="2800" cap="none" err="1">
                <a:solidFill>
                  <a:srgbClr val="FFC000"/>
                </a:solidFill>
              </a:rPr>
              <a:t>typeof</a:t>
            </a:r>
            <a:r>
              <a:rPr lang="en-US" sz="2800" cap="none">
                <a:solidFill>
                  <a:srgbClr val="FFC000"/>
                </a:solidFill>
              </a:rPr>
              <a:t> 42);   //outputs: "number"</a:t>
            </a:r>
            <a:endParaRPr lang="en-US" sz="28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/>
              <a:t>Return true if an object is an instance of an object type: </a:t>
            </a:r>
            <a:r>
              <a:rPr lang="en-US" sz="2400" cap="none" err="1"/>
              <a:t>instanceof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/>
              <a:t>Assume we have a car object and auto is an instance of car: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cap="none">
                <a:solidFill>
                  <a:srgbClr val="FFC000"/>
                </a:solidFill>
              </a:rPr>
              <a:t>C</a:t>
            </a:r>
            <a:r>
              <a:rPr lang="en-US" sz="2800" cap="none">
                <a:solidFill>
                  <a:srgbClr val="FFC000"/>
                </a:solidFill>
              </a:rPr>
              <a:t>onsole.log(auto </a:t>
            </a:r>
            <a:r>
              <a:rPr lang="en-US" sz="2800" cap="none" err="1">
                <a:solidFill>
                  <a:srgbClr val="FFC000"/>
                </a:solidFill>
              </a:rPr>
              <a:t>instanceof</a:t>
            </a:r>
            <a:r>
              <a:rPr lang="en-US" sz="2800" cap="none">
                <a:solidFill>
                  <a:srgbClr val="FFC000"/>
                </a:solidFill>
              </a:rPr>
              <a:t> car);  //true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400"/>
          </a:p>
          <a:p>
            <a:pPr marL="34290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826-05DE-4A2B-8A8C-BE855455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86" y="162310"/>
            <a:ext cx="7511473" cy="869737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92CCF-2E69-4123-9A1E-E5A34CDC3851}"/>
              </a:ext>
            </a:extLst>
          </p:cNvPr>
          <p:cNvSpPr txBox="1"/>
          <p:nvPr/>
        </p:nvSpPr>
        <p:spPr>
          <a:xfrm>
            <a:off x="616226" y="1113182"/>
            <a:ext cx="805611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JavaScript there are 5 different data types that can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Function</a:t>
            </a:r>
            <a:endParaRPr lang="en-US">
              <a:latin typeface="Century Gothic" panose="020B0502020202020204"/>
            </a:endParaRPr>
          </a:p>
          <a:p>
            <a:pPr lvl="1"/>
            <a:endParaRPr lang="en-US">
              <a:latin typeface="Consolas"/>
              <a:ea typeface="+mn-lt"/>
              <a:cs typeface="+mn-lt"/>
            </a:endParaRPr>
          </a:p>
          <a:p>
            <a:r>
              <a:rPr lang="en-US"/>
              <a:t>There are 6 types of objects: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Date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Array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latin typeface="Consolas"/>
            </a:endParaRPr>
          </a:p>
          <a:p>
            <a:r>
              <a:rPr lang="en-US"/>
              <a:t>And 2 data types that cannot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null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undefined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88" y="214664"/>
            <a:ext cx="7069319" cy="661215"/>
          </a:xfrm>
        </p:spPr>
        <p:txBody>
          <a:bodyPr/>
          <a:lstStyle/>
          <a:p>
            <a:pPr algn="ctr"/>
            <a:r>
              <a:rPr lang="en-US" sz="3200"/>
              <a:t>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2" y="984578"/>
            <a:ext cx="8742898" cy="55796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800" cap="none"/>
              <a:t>JavaScript has dynamic types (the same variable can hold different types) for instance: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 cap="none">
                <a:ea typeface="+mj-lt"/>
                <a:cs typeface="+mj-lt"/>
              </a:rPr>
              <a:t>     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800" cap="none">
                <a:ea typeface="+mj-lt"/>
                <a:cs typeface="+mj-lt"/>
              </a:rPr>
            </a:b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800" cap="none">
                <a:ea typeface="+mj-lt"/>
                <a:cs typeface="+mj-lt"/>
              </a:rPr>
            </a:b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  <a:endParaRPr lang="en-US" sz="28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 cap="none"/>
              <a:t>Arrays are familiar: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 cap="none"/>
              <a:t>     Var numbers = [5, 6, 7];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US" sz="2800" cap="none"/>
          </a:p>
          <a:p>
            <a:pPr>
              <a:buFont typeface="Arial" charset="2"/>
              <a:buChar char="•"/>
            </a:pPr>
            <a:r>
              <a:rPr lang="en-US" sz="2800" cap="none"/>
              <a:t>Objects will be discussed in the coming slides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54" y="1012040"/>
            <a:ext cx="8056336" cy="4504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/>
              <a:t>Defined with the </a:t>
            </a:r>
            <a:r>
              <a:rPr lang="en-US" sz="2400" cap="none">
                <a:solidFill>
                  <a:srgbClr val="FF0000"/>
                </a:solidFill>
              </a:rPr>
              <a:t>function</a:t>
            </a:r>
            <a:r>
              <a:rPr lang="en-US" sz="2400" cap="none"/>
              <a:t> keyword, a name, and parenthesis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function name(parameter, parameter, parameter)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{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    Code;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}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r>
              <a:rPr lang="en-US" sz="2400" cap="none"/>
              <a:t>Can return values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cap="none"/>
              <a:t>Functions can be used as variables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 indent="0"/>
            <a:r>
              <a:rPr lang="en-US" sz="2000" cap="none"/>
              <a:t>Var x = name();</a:t>
            </a:r>
            <a:endParaRPr lang="en-US" sz="1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353BB-BA54-45BD-A7F7-8CB623EE44D0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Functions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A70BE-F485-4431-91B2-89186197F896}"/>
              </a:ext>
            </a:extLst>
          </p:cNvPr>
          <p:cNvSpPr txBox="1"/>
          <p:nvPr/>
        </p:nvSpPr>
        <p:spPr>
          <a:xfrm>
            <a:off x="519510" y="5516979"/>
            <a:ext cx="78642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the example:</a:t>
            </a:r>
            <a:endParaRPr lang="en-US"/>
          </a:p>
          <a:p>
            <a:pPr algn="ctr"/>
            <a:r>
              <a:rPr lang="en-US">
                <a:hlinkClick r:id="rId2"/>
              </a:rPr>
              <a:t>https://www.w3schools.com/js/tryit.asp?filename=tryjs_functions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7" y="540369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Objects can be declared as such:</a:t>
            </a:r>
            <a:endParaRPr lang="en-US" sz="1800" cap="none"/>
          </a:p>
          <a:p>
            <a:pPr marL="457200" lvl="1" indent="0">
              <a:buNone/>
            </a:pP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var car = {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type:"fiat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", model:"500", 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color:"white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"};</a:t>
            </a:r>
            <a:endParaRPr lang="en-US" sz="2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 properties can be accessed in two ways:</a:t>
            </a:r>
            <a:endParaRPr lang="en-US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objectName.propertyName</a:t>
            </a:r>
            <a:endParaRPr lang="en-US" sz="2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["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propertyName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"]</a:t>
            </a:r>
            <a:endParaRPr lang="en-US" sz="2000" i="1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 methods (functions) can be implemented like this:</a:t>
            </a:r>
            <a:endParaRPr lang="en-US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514350" lvl="1" indent="0">
              <a:buNone/>
            </a:pP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var person = {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firstName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: "John",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lastName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"Doe",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id       : 5566,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fullName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function() {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   return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this.firstName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+ " " +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this.lastName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;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  }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};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1A45D9-0B16-47DF-B792-BAE4CEADE42C}"/>
              </a:ext>
            </a:extLst>
          </p:cNvPr>
          <p:cNvSpPr txBox="1">
            <a:spLocks/>
          </p:cNvSpPr>
          <p:nvPr/>
        </p:nvSpPr>
        <p:spPr>
          <a:xfrm>
            <a:off x="824982" y="401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OBJECTS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0970-45CB-40E5-8FDB-4745147D49B7}"/>
              </a:ext>
            </a:extLst>
          </p:cNvPr>
          <p:cNvSpPr txBox="1"/>
          <p:nvPr/>
        </p:nvSpPr>
        <p:spPr>
          <a:xfrm>
            <a:off x="365304" y="5800691"/>
            <a:ext cx="812600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Try the example, make a simple object method and call it.</a:t>
            </a:r>
          </a:p>
          <a:p>
            <a:pPr algn="ctr"/>
            <a:r>
              <a:rPr lang="en-US" cap="small">
                <a:ea typeface="+mn-lt"/>
                <a:cs typeface="+mn-lt"/>
                <a:hlinkClick r:id="rId2"/>
              </a:rPr>
              <a:t>https://www.w3schools.com/js/tryit.asp?filename=tryjs_objects_object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Where is it used today?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98894" y="2953584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to make web pages interactive and dynamic (the frontend)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server-side processing, for example NodeJS (the backend)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" y="519959"/>
            <a:ext cx="8516983" cy="5818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You access an object method with the following syntax:</a:t>
            </a:r>
            <a:endParaRPr lang="en-US" sz="2800" cap="none"/>
          </a:p>
          <a:p>
            <a:pPr lvl="1">
              <a:buFont typeface="Arial" charset="2"/>
              <a:buChar char="•"/>
            </a:pP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()</a:t>
            </a:r>
          </a:p>
          <a:p>
            <a:pPr marL="400050"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Or without parentheses like this:</a:t>
            </a:r>
            <a:endParaRPr lang="en-US" sz="2800" i="1" cap="none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In a function definition, </a:t>
            </a:r>
            <a:r>
              <a:rPr lang="en-US" sz="2800" b="1" cap="none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cap="none">
                <a:ea typeface="+mj-lt"/>
                <a:cs typeface="+mj-lt"/>
              </a:rPr>
              <a:t> refers to the "owner" of the function.</a:t>
            </a:r>
            <a:endParaRPr lang="en-US" sz="2800" cap="none"/>
          </a:p>
          <a:p>
            <a:pPr lvl="1"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In other words, </a:t>
            </a:r>
            <a:r>
              <a:rPr lang="en-US" sz="2800" b="1" cap="none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cap="none" err="1">
                <a:ea typeface="+mj-lt"/>
                <a:cs typeface="+mj-lt"/>
              </a:rPr>
              <a:t>.</a:t>
            </a:r>
            <a:r>
              <a:rPr lang="en-US" sz="2800" cap="none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 cap="none">
                <a:ea typeface="+mj-lt"/>
                <a:cs typeface="+mj-lt"/>
              </a:rPr>
              <a:t> means the </a:t>
            </a:r>
            <a:r>
              <a:rPr lang="en-US" sz="2800" cap="none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 cap="none">
                <a:ea typeface="+mj-lt"/>
                <a:cs typeface="+mj-lt"/>
              </a:rPr>
              <a:t> property of </a:t>
            </a:r>
            <a:r>
              <a:rPr lang="en-US" sz="2800" b="1" cap="none"/>
              <a:t>this object</a:t>
            </a:r>
            <a:r>
              <a:rPr lang="en-US" sz="2800" cap="none">
                <a:ea typeface="+mj-lt"/>
                <a:cs typeface="+mj-lt"/>
              </a:rPr>
              <a:t>.</a:t>
            </a:r>
            <a:endParaRPr lang="en-US" sz="2800" cap="none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0C89-73FD-4765-9E78-E9682804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66" y="1178842"/>
            <a:ext cx="7970668" cy="510929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Events are JavaScript reacting to certain happenings in html</a:t>
            </a:r>
          </a:p>
          <a:p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Example events:</a:t>
            </a:r>
          </a:p>
          <a:p>
            <a:pPr lvl="1"/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Onclick – for buttons</a:t>
            </a:r>
          </a:p>
          <a:p>
            <a:pPr lvl="1"/>
            <a:r>
              <a:rPr lang="en-US" sz="30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Onchange</a:t>
            </a:r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– for forms</a:t>
            </a:r>
          </a:p>
          <a:p>
            <a:pPr lvl="1"/>
            <a:r>
              <a:rPr lang="en-US" sz="30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Onmouseover</a:t>
            </a:r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to change part of html while the cursor is over an object</a:t>
            </a:r>
          </a:p>
          <a:p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These events are used with JavaScript code to change elements of the html document.</a:t>
            </a: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BE28EA-EEBA-456A-8EB7-16E3EA818BBC}"/>
              </a:ext>
            </a:extLst>
          </p:cNvPr>
          <p:cNvSpPr txBox="1">
            <a:spLocks/>
          </p:cNvSpPr>
          <p:nvPr/>
        </p:nvSpPr>
        <p:spPr>
          <a:xfrm>
            <a:off x="1213433" y="113312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2"/>
            <a:ext cx="7055380" cy="110437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Scope</a:t>
            </a:r>
            <a:endParaRPr lang="en-US" sz="36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394"/>
            <a:ext cx="8828649" cy="57040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3200" b="1" cap="none">
                <a:solidFill>
                  <a:srgbClr val="FFFFFF"/>
                </a:solidFill>
              </a:rPr>
              <a:t>Local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FFFF"/>
                </a:solidFill>
              </a:rPr>
              <a:t>Variables inside functions stay inside functions.</a:t>
            </a:r>
            <a:endParaRPr lang="en-US" sz="3000" cap="none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cap="none">
                <a:solidFill>
                  <a:srgbClr val="FFFFFF"/>
                </a:solidFill>
              </a:rPr>
              <a:t>Global 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cap="none">
                <a:solidFill>
                  <a:srgbClr val="FFFFFF"/>
                </a:solidFill>
              </a:rPr>
              <a:t>Works the same as you would think BUT, i</a:t>
            </a:r>
            <a:r>
              <a:rPr lang="en-US" sz="3200" cap="none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3200" b="1" cap="none">
                <a:ea typeface="+mj-lt"/>
                <a:cs typeface="+mj-lt"/>
              </a:rPr>
              <a:t>GLOBAL</a:t>
            </a:r>
            <a:r>
              <a:rPr lang="en-US" sz="3200" cap="none">
                <a:ea typeface="+mj-lt"/>
                <a:cs typeface="+mj-lt"/>
              </a:rPr>
              <a:t> variable. This is an example of hoisting in JS.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charset="2"/>
              <a:buChar char="Ø"/>
            </a:pP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528-B88C-4608-AF0D-E68A6248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23" y="58772"/>
            <a:ext cx="7511473" cy="99048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Scope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2B56-4F85-4CDA-93DF-F5CC1008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72" y="1446479"/>
            <a:ext cx="7511472" cy="4041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Hoisting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Try this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console.log(</a:t>
            </a:r>
            <a:r>
              <a:rPr lang="en-US" sz="28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x+y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Define the values x and y after this statement.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Then declare both x and y with 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var </a:t>
            </a:r>
            <a:r>
              <a:rPr lang="en-US" sz="28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x,y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;</a:t>
            </a: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0783C5E-3280-4C01-AE65-C67FEB35EEB2}"/>
              </a:ext>
            </a:extLst>
          </p:cNvPr>
          <p:cNvSpPr txBox="1"/>
          <p:nvPr/>
        </p:nvSpPr>
        <p:spPr>
          <a:xfrm rot="-10800000" flipV="1">
            <a:off x="607192" y="5596100"/>
            <a:ext cx="806515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ea typeface="+mn-lt"/>
                <a:cs typeface="+mn-lt"/>
              </a:rPr>
              <a:t>Try the above exercise here:</a:t>
            </a:r>
          </a:p>
          <a:p>
            <a:pPr algn="l"/>
            <a:r>
              <a:rPr lang="en-US" sz="20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https://www.w3schools.com/js/tryit.asp?filename=tryjs_hoisting1</a:t>
            </a:r>
            <a:endParaRPr lang="en-US" sz="20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7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72" y="1317514"/>
            <a:ext cx="8136672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cap="none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 cap="none">
                <a:ea typeface="+mj-lt"/>
                <a:cs typeface="+mj-lt"/>
              </a:rPr>
              <a:t>   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 cap="none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4D1267-BCD2-4FE0-A984-C9D878C8F01F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Strings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2C83E-6163-454D-BBC0-14DF683B9AFD}"/>
              </a:ext>
            </a:extLst>
          </p:cNvPr>
          <p:cNvSpPr txBox="1"/>
          <p:nvPr/>
        </p:nvSpPr>
        <p:spPr>
          <a:xfrm>
            <a:off x="97395" y="764601"/>
            <a:ext cx="8895472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Strings can be objects</a:t>
            </a:r>
            <a:endParaRPr lang="en-US" sz="2400">
              <a:solidFill>
                <a:srgbClr val="FFC000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Normally, JavaScript strings are primitive values, created from literals: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"John";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But strings can also be defined as objects with the keyword </a:t>
            </a:r>
            <a:r>
              <a:rPr lang="en-US" sz="2400">
                <a:latin typeface="Consolas"/>
              </a:rPr>
              <a:t>new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new String("John");</a:t>
            </a:r>
            <a:endParaRPr lang="en-US" sz="2400">
              <a:solidFill>
                <a:srgbClr val="FFC000"/>
              </a:solidFill>
            </a:endParaRPr>
          </a:p>
          <a:p>
            <a:endParaRPr lang="en-US" sz="2400">
              <a:solidFill>
                <a:srgbClr val="FFFFFF"/>
              </a:solidFill>
              <a:latin typeface="Century Gothic" panose="020B050202020202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/>
              <a:t>Strings have useful attributes like </a:t>
            </a:r>
            <a:r>
              <a:rPr lang="en-US" sz="2400" err="1">
                <a:solidFill>
                  <a:srgbClr val="FFC000"/>
                </a:solidFill>
                <a:latin typeface="Century Gothic" panose="020B0502020202020204"/>
              </a:rPr>
              <a:t>str.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length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entury Gothic"/>
              </a:rPr>
              <a:t>You can use quotes inside a string, as long as they don't match the quotes surrounding the string:</a:t>
            </a:r>
            <a:endParaRPr lang="en-US" sz="2400">
              <a:ea typeface="+mn-lt"/>
              <a:cs typeface="+mn-lt"/>
            </a:endParaRPr>
          </a:p>
          <a:p>
            <a:pPr marL="0" lvl="1"/>
            <a:r>
              <a:rPr lang="en-US" sz="2400">
                <a:solidFill>
                  <a:srgbClr val="FFC000"/>
                </a:solidFill>
                <a:latin typeface="Consolas"/>
              </a:rPr>
              <a:t>    var answer2 = "His name is 'Johnny'";</a:t>
            </a:r>
            <a:br>
              <a:rPr lang="en-US" sz="2400">
                <a:latin typeface="Consolas"/>
              </a:rPr>
            </a:br>
            <a:r>
              <a:rPr lang="en-US" sz="2400">
                <a:solidFill>
                  <a:srgbClr val="FFC000"/>
                </a:solidFill>
                <a:latin typeface="Consolas"/>
              </a:rPr>
              <a:t>    var answer3 = 'His name is "Johnny"';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794E3-74B0-46DE-B1E5-35F93900E7D8}"/>
              </a:ext>
            </a:extLst>
          </p:cNvPr>
          <p:cNvSpPr txBox="1"/>
          <p:nvPr/>
        </p:nvSpPr>
        <p:spPr>
          <a:xfrm>
            <a:off x="931283" y="6132713"/>
            <a:ext cx="72276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https://www.w3schools.com/js/js_strings.asp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81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717B-E952-454B-89AA-6BDD4EFF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16856"/>
            <a:ext cx="7511473" cy="1312480"/>
          </a:xfrm>
        </p:spPr>
        <p:txBody>
          <a:bodyPr/>
          <a:lstStyle/>
          <a:p>
            <a:pPr algn="ct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0D7A-141B-4141-A917-FBE5006E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7" y="153924"/>
            <a:ext cx="7511472" cy="4041162"/>
          </a:xfrm>
        </p:spPr>
        <p:txBody>
          <a:bodyPr/>
          <a:lstStyle/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Like in java, there are escape characters which change how a string looks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D66101-7611-4BAB-A3D1-DE88F2835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17143"/>
              </p:ext>
            </p:extLst>
          </p:nvPr>
        </p:nvGraphicFramePr>
        <p:xfrm>
          <a:off x="1551637" y="2705995"/>
          <a:ext cx="536239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97">
                  <a:extLst>
                    <a:ext uri="{9D8B030D-6E8A-4147-A177-3AD203B41FA5}">
                      <a16:colId xmlns:a16="http://schemas.microsoft.com/office/drawing/2014/main" val="1279164166"/>
                    </a:ext>
                  </a:extLst>
                </a:gridCol>
                <a:gridCol w="4021793">
                  <a:extLst>
                    <a:ext uri="{9D8B030D-6E8A-4147-A177-3AD203B41FA5}">
                      <a16:colId xmlns:a16="http://schemas.microsoft.com/office/drawing/2014/main" val="3725967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5403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Backspace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3918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Form Feed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4674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65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9517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Horizontal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638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16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12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Download our example code by holding CTRL and clicking:</a:t>
            </a:r>
          </a:p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Once downloaded, navigate to the file in Windows Explorer and extract the contents by right clicking and selecting "Extract all..."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91" y="86560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60611" y="1142998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98" y="979462"/>
            <a:ext cx="2743200" cy="73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1692408" y="2055477"/>
            <a:ext cx="4913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Then browse to the extracted files. We'll look at the_basics.html first: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519953" y="6411044"/>
            <a:ext cx="876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If Solution Explorer isn't open, hold CTRL+ALT and tap the L key.</a:t>
            </a:r>
          </a:p>
        </p:txBody>
      </p:sp>
      <p:pic>
        <p:nvPicPr>
          <p:cNvPr id="3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FE8487-859F-4C3D-973C-4707EE2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9321"/>
            <a:ext cx="4186517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45" y="105016"/>
            <a:ext cx="7055380" cy="71024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EDITING AND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To view the HTML in a web browser, right click the_basics.html in the Solution Explorer, and click Open with...</a:t>
            </a:r>
            <a:endParaRPr lang="en-US"/>
          </a:p>
          <a:p>
            <a:pPr algn="just"/>
            <a:endParaRPr lang="en-US" sz="2000"/>
          </a:p>
          <a:p>
            <a:pPr algn="just"/>
            <a:r>
              <a:rPr lang="en-US" sz="200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19" y="97957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Strengths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64332" y="296477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Availability.</a:t>
            </a:r>
            <a:r>
              <a:rPr lang="en-US" sz="2800">
                <a:ea typeface="+mn-lt"/>
                <a:cs typeface="+mn-lt"/>
              </a:rPr>
              <a:t> Modern JavaScript engines are available for virtually every platform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563607" y="4834567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43" y="-34362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-63024" y="627432"/>
            <a:ext cx="9001770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In Chrome, hit the F12 key.</a:t>
            </a:r>
            <a:endParaRPr lang="en-US"/>
          </a:p>
          <a:p>
            <a:pPr algn="ctr"/>
            <a:endParaRPr lang="en-US" sz="2400"/>
          </a:p>
          <a:p>
            <a:pPr algn="ctr"/>
            <a:r>
              <a:rPr lang="en-US" sz="2400"/>
              <a:t>Clicking the</a:t>
            </a:r>
            <a:r>
              <a:rPr lang="en-US" sz="2400" b="1"/>
              <a:t> Sources</a:t>
            </a:r>
            <a:r>
              <a:rPr lang="en-US" sz="2400"/>
              <a:t> tab displays our code</a:t>
            </a:r>
          </a:p>
          <a:p>
            <a:pPr algn="just"/>
            <a:endParaRPr lang="en-US" sz="20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4D15D2-6385-458D-9E20-85A14A1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819344"/>
            <a:ext cx="9072281" cy="4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83563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Try setting a breakpoint on Line 3 of the_basics.js by clicking on the '3'. Add watches for a, b, and c. Press F5 to reload.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1715460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57839" y="1747474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You'll notice the page shows: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37F6BE-7133-4281-AFD3-8D42D238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2275383"/>
            <a:ext cx="6723528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A47B-8F17-4F9B-BDE4-50181CA34F31}"/>
              </a:ext>
            </a:extLst>
          </p:cNvPr>
          <p:cNvSpPr txBox="1"/>
          <p:nvPr/>
        </p:nvSpPr>
        <p:spPr>
          <a:xfrm>
            <a:off x="883664" y="2926336"/>
            <a:ext cx="35410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Debugger controls: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97E31-A3D9-4700-9AE1-A4854704D2C5}"/>
              </a:ext>
            </a:extLst>
          </p:cNvPr>
          <p:cNvSpPr txBox="1"/>
          <p:nvPr/>
        </p:nvSpPr>
        <p:spPr>
          <a:xfrm>
            <a:off x="883665" y="3957277"/>
            <a:ext cx="77365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From left to right: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Resume execution (F8)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over next function call (F10)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into next function call (F11)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out of current function (Shift+F11)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(F9)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E77AC59-1F70-492E-9704-F8EB9D1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61" y="2880671"/>
            <a:ext cx="3341594" cy="620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C1022-E852-4E33-9600-EFCA3045BE33}"/>
              </a:ext>
            </a:extLst>
          </p:cNvPr>
          <p:cNvSpPr txBox="1"/>
          <p:nvPr/>
        </p:nvSpPr>
        <p:spPr>
          <a:xfrm>
            <a:off x="554531" y="1246094"/>
            <a:ext cx="8390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Press F9 a few times to step through the code, observe what happens.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0363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Leave </a:t>
            </a:r>
            <a:r>
              <a:rPr lang="en-US" sz="2400" b="1" dirty="0"/>
              <a:t>the_basics.html</a:t>
            </a:r>
            <a:r>
              <a:rPr lang="en-US" sz="2400" dirty="0"/>
              <a:t> open in Chrome</a:t>
            </a: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04246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the_basics.js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43773" y="3433325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+mn-lt"/>
                <a:cs typeface="+mn-lt"/>
              </a:rPr>
              <a:t>Fill in the exercises in the comments in the_basics.js now. Expected output:</a:t>
            </a:r>
            <a:endParaRPr lang="en-US" dirty="0"/>
          </a:p>
          <a:p>
            <a:pPr algn="l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4EEC94-FB55-46E4-8AB4-72635E29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61" y="4720112"/>
            <a:ext cx="6486649" cy="19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556068" y="6308606"/>
            <a:ext cx="835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https://www.w3schools.com/js/js_string_methods.asp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867814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Call these with str.method();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914400" y="1613177"/>
            <a:ext cx="80439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length() // Returns length of 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914400" y="2222110"/>
            <a:ext cx="80838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indexOf(substr) // Returns index of 1st occurrence of substr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49D8A-1E4D-41CF-8973-7A7B2923F2BA}"/>
              </a:ext>
            </a:extLst>
          </p:cNvPr>
          <p:cNvSpPr txBox="1"/>
          <p:nvPr/>
        </p:nvSpPr>
        <p:spPr>
          <a:xfrm>
            <a:off x="914399" y="3100572"/>
            <a:ext cx="80938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search(expr) // Returns index of 1st occurrence, allows the use of regex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914399" y="4148739"/>
            <a:ext cx="800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toUpper() // Makes the string uppercase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8DB85-071B-4DF6-8864-A620E5906916}"/>
              </a:ext>
            </a:extLst>
          </p:cNvPr>
          <p:cNvSpPr txBox="1"/>
          <p:nvPr/>
        </p:nvSpPr>
        <p:spPr>
          <a:xfrm>
            <a:off x="914400" y="4837534"/>
            <a:ext cx="7934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substr(start, end) // Returns a substring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914400" y="5755927"/>
            <a:ext cx="6836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Several other methods as well.</a:t>
            </a:r>
          </a:p>
        </p:txBody>
      </p:sp>
    </p:spTree>
    <p:extLst>
      <p:ext uri="{BB962C8B-B14F-4D97-AF65-F5344CB8AC3E}">
        <p14:creationId xmlns:p14="http://schemas.microsoft.com/office/powerpoint/2010/main" val="9796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Numbers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935404" y="6338554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https://www.w3schools.com/js/js_numbers.asp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6" y="837867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Numbers in JS are always 64bit floating point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4" y="1543298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NaN </a:t>
            </a:r>
            <a:r>
              <a:rPr lang="en-US" sz="2400">
                <a:ea typeface="+mn-lt"/>
                <a:cs typeface="+mn-lt"/>
              </a:rPr>
              <a:t>is a reserved word indicating that a number is not a legal number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95134" y="2701271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toString()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method returns a number as a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435236" y="3479910"/>
            <a:ext cx="82835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toFixed()</a:t>
            </a:r>
            <a:r>
              <a:rPr lang="en-US" sz="2400">
                <a:ea typeface="+mn-lt"/>
                <a:cs typeface="+mn-lt"/>
              </a:rPr>
              <a:t> returns a string, with the number written with a specified number of decimals: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   var x = 9.656;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x.toFixed(0);           // returns 10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x.toFixed(2);           // returns 9.66</a:t>
            </a:r>
            <a:endParaRPr lang="en-US"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495134" y="5875717"/>
            <a:ext cx="76046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There are numerous other methods as well:</a:t>
            </a:r>
          </a:p>
        </p:txBody>
      </p:sp>
    </p:spTree>
    <p:extLst>
      <p:ext uri="{BB962C8B-B14F-4D97-AF65-F5344CB8AC3E}">
        <p14:creationId xmlns:p14="http://schemas.microsoft.com/office/powerpoint/2010/main" val="39331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230637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15264" y="6348536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https://www.w3schools.com/js/js_arrays.asp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43598" y="2025790"/>
            <a:ext cx="84292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 Declaration: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var food = ["Pizza", "Candy", "Veggies"];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545046" y="1143996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Arrays in JS are objects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545044" y="3429998"/>
            <a:ext cx="82835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Elements can be accessed through subscripting:</a:t>
            </a:r>
          </a:p>
          <a:p>
            <a:r>
              <a:rPr lang="en-US" sz="2400">
                <a:latin typeface="Consolas"/>
              </a:rPr>
              <a:t>    food[2] == "Pizza"; 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634889" y="4977289"/>
            <a:ext cx="77144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tell if a variable is an array using</a:t>
            </a:r>
          </a:p>
          <a:p>
            <a:r>
              <a:rPr lang="en-US" sz="2400">
                <a:latin typeface="Consolas"/>
                <a:ea typeface="+mn-lt"/>
                <a:cs typeface="+mn-lt"/>
              </a:rPr>
              <a:t>   food instanceof Array;   // true</a:t>
            </a:r>
          </a:p>
        </p:txBody>
      </p:sp>
    </p:spTree>
    <p:extLst>
      <p:ext uri="{BB962C8B-B14F-4D97-AF65-F5344CB8AC3E}">
        <p14:creationId xmlns:p14="http://schemas.microsoft.com/office/powerpoint/2010/main" val="3162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343947" y="977622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sort()</a:t>
            </a:r>
            <a:r>
              <a:rPr lang="en-US" sz="2400">
                <a:ea typeface="+mn-lt"/>
                <a:cs typeface="+mn-lt"/>
              </a:rPr>
              <a:t> method sorts an array alphabetically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295484" y="2162215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reverse()</a:t>
            </a:r>
            <a:r>
              <a:rPr lang="en-US" sz="2400">
                <a:ea typeface="+mn-lt"/>
                <a:cs typeface="+mn-lt"/>
              </a:rPr>
              <a:t> method reverses the elements in an array.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295483" y="3579734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forEach()</a:t>
            </a:r>
            <a:r>
              <a:rPr lang="en-US" sz="2400">
                <a:ea typeface="+mn-lt"/>
                <a:cs typeface="+mn-lt"/>
              </a:rPr>
              <a:t> method calls a function (a callback function) once for each array element.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1CF7F-15CE-49A1-ABF2-4BC2651BC0C2}"/>
              </a:ext>
            </a:extLst>
          </p:cNvPr>
          <p:cNvSpPr txBox="1"/>
          <p:nvPr/>
        </p:nvSpPr>
        <p:spPr>
          <a:xfrm>
            <a:off x="345396" y="5146993"/>
            <a:ext cx="8343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Try the </a:t>
            </a:r>
            <a:r>
              <a:rPr lang="en-US" sz="2400" err="1">
                <a:latin typeface="Consolas"/>
                <a:ea typeface="+mn-lt"/>
                <a:cs typeface="+mn-lt"/>
              </a:rPr>
              <a:t>forEach</a:t>
            </a:r>
            <a:r>
              <a:rPr lang="en-US" sz="2400">
                <a:latin typeface="Consolas"/>
                <a:ea typeface="+mn-lt"/>
                <a:cs typeface="+mn-lt"/>
              </a:rPr>
              <a:t>()</a:t>
            </a:r>
            <a:r>
              <a:rPr lang="en-US" sz="2400">
                <a:ea typeface="+mn-lt"/>
                <a:cs typeface="+mn-lt"/>
              </a:rPr>
              <a:t> example:</a:t>
            </a:r>
          </a:p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https://www.w3schools.com/js/tryit.asp?filename=tryjs_array_foreach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03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 (cont)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74985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https://www.w3schools.com/js/js_math.asp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23807" y="1127360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Math.PI;            // returns 3.141592653589793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385327" y="1892686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Math.round(4.7);    // returns 5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Math.round(4.4);    // returns 4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25256" y="3110555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Math.sqrt(64);      // returns 8</a:t>
            </a:r>
            <a:endParaRPr lang="en-US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2593-74F9-4E46-840C-88A951642877}"/>
              </a:ext>
            </a:extLst>
          </p:cNvPr>
          <p:cNvSpPr txBox="1"/>
          <p:nvPr/>
        </p:nvSpPr>
        <p:spPr>
          <a:xfrm>
            <a:off x="417936" y="4001662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Math.abs(-4.7);     // returns 4.7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10615" y="5082437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</a:t>
            </a:r>
            <a:r>
              <a:rPr lang="en-US" sz="2400">
                <a:ea typeface="+mn-lt"/>
                <a:cs typeface="+mn-lt"/>
              </a:rPr>
              <a:t> also has </a:t>
            </a:r>
            <a:r>
              <a:rPr lang="en-US" sz="2400">
                <a:latin typeface="Century Gothic"/>
                <a:ea typeface="+mn-lt"/>
                <a:cs typeface="+mn-lt"/>
              </a:rPr>
              <a:t>has </a:t>
            </a:r>
            <a:r>
              <a:rPr lang="en-US" sz="2400">
                <a:latin typeface="Consolas"/>
                <a:ea typeface="+mn-lt"/>
                <a:cs typeface="+mn-lt"/>
              </a:rPr>
              <a:t>ceil()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sin(radians)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cos(radians)</a:t>
            </a:r>
            <a:r>
              <a:rPr lang="en-US" sz="2400">
                <a:ea typeface="+mn-lt"/>
                <a:cs typeface="+mn-lt"/>
              </a:rPr>
              <a:t>, and others.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0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Object: Random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55020" y="6138903"/>
            <a:ext cx="72109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https://www.w3schools.com/js/js_random.asp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27576" y="1140531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Math.random()</a:t>
            </a:r>
            <a:r>
              <a:rPr lang="en-US" sz="2400">
                <a:ea typeface="+mn-lt"/>
                <a:cs typeface="+mn-lt"/>
              </a:rPr>
              <a:t> returns a random number between 0 (inclusive),  and 1 (exclusive)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75170" y="2272023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can be combined with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 to produce random numbers: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138991" y="3364647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+mn-lt"/>
                <a:cs typeface="+mn-lt"/>
              </a:rPr>
              <a:t>    Math.floor(Math.random() * 10);     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// returns a random integer from 0 to 9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30581" y="4892770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see an example of this in our example file </a:t>
            </a:r>
            <a:r>
              <a:rPr lang="en-US" sz="2400" b="1">
                <a:ea typeface="+mn-lt"/>
                <a:cs typeface="+mn-lt"/>
              </a:rPr>
              <a:t>colorful_events.js</a:t>
            </a:r>
          </a:p>
        </p:txBody>
      </p:sp>
    </p:spTree>
    <p:extLst>
      <p:ext uri="{BB962C8B-B14F-4D97-AF65-F5344CB8AC3E}">
        <p14:creationId xmlns:p14="http://schemas.microsoft.com/office/powerpoint/2010/main" val="36932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Weaknesses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2808406"/>
            <a:ext cx="7944059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Client-Side Security</a:t>
            </a:r>
            <a:r>
              <a:rPr lang="en-US" sz="2800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Malicious JavaScript can be embedded in web pages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This is one reason some people choose to disable JavaScript in the browser</a:t>
            </a:r>
          </a:p>
          <a:p>
            <a:pPr marL="742950" lvl="1" indent="-285750">
              <a:buFont typeface="Arial"/>
              <a:buChar char="•"/>
            </a:pPr>
            <a:endParaRPr lang="en-US" sz="280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36332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Speed. </a:t>
            </a:r>
            <a:r>
              <a:rPr lang="en-US" sz="280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Booleans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05631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https://www.w3schools.com/js/js_booleans.asp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5" y="708094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use the </a:t>
            </a:r>
            <a:r>
              <a:rPr lang="en-US" sz="2400">
                <a:latin typeface="Consolas"/>
                <a:ea typeface="+mn-lt"/>
                <a:cs typeface="+mn-lt"/>
              </a:rPr>
              <a:t>Boolean(expr)</a:t>
            </a:r>
            <a:r>
              <a:rPr lang="en-US" sz="2400">
                <a:ea typeface="+mn-lt"/>
                <a:cs typeface="+mn-lt"/>
              </a:rPr>
              <a:t> function to find out if an expression (or a variable) is true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5" y="1719041"/>
            <a:ext cx="8762664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true:</a:t>
            </a: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100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3.14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-15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"Hello"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"false"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90476" y="3920898"/>
            <a:ext cx="856301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without</a:t>
            </a:r>
            <a:r>
              <a:rPr lang="en-US" sz="2400" i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false:</a:t>
            </a:r>
          </a:p>
          <a:p>
            <a:pPr lvl="1"/>
            <a:r>
              <a:rPr lang="en-US" sz="2000">
                <a:latin typeface="Consolas"/>
              </a:rPr>
              <a:t>0          // zero</a:t>
            </a:r>
          </a:p>
          <a:p>
            <a:pPr lvl="1"/>
            <a:r>
              <a:rPr lang="en-US" sz="2000">
                <a:latin typeface="Consolas"/>
              </a:rPr>
              <a:t>""         // empty quotes</a:t>
            </a:r>
          </a:p>
          <a:p>
            <a:pPr lvl="1"/>
            <a:r>
              <a:rPr lang="en-US" sz="2000">
                <a:latin typeface="Consolas"/>
              </a:rPr>
              <a:t>undefined  // uninitialized variable</a:t>
            </a:r>
          </a:p>
          <a:p>
            <a:pPr lvl="1"/>
            <a:r>
              <a:rPr lang="en-US" sz="2000">
                <a:latin typeface="Consolas"/>
              </a:rPr>
              <a:t>null       // keyword meaning 'no value'</a:t>
            </a:r>
          </a:p>
          <a:p>
            <a:pPr lvl="1"/>
            <a:r>
              <a:rPr lang="en-US" sz="2000">
                <a:latin typeface="Consolas"/>
              </a:rPr>
              <a:t>NaN        // Not a Number</a:t>
            </a:r>
          </a:p>
        </p:txBody>
      </p:sp>
    </p:spTree>
    <p:extLst>
      <p:ext uri="{BB962C8B-B14F-4D97-AF65-F5344CB8AC3E}">
        <p14:creationId xmlns:p14="http://schemas.microsoft.com/office/powerpoint/2010/main" val="20072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Comparisons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85841" y="6318589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https://www.w3schools.com/js/js_comparisons.asp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74678" y="763668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standard comparison operators (==, !=, &gt;, &gt;=, &lt;, &lt;=) behave as expected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CC6962A-E853-401B-AC67-E3E26F7E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0440"/>
              </p:ext>
            </p:extLst>
          </p:nvPr>
        </p:nvGraphicFramePr>
        <p:xfrm>
          <a:off x="534266" y="2299615"/>
          <a:ext cx="8208212" cy="23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106">
                  <a:extLst>
                    <a:ext uri="{9D8B030D-6E8A-4147-A177-3AD203B41FA5}">
                      <a16:colId xmlns:a16="http://schemas.microsoft.com/office/drawing/2014/main" val="3503773222"/>
                    </a:ext>
                  </a:extLst>
                </a:gridCol>
                <a:gridCol w="4104106">
                  <a:extLst>
                    <a:ext uri="{9D8B030D-6E8A-4147-A177-3AD203B41FA5}">
                      <a16:colId xmlns:a16="http://schemas.microsoft.com/office/drawing/2014/main" val="1740205664"/>
                    </a:ext>
                  </a:extLst>
                </a:gridCol>
              </a:tblGrid>
              <a:tr h="4780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65769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5685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to, same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684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18848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 OR not 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661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641913" y="1712176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However, there are a couple of new operators: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901DA-6973-4059-AC8A-2CA74165AD8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665C0F-5E00-4E5E-A5E2-41A7D1DBE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53897"/>
              </p:ext>
            </p:extLst>
          </p:nvPr>
        </p:nvGraphicFramePr>
        <p:xfrm>
          <a:off x="2292484" y="5057803"/>
          <a:ext cx="4439241" cy="77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47">
                  <a:extLst>
                    <a:ext uri="{9D8B030D-6E8A-4147-A177-3AD203B41FA5}">
                      <a16:colId xmlns:a16="http://schemas.microsoft.com/office/drawing/2014/main" val="1310654875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1896606121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424561676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5​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true​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3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"5"​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false​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4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13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Conditional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45037" y="615886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https://www.w3schools.com/js/js_if_else.asp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74244" y="1376923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If, else if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b="1">
                <a:ea typeface="+mn-lt"/>
                <a:cs typeface="+mn-lt"/>
              </a:rPr>
              <a:t>else</a:t>
            </a:r>
            <a:r>
              <a:rPr lang="en-US" sz="2400">
                <a:ea typeface="+mn-lt"/>
                <a:cs typeface="+mn-lt"/>
              </a:rPr>
              <a:t> all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563563" y="2325265"/>
            <a:ext cx="73411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if (</a:t>
            </a:r>
            <a:r>
              <a:rPr lang="en-US" sz="2400" b="1" i="1">
                <a:latin typeface="Consolas"/>
                <a:ea typeface="+mn-lt"/>
                <a:cs typeface="+mn-lt"/>
              </a:rPr>
              <a:t>a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if (</a:t>
            </a:r>
            <a:r>
              <a:rPr lang="en-US" sz="2400" b="1" i="1">
                <a:latin typeface="Consolas"/>
                <a:ea typeface="+mn-lt"/>
                <a:cs typeface="+mn-lt"/>
              </a:rPr>
              <a:t>b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false and b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</a:t>
            </a:r>
            <a:r>
              <a:rPr lang="en-US" sz="2400">
                <a:latin typeface="Consolas"/>
                <a:ea typeface="+mn-lt"/>
                <a:cs typeface="+mn-lt"/>
              </a:rPr>
              <a:t>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</a:t>
            </a:r>
            <a:r>
              <a:rPr lang="en-US" sz="2400" i="1">
                <a:latin typeface="Consolas"/>
                <a:ea typeface="+mn-lt"/>
                <a:cs typeface="+mn-lt"/>
              </a:rPr>
              <a:t> both a and b are false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9996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Switch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https://www.w3schools.com/js/js_switch.asp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44297" y="897761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Switch statements also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1122585" y="1696365"/>
            <a:ext cx="739102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switch(</a:t>
            </a:r>
            <a:r>
              <a:rPr lang="en-US" sz="2400" b="1" i="1">
                <a:latin typeface="Consolas"/>
                <a:ea typeface="+mn-lt"/>
                <a:cs typeface="+mn-lt"/>
              </a:rPr>
              <a:t>expression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x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x is true</a:t>
            </a:r>
            <a:endParaRPr lang="en-US" sz="2400">
              <a:latin typeface="Consolas"/>
              <a:ea typeface="+mn-lt"/>
              <a:cs typeface="+mn-lt"/>
            </a:endParaRPr>
          </a:p>
          <a:p>
            <a:r>
              <a:rPr lang="en-US" sz="2400" i="1">
                <a:latin typeface="Consolas"/>
                <a:ea typeface="+mn-lt"/>
                <a:cs typeface="+mn-lt"/>
              </a:rPr>
              <a:t>      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y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      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default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 </a:t>
            </a:r>
            <a:r>
              <a:rPr lang="en-US" sz="2400" i="1">
                <a:latin typeface="Consolas"/>
                <a:ea typeface="+mn-lt"/>
                <a:cs typeface="+mn-lt"/>
              </a:rPr>
              <a:t>executed if neither x nor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086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https://www.w3schools.com/js/js_loop_for.asp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1436818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JavaScript supports several types of for loop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532105" y="3626937"/>
            <a:ext cx="80598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for (i = 0; i &lt; 100; i++)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console.log("Number" + i);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50DAA-0605-47A1-AA62-9B101F04D43E}"/>
              </a:ext>
            </a:extLst>
          </p:cNvPr>
          <p:cNvSpPr txBox="1"/>
          <p:nvPr/>
        </p:nvSpPr>
        <p:spPr>
          <a:xfrm>
            <a:off x="274070" y="2574826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traditional, Java-style iteration: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ea typeface="+mn-lt"/>
                <a:cs typeface="+mn-lt"/>
              </a:rPr>
              <a:t>Give it a try:</a:t>
            </a:r>
          </a:p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https://www.w3schools.com/js/tryit.asp?filename=tryjs_object_for_in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properties of an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405353" y="1943119"/>
            <a:ext cx="849908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+mn-lt"/>
                <a:cs typeface="+mn-lt"/>
              </a:rPr>
              <a:t>var person = {</a:t>
            </a:r>
            <a:r>
              <a:rPr lang="en-US" sz="2400" err="1">
                <a:latin typeface="Consolas"/>
                <a:ea typeface="+mn-lt"/>
                <a:cs typeface="+mn-lt"/>
              </a:rPr>
              <a:t>fname</a:t>
            </a:r>
            <a:r>
              <a:rPr lang="en-US" sz="2400">
                <a:latin typeface="Consolas"/>
                <a:ea typeface="+mn-lt"/>
                <a:cs typeface="+mn-lt"/>
              </a:rPr>
              <a:t>:"John", </a:t>
            </a:r>
            <a:r>
              <a:rPr lang="en-US" sz="2400" err="1">
                <a:latin typeface="Consolas"/>
                <a:ea typeface="+mn-lt"/>
                <a:cs typeface="+mn-lt"/>
              </a:rPr>
              <a:t>lname</a:t>
            </a:r>
            <a:r>
              <a:rPr lang="en-US" sz="2400">
                <a:latin typeface="Consolas"/>
                <a:ea typeface="+mn-lt"/>
                <a:cs typeface="+mn-lt"/>
              </a:rPr>
              <a:t>:"Doe", age:25};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text = "";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x;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for (x in person)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text += person[x];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  <a:endParaRPr lang="en-US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986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ea typeface="+mn-lt"/>
                <a:cs typeface="+mn-lt"/>
              </a:rPr>
              <a:t>Give it a try:</a:t>
            </a:r>
          </a:p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https://www.w3schools.com/js/tryit.asp?filename=tryjs_object_for_of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the values of an </a:t>
            </a:r>
            <a:r>
              <a:rPr lang="en-US" sz="2400" err="1"/>
              <a:t>iterable</a:t>
            </a:r>
            <a:r>
              <a:rPr lang="en-US" sz="2400"/>
              <a:t> object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853057" y="2085685"/>
            <a:ext cx="60034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var cars = ['BMW', 'Volvo', 'Mini'];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var x;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for (x of cars) {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  </a:t>
            </a:r>
            <a:r>
              <a:rPr lang="en-US" sz="2400" err="1">
                <a:ea typeface="+mn-lt"/>
                <a:cs typeface="+mn-lt"/>
              </a:rPr>
              <a:t>document.write</a:t>
            </a:r>
            <a:r>
              <a:rPr lang="en-US" sz="2400">
                <a:ea typeface="+mn-lt"/>
                <a:cs typeface="+mn-lt"/>
              </a:rPr>
              <a:t>(x + "&lt;</a:t>
            </a:r>
            <a:r>
              <a:rPr lang="en-US" sz="2400" err="1">
                <a:ea typeface="+mn-lt"/>
                <a:cs typeface="+mn-lt"/>
              </a:rPr>
              <a:t>br</a:t>
            </a:r>
            <a:r>
              <a:rPr lang="en-US" sz="2400">
                <a:ea typeface="+mn-lt"/>
                <a:cs typeface="+mn-lt"/>
              </a:rPr>
              <a:t> &gt;");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202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More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more_basics.html</a:t>
            </a:r>
            <a:r>
              <a:rPr lang="en-US" sz="2400"/>
              <a:t> in Chrome and open the Console (F12).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more_basics.js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83703" y="4391648"/>
            <a:ext cx="779032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</a:t>
            </a:r>
            <a:endParaRPr lang="en-US"/>
          </a:p>
          <a:p>
            <a:pPr algn="ctr"/>
            <a:endParaRPr lang="en-US" sz="2800" b="1"/>
          </a:p>
          <a:p>
            <a:pPr algn="ctr"/>
            <a:endParaRPr lang="en-US" sz="2800" b="1"/>
          </a:p>
          <a:p>
            <a:pPr algn="ctr"/>
            <a:r>
              <a:rPr lang="en-US" sz="2800" b="1"/>
              <a:t>Expected output is on the next slide.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3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Example: More BASICS </a:t>
            </a:r>
            <a:br>
              <a:rPr lang="en-US" sz="3200"/>
            </a:br>
            <a:r>
              <a:rPr lang="en-US" sz="3200"/>
              <a:t>(EXPECTED OUTPUT)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51101C-467C-41C8-B46B-FCFA63D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88" y="1034615"/>
            <a:ext cx="5099076" cy="56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Colors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05393" y="86812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Open colorful_events.html in Chrome.</a:t>
            </a:r>
          </a:p>
          <a:p>
            <a:pPr algn="ctr"/>
            <a:r>
              <a:rPr lang="en-US" sz="2000"/>
              <a:t>Some features of the page don't work.</a:t>
            </a:r>
            <a:endParaRPr lang="en-US" sz="2000" b="1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15" y="1627457"/>
            <a:ext cx="5167412" cy="4350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Let's fix this page by editing the_colors.js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" y="1844679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Unintuitive behavior: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E277-20AF-4E92-8ABF-A3DB6CBE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190075"/>
            <a:ext cx="7511473" cy="112273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While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5F4C9-E2C8-4C0D-BA37-E1DF5D17D18F}"/>
              </a:ext>
            </a:extLst>
          </p:cNvPr>
          <p:cNvSpPr txBox="1"/>
          <p:nvPr/>
        </p:nvSpPr>
        <p:spPr>
          <a:xfrm>
            <a:off x="505365" y="640756"/>
            <a:ext cx="8010937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the following example, the code in the loop will run, over and over again, as long as a </a:t>
            </a:r>
            <a:r>
              <a:rPr lang="en-US" sz="2400">
                <a:latin typeface="Century Gothic"/>
                <a:ea typeface="+mn-lt"/>
                <a:cs typeface="+mn-lt"/>
              </a:rPr>
              <a:t>variable (</a:t>
            </a:r>
            <a:r>
              <a:rPr lang="en-US" sz="2400" err="1">
                <a:latin typeface="Century Gothic"/>
                <a:ea typeface="+mn-lt"/>
                <a:cs typeface="+mn-lt"/>
              </a:rPr>
              <a:t>i</a:t>
            </a:r>
            <a:r>
              <a:rPr lang="en-US" sz="2400">
                <a:latin typeface="Century Gothic"/>
                <a:ea typeface="+mn-lt"/>
                <a:cs typeface="+mn-lt"/>
              </a:rPr>
              <a:t>)</a:t>
            </a:r>
            <a:r>
              <a:rPr lang="en-US" sz="2400">
                <a:ea typeface="+mn-lt"/>
                <a:cs typeface="+mn-lt"/>
              </a:rPr>
              <a:t> is less than 10: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  <a:ea typeface="+mn-lt"/>
              <a:cs typeface="+mn-lt"/>
            </a:endParaRPr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while (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10) {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}</a:t>
            </a:r>
            <a:endParaRPr lang="en-US" sz="2400">
              <a:solidFill>
                <a:srgbClr val="FFC000"/>
              </a:solidFill>
            </a:endParaRPr>
          </a:p>
          <a:p>
            <a:pPr lvl="2"/>
            <a:endParaRPr lang="en-US" sz="2400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JS also has do-while loops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  <a:ea typeface="+mn-lt"/>
              <a:cs typeface="+mn-lt"/>
            </a:endParaRPr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do {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while (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10); </a:t>
            </a:r>
            <a:endParaRPr lang="en-US" sz="240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3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6-BD6B-480A-9E66-EDCC7AC6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06" y="-17289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891E7-5AC2-41FD-A623-5FA7204EA47B}"/>
              </a:ext>
            </a:extLst>
          </p:cNvPr>
          <p:cNvSpPr txBox="1"/>
          <p:nvPr/>
        </p:nvSpPr>
        <p:spPr>
          <a:xfrm>
            <a:off x="874921" y="1050119"/>
            <a:ext cx="757723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break</a:t>
            </a:r>
            <a:r>
              <a:rPr lang="en-US" sz="2000">
                <a:ea typeface="+mn-lt"/>
                <a:cs typeface="+mn-lt"/>
              </a:rPr>
              <a:t> statement "jumps out" of a loop.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</a:t>
            </a:r>
            <a:r>
              <a:rPr lang="en-US" sz="2000">
                <a:latin typeface="Consolas"/>
                <a:ea typeface="+mn-lt"/>
                <a:cs typeface="+mn-lt"/>
              </a:rPr>
              <a:t>break</a:t>
            </a:r>
            <a:r>
              <a:rPr lang="en-US" sz="2000">
                <a:ea typeface="+mn-lt"/>
                <a:cs typeface="+mn-lt"/>
              </a:rPr>
              <a:t> statement breaks the loop and continues executing the code after the loop (if any)</a:t>
            </a:r>
            <a:endParaRPr lang="en-US" sz="2000"/>
          </a:p>
          <a:p>
            <a:pPr lvl="1"/>
            <a:endParaRPr lang="en-US" sz="2000">
              <a:latin typeface="Consolas"/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=== 3) { break; }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 </a:t>
            </a:r>
            <a:endParaRPr lang="en-US" sz="2000">
              <a:solidFill>
                <a:srgbClr val="FFC000"/>
              </a:solidFill>
              <a:latin typeface="Consolas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continue</a:t>
            </a:r>
            <a:r>
              <a:rPr lang="en-US" sz="2000">
                <a:ea typeface="+mn-lt"/>
                <a:cs typeface="+mn-lt"/>
              </a:rPr>
              <a:t> statement "jumps over" one iteration in the loop.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example skips the value of 3: </a:t>
            </a:r>
            <a:endParaRPr lang="en-US" sz="2000"/>
          </a:p>
          <a:p>
            <a:pPr lvl="1"/>
            <a:endParaRPr lang="en-US" sz="20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=== 3) { continue; }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</a:t>
            </a:r>
            <a:endParaRPr lang="en-US" sz="200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0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8092-EC75-47A7-ABA7-3831E42E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62" y="-45508"/>
            <a:ext cx="7511473" cy="106852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Type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33E12-04AF-480B-8594-C66BDBA648E6}"/>
              </a:ext>
            </a:extLst>
          </p:cNvPr>
          <p:cNvSpPr txBox="1"/>
          <p:nvPr/>
        </p:nvSpPr>
        <p:spPr>
          <a:xfrm>
            <a:off x="462622" y="977649"/>
            <a:ext cx="7685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AB74-1191-4318-8642-58228BF6B850}"/>
              </a:ext>
            </a:extLst>
          </p:cNvPr>
          <p:cNvSpPr txBox="1"/>
          <p:nvPr/>
        </p:nvSpPr>
        <p:spPr>
          <a:xfrm>
            <a:off x="354196" y="1239681"/>
            <a:ext cx="827296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Number()</a:t>
            </a:r>
            <a:r>
              <a:rPr lang="en-US">
                <a:solidFill>
                  <a:srgbClr val="FFC000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Number,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String()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String, 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Boolean()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Boolean, etc. This works for most data types.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You can use the 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typeof</a:t>
            </a:r>
            <a:r>
              <a:rPr lang="en-US">
                <a:ea typeface="+mn-lt"/>
                <a:cs typeface="+mn-lt"/>
              </a:rPr>
              <a:t> operator to find the data type of a JavaScript variable.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C000"/>
              </a:solidFill>
            </a:endParaRPr>
          </a:p>
          <a:p>
            <a:pPr lvl="1"/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"John"                 // Returns "string" 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3.14                   // Returns "number"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NaN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                  // Returns "number"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false                  // Returns "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boolean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[1,2,3,4]              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{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name:'John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', age:34}  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new Date()             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function () {}         // Returns "function"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myCar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                  // Returns "undefined" 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null                   // Returns "object" </a:t>
            </a:r>
            <a:endParaRPr lang="en-US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6046-5C82-4268-AF7D-BA1F71B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72615"/>
            <a:ext cx="7511473" cy="996235"/>
          </a:xfrm>
        </p:spPr>
        <p:txBody>
          <a:bodyPr/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Bitwise operators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D796-2468-489A-8D0A-940627A63D94}"/>
              </a:ext>
            </a:extLst>
          </p:cNvPr>
          <p:cNvSpPr txBox="1"/>
          <p:nvPr/>
        </p:nvSpPr>
        <p:spPr>
          <a:xfrm>
            <a:off x="507800" y="1646281"/>
            <a:ext cx="7992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E5D207-6E9C-43DA-82C0-1FECC4D7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3" y="744257"/>
            <a:ext cx="8688606" cy="2848561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A375EC-AE37-4A26-AE46-314A7567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2" y="3843458"/>
            <a:ext cx="8688606" cy="27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4D80-0562-48B4-B2FD-B9521EF7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40" y="80990"/>
            <a:ext cx="7511473" cy="734204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Regex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846F-091E-4586-BCD1-F4946A2169FD}"/>
              </a:ext>
            </a:extLst>
          </p:cNvPr>
          <p:cNvSpPr txBox="1"/>
          <p:nvPr/>
        </p:nvSpPr>
        <p:spPr>
          <a:xfrm>
            <a:off x="417443" y="1013791"/>
            <a:ext cx="8417539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Regular expressions can be used to perform all types of </a:t>
            </a:r>
            <a:r>
              <a:rPr lang="en-US" sz="2400" b="1">
                <a:ea typeface="+mn-lt"/>
                <a:cs typeface="+mn-lt"/>
              </a:rPr>
              <a:t>text search</a:t>
            </a:r>
            <a:r>
              <a:rPr lang="en-US" sz="2400">
                <a:ea typeface="+mn-lt"/>
                <a:cs typeface="+mn-lt"/>
              </a:rPr>
              <a:t> and </a:t>
            </a:r>
            <a:r>
              <a:rPr lang="en-US" sz="2400" b="1">
                <a:ea typeface="+mn-lt"/>
                <a:cs typeface="+mn-lt"/>
              </a:rPr>
              <a:t>text replace</a:t>
            </a:r>
            <a:r>
              <a:rPr lang="en-US" sz="2400">
                <a:ea typeface="+mn-lt"/>
                <a:cs typeface="+mn-lt"/>
              </a:rPr>
              <a:t> operations with the syntax</a:t>
            </a:r>
            <a:r>
              <a:rPr lang="en-US" sz="2400">
                <a:latin typeface="Century Gothic"/>
                <a:ea typeface="+mn-lt"/>
                <a:cs typeface="+mn-lt"/>
              </a:rPr>
              <a:t>: </a:t>
            </a:r>
            <a:endParaRPr lang="en-US" sz="2400">
              <a:latin typeface="Consolas"/>
              <a:ea typeface="+mn-lt"/>
              <a:cs typeface="+mn-lt"/>
            </a:endParaRPr>
          </a:p>
          <a:p>
            <a:pPr lvl="1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pattern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modifiers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endParaRPr lang="en-US" sz="2400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+mj-lt"/>
              </a:rPr>
              <a:t>Example:</a:t>
            </a:r>
          </a:p>
          <a:p>
            <a:pPr lvl="1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var pattern = /w3schools/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endParaRPr lang="en-US" sz="2400" b="1"/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solidFill>
                  <a:srgbClr val="FFC000"/>
                </a:solidFill>
                <a:latin typeface="Consolas" panose="020B0609020204030204" pitchFamily="49" charset="0"/>
              </a:rPr>
              <a:t>/w3schools/</a:t>
            </a:r>
            <a:r>
              <a:rPr lang="en-US" sz="2400" b="1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2400"/>
              <a:t>  is a regular expression.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solidFill>
                  <a:srgbClr val="FFC000"/>
                </a:solidFill>
                <a:latin typeface="Consolas" panose="020B0609020204030204" pitchFamily="49" charset="0"/>
              </a:rPr>
              <a:t>w3schools</a:t>
            </a:r>
            <a:r>
              <a:rPr lang="en-US" sz="2400"/>
              <a:t>  is a pattern (to be used in a search).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2400"/>
              <a:t>  is a modifier (modifies the search to be case-insensitive).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ABA-6CFA-4964-8FC8-792AFCAB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27" y="126168"/>
            <a:ext cx="7511473" cy="797453"/>
          </a:xfrm>
        </p:spPr>
        <p:txBody>
          <a:bodyPr/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Regex (cont.)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A3269-7A54-44FC-A173-A0F11133C1FB}"/>
              </a:ext>
            </a:extLst>
          </p:cNvPr>
          <p:cNvSpPr txBox="1"/>
          <p:nvPr/>
        </p:nvSpPr>
        <p:spPr>
          <a:xfrm>
            <a:off x="491811" y="1227335"/>
            <a:ext cx="800190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JavaScript, regular expressions are often used with the two </a:t>
            </a:r>
            <a:r>
              <a:rPr lang="en-US" sz="2400" b="1">
                <a:ea typeface="+mn-lt"/>
                <a:cs typeface="+mn-lt"/>
              </a:rPr>
              <a:t>string methods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search()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and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replace()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rgbClr val="FFC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search()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method uses an expression to search for a match, and returns the position of the match.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replace()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method returns a modified string where the pattern is replaced.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FF64C-24DC-4453-A338-61AF1DC326F1}"/>
              </a:ext>
            </a:extLst>
          </p:cNvPr>
          <p:cNvSpPr txBox="1"/>
          <p:nvPr/>
        </p:nvSpPr>
        <p:spPr>
          <a:xfrm>
            <a:off x="263839" y="5224368"/>
            <a:ext cx="87247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this example and search for text in a string:</a:t>
            </a:r>
          </a:p>
          <a:p>
            <a:pPr algn="ctr"/>
            <a:r>
              <a:rPr lang="en-US" sz="24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https://www.w3schools.com/js/tryit.asp?filename=tryjs_string_search</a:t>
            </a:r>
            <a:endParaRPr lang="en-US" sz="24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12" y="233163"/>
            <a:ext cx="7511473" cy="65363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Forms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B7598-F51D-4EF7-9441-ECA5D2F08E1C}"/>
              </a:ext>
            </a:extLst>
          </p:cNvPr>
          <p:cNvSpPr txBox="1"/>
          <p:nvPr/>
        </p:nvSpPr>
        <p:spPr>
          <a:xfrm>
            <a:off x="1553283" y="6215125"/>
            <a:ext cx="5827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https://www.w3schools.com/html/html_forms.asp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F3A31-A851-4E2F-82C8-C90078309B55}"/>
              </a:ext>
            </a:extLst>
          </p:cNvPr>
          <p:cNvSpPr txBox="1"/>
          <p:nvPr/>
        </p:nvSpPr>
        <p:spPr>
          <a:xfrm>
            <a:off x="319698" y="1254856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/>
              <a:t>Forms are used to collect information from the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8B221-046C-41A1-8D29-EB62CC2D32D0}"/>
              </a:ext>
            </a:extLst>
          </p:cNvPr>
          <p:cNvSpPr txBox="1"/>
          <p:nvPr/>
        </p:nvSpPr>
        <p:spPr>
          <a:xfrm>
            <a:off x="245570" y="2311953"/>
            <a:ext cx="81637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Typically, forms would specify an "action" attribute and use the "submit" input type to submit the data to a program written in a language like PHP running on a server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44199-8740-4021-AF0F-29FA4784D48B}"/>
              </a:ext>
            </a:extLst>
          </p:cNvPr>
          <p:cNvSpPr txBox="1"/>
          <p:nvPr/>
        </p:nvSpPr>
        <p:spPr>
          <a:xfrm>
            <a:off x="315447" y="4444298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Our example will just use JavaScript to update a list</a:t>
            </a:r>
          </a:p>
        </p:txBody>
      </p:sp>
    </p:spTree>
    <p:extLst>
      <p:ext uri="{BB962C8B-B14F-4D97-AF65-F5344CB8AC3E}">
        <p14:creationId xmlns:p14="http://schemas.microsoft.com/office/powerpoint/2010/main" val="1702451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Forms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256592" y="1507008"/>
            <a:ext cx="8798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Open forms.html in Chrome and open the Console (F12).</a:t>
            </a:r>
          </a:p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90239-F90F-40EF-A51B-0A84067EFBE7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forms.js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EE35F-5366-4245-A9EE-B126B50917BB}"/>
              </a:ext>
            </a:extLst>
          </p:cNvPr>
          <p:cNvSpPr txBox="1"/>
          <p:nvPr/>
        </p:nvSpPr>
        <p:spPr>
          <a:xfrm>
            <a:off x="483703" y="4391648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forms.js now.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MORE Weirdness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70" y="106928"/>
            <a:ext cx="7055380" cy="841509"/>
          </a:xfrm>
        </p:spPr>
        <p:txBody>
          <a:bodyPr/>
          <a:lstStyle/>
          <a:p>
            <a:r>
              <a:rPr lang="en-US" b="1"/>
              <a:t>Major companies using JavaScript</a:t>
            </a:r>
            <a:endParaRPr lang="en-US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7" y="3045511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580" y="1151895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Popularity: 7th in 2019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67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 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Data Types</vt:lpstr>
      <vt:lpstr>Data Types (cont.)</vt:lpstr>
      <vt:lpstr>PowerPoint Presentation</vt:lpstr>
      <vt:lpstr>PowerPoint Presentation</vt:lpstr>
      <vt:lpstr>Objects (cont.)</vt:lpstr>
      <vt:lpstr>PowerPoint Presentation</vt:lpstr>
      <vt:lpstr>Scope</vt:lpstr>
      <vt:lpstr>Scope (cont.)</vt:lpstr>
      <vt:lpstr>Scope (cont.)</vt:lpstr>
      <vt:lpstr>PowerPoint Presentation</vt:lpstr>
      <vt:lpstr>Formatting strings</vt:lpstr>
      <vt:lpstr>EDITING AND DEBUGGING</vt:lpstr>
      <vt:lpstr>EDITING AND DEBUGGING</vt:lpstr>
      <vt:lpstr>EDITING AND DEBUGGING</vt:lpstr>
      <vt:lpstr>The Debugger</vt:lpstr>
      <vt:lpstr>The Debugger</vt:lpstr>
      <vt:lpstr>The Debugger</vt:lpstr>
      <vt:lpstr>Example: THE BASICS</vt:lpstr>
      <vt:lpstr>String Methods</vt:lpstr>
      <vt:lpstr>Numbers</vt:lpstr>
      <vt:lpstr>Arrays</vt:lpstr>
      <vt:lpstr>Arrays</vt:lpstr>
      <vt:lpstr>The MATH Object (cont)</vt:lpstr>
      <vt:lpstr>The MATH Object: Random</vt:lpstr>
      <vt:lpstr>Booleans</vt:lpstr>
      <vt:lpstr>Comparisons</vt:lpstr>
      <vt:lpstr>Conditional Statements</vt:lpstr>
      <vt:lpstr>Switch Statements</vt:lpstr>
      <vt:lpstr>For Loops</vt:lpstr>
      <vt:lpstr>For Loops</vt:lpstr>
      <vt:lpstr>For Loops</vt:lpstr>
      <vt:lpstr>Example: More BASICS</vt:lpstr>
      <vt:lpstr>Example: More BASICS  (EXPECTED OUTPUT)</vt:lpstr>
      <vt:lpstr>Example: The Colors</vt:lpstr>
      <vt:lpstr>While Loops</vt:lpstr>
      <vt:lpstr>BREAK</vt:lpstr>
      <vt:lpstr>Type conversion</vt:lpstr>
      <vt:lpstr>Bitwise operators</vt:lpstr>
      <vt:lpstr>Regex</vt:lpstr>
      <vt:lpstr>Regex (cont.)</vt:lpstr>
      <vt:lpstr>Forms</vt:lpstr>
      <vt:lpstr>Example: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</cp:revision>
  <dcterms:created xsi:type="dcterms:W3CDTF">2013-07-15T20:26:40Z</dcterms:created>
  <dcterms:modified xsi:type="dcterms:W3CDTF">2019-11-13T12:53:04Z</dcterms:modified>
</cp:coreProperties>
</file>