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sldIdLst>
    <p:sldId id="256" r:id="rId2"/>
    <p:sldId id="260" r:id="rId3"/>
    <p:sldId id="265" r:id="rId4"/>
    <p:sldId id="266" r:id="rId5"/>
    <p:sldId id="267" r:id="rId6"/>
    <p:sldId id="271" r:id="rId7"/>
    <p:sldId id="275" r:id="rId8"/>
    <p:sldId id="276" r:id="rId9"/>
    <p:sldId id="258" r:id="rId10"/>
    <p:sldId id="257" r:id="rId11"/>
    <p:sldId id="259" r:id="rId12"/>
    <p:sldId id="296" r:id="rId13"/>
    <p:sldId id="297" r:id="rId14"/>
    <p:sldId id="298" r:id="rId15"/>
    <p:sldId id="278" r:id="rId16"/>
    <p:sldId id="279" r:id="rId17"/>
    <p:sldId id="280" r:id="rId18"/>
    <p:sldId id="282" r:id="rId19"/>
    <p:sldId id="283" r:id="rId20"/>
    <p:sldId id="284" r:id="rId21"/>
    <p:sldId id="286" r:id="rId22"/>
    <p:sldId id="288" r:id="rId23"/>
    <p:sldId id="285" r:id="rId24"/>
    <p:sldId id="262" r:id="rId25"/>
    <p:sldId id="263" r:id="rId26"/>
    <p:sldId id="264" r:id="rId27"/>
    <p:sldId id="268" r:id="rId28"/>
    <p:sldId id="287" r:id="rId29"/>
    <p:sldId id="269" r:id="rId30"/>
    <p:sldId id="270" r:id="rId31"/>
    <p:sldId id="272" r:id="rId32"/>
    <p:sldId id="277" r:id="rId33"/>
    <p:sldId id="281" r:id="rId34"/>
    <p:sldId id="289" r:id="rId35"/>
    <p:sldId id="290" r:id="rId36"/>
    <p:sldId id="291" r:id="rId37"/>
    <p:sldId id="292" r:id="rId38"/>
    <p:sldId id="299" r:id="rId39"/>
    <p:sldId id="293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0BE91-E8E9-7A67-4D45-35D6594435A8}" v="552" dt="2019-11-12T12:10:34.725"/>
    <p1510:client id="{38B46382-DAC1-EC02-9741-7C1E2C1EE79E}" v="1" dt="2019-11-10T20:32:54.948"/>
    <p1510:client id="{632A1651-6036-33FD-C8E2-F95E4F72265A}" v="2251" dt="2019-11-11T22:23:38.050"/>
    <p1510:client id="{6B517C38-4A99-C407-302D-7F28E1679330}" v="1" dt="2019-11-10T23:24:49.594"/>
    <p1510:client id="{9707EE11-FCA1-9A63-8B12-714FF43E195A}" v="1367" dt="2019-11-11T23:05:14.130"/>
    <p1510:client id="{A185AFBD-6D70-9B21-C6E4-B8197EDBAA04}" v="228" dt="2019-11-11T21:17:59.840"/>
    <p1510:client id="{A1E48580-2538-4842-A822-E2C906783EEC}" v="300" dt="2019-11-12T00:22:52.784"/>
    <p1510:client id="{BDC9E7D7-BE52-EBB8-B1DF-4380543D8069}" v="259" dt="2019-11-12T11:51:32.029"/>
    <p1510:client id="{C28D8D99-F6B3-6415-4723-3C5E5FD8FE6B}" v="38" dt="2019-11-12T11:13:13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75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40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32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65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8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8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9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4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4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qeDCTcdfmg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qeDCTcdfmg?feature=oembed" TargetMode="Externa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j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h0.com/blog/a-brief-history-of-javascrip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riables.as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operators.asp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datatypes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functions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object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cope.as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donfreiday/cpsc330-js/archive/master.zi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javascript/advantages-and-disadvantages-of-javascrip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javascript/advantages-and-disadvantages-of-javascrip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2E12F2BF-8D30-40F2-99E9-730E3C35D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715" b="13015"/>
          <a:stretch/>
        </p:blipFill>
        <p:spPr>
          <a:xfrm>
            <a:off x="-1999876" y="9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3405" y="1691849"/>
            <a:ext cx="9120336" cy="1271765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JavaScript</a:t>
            </a:r>
            <a:endParaRPr lang="en-US" sz="720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1392" y="2831520"/>
            <a:ext cx="2500579" cy="466165"/>
          </a:xfrm>
        </p:spPr>
        <p:txBody>
          <a:bodyPr vert="horz" lIns="91440" tIns="45720" rIns="91440" bIns="4572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/>
              <a:t>Fundamentals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00118-90EB-4736-B8FD-0E5E50890755}"/>
              </a:ext>
            </a:extLst>
          </p:cNvPr>
          <p:cNvSpPr txBox="1"/>
          <p:nvPr/>
        </p:nvSpPr>
        <p:spPr>
          <a:xfrm>
            <a:off x="53788" y="6293224"/>
            <a:ext cx="90274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We'll be using Windows today.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42" y="243462"/>
            <a:ext cx="7055380" cy="89064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Language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38626" y="3742460"/>
            <a:ext cx="806522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Modern browsers use a technology known as Just-In-Time (JIT) compilation, which compiles JavaScript to executable bytecode just as it is about to 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9191" y="1544062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Interpreted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V8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1493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11" y="178564"/>
            <a:ext cx="701455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Language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598376" y="1337714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Very similar to Java, C/C++</a:t>
            </a:r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28930-1DD1-4CE5-8399-A6FF083A1590}"/>
              </a:ext>
            </a:extLst>
          </p:cNvPr>
          <p:cNvSpPr txBox="1"/>
          <p:nvPr/>
        </p:nvSpPr>
        <p:spPr>
          <a:xfrm>
            <a:off x="598376" y="2613103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Follows most Java expression syntax, naming conventions and basic control-flow constructs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B035B-5ACA-4982-BC4B-D44519F7C277}"/>
              </a:ext>
            </a:extLst>
          </p:cNvPr>
          <p:cNvSpPr txBox="1"/>
          <p:nvPr/>
        </p:nvSpPr>
        <p:spPr>
          <a:xfrm>
            <a:off x="598376" y="4623413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JavaScript is dynamically typed, lacks Java's static types and strong type checking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756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0" y="168581"/>
            <a:ext cx="721420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Hello JS: The developer console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598376" y="1108116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Open Google Chrome and press F12</a:t>
            </a:r>
            <a:endParaRPr lang="en-US" sz="280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D28F45-4FD3-4030-8217-FA82B9F0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5" y="4829362"/>
            <a:ext cx="9022212" cy="1681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86CB7F-3115-427A-91CD-141A9E6114CF}"/>
              </a:ext>
            </a:extLst>
          </p:cNvPr>
          <p:cNvSpPr txBox="1"/>
          <p:nvPr/>
        </p:nvSpPr>
        <p:spPr>
          <a:xfrm>
            <a:off x="598376" y="1826858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Click on the Console tab</a:t>
            </a:r>
            <a:endParaRPr 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856B7-806D-4847-ACD9-8FACA3FB6D85}"/>
              </a:ext>
            </a:extLst>
          </p:cNvPr>
          <p:cNvSpPr txBox="1"/>
          <p:nvPr/>
        </p:nvSpPr>
        <p:spPr>
          <a:xfrm>
            <a:off x="598376" y="2585530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Type:</a:t>
            </a:r>
          </a:p>
          <a:p>
            <a:r>
              <a:rPr lang="en-US" sz="2800"/>
              <a:t>   </a:t>
            </a:r>
            <a:r>
              <a:rPr lang="en-US" sz="2800">
                <a:latin typeface="Consolas"/>
              </a:rPr>
              <a:t>Console.log("Hello, JS!")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51AFF-C8FE-455E-8C68-9F057878B04A}"/>
              </a:ext>
            </a:extLst>
          </p:cNvPr>
          <p:cNvSpPr txBox="1"/>
          <p:nvPr/>
        </p:nvSpPr>
        <p:spPr>
          <a:xfrm>
            <a:off x="598375" y="3913206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Hit enter. Congratulations, JS dev!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76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0" y="168581"/>
            <a:ext cx="721420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Hello JS: The developer console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625270" y="1711179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developer console will allow us to debug our JavaScript</a:t>
            </a: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BA4D5-D723-43D6-BE23-E0C72BB42C11}"/>
              </a:ext>
            </a:extLst>
          </p:cNvPr>
          <p:cNvSpPr txBox="1"/>
          <p:nvPr/>
        </p:nvSpPr>
        <p:spPr>
          <a:xfrm>
            <a:off x="628783" y="3760322"/>
            <a:ext cx="788420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We can also run arbitrary JavaScript in Chrome's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7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58C09B-41E6-469D-A1CB-D7C3B571B06E}"/>
              </a:ext>
            </a:extLst>
          </p:cNvPr>
          <p:cNvSpPr txBox="1"/>
          <p:nvPr/>
        </p:nvSpPr>
        <p:spPr>
          <a:xfrm>
            <a:off x="1550894" y="6526305"/>
            <a:ext cx="59884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3"/>
              </a:rPr>
              <a:t>https://www.youtube.com/watch?v=6qeDCTcdfmg</a:t>
            </a:r>
            <a:endParaRPr lang="en-US"/>
          </a:p>
        </p:txBody>
      </p:sp>
      <p:pic>
        <p:nvPicPr>
          <p:cNvPr id="11" name="Picture 11">
            <a:hlinkClick r:id="" action="ppaction://media"/>
            <a:extLst>
              <a:ext uri="{FF2B5EF4-FFF2-40B4-BE49-F238E27FC236}">
                <a16:creationId xmlns:a16="http://schemas.microsoft.com/office/drawing/2014/main" id="{8FBACE23-6B54-4A8F-A695-760DD60D63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894" y="9525"/>
            <a:ext cx="9117105" cy="65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6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03" y="120106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w3schools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Picture 4" descr="A picture containing green, holding, drawing, player&#10;&#10;Description generated with very high confidence">
            <a:extLst>
              <a:ext uri="{FF2B5EF4-FFF2-40B4-BE49-F238E27FC236}">
                <a16:creationId xmlns:a16="http://schemas.microsoft.com/office/drawing/2014/main" id="{08616271-1FBC-48E6-B1F8-E0704192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068" y="3351968"/>
            <a:ext cx="3814408" cy="1092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B58FE-5639-47EE-990B-0ACED8A74C77}"/>
              </a:ext>
            </a:extLst>
          </p:cNvPr>
          <p:cNvSpPr txBox="1"/>
          <p:nvPr/>
        </p:nvSpPr>
        <p:spPr>
          <a:xfrm>
            <a:off x="594958" y="2301971"/>
            <a:ext cx="75447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Navigate to the above link and click: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4459E-DCFE-4CCB-92CF-E9FD3E08531B}"/>
              </a:ext>
            </a:extLst>
          </p:cNvPr>
          <p:cNvSpPr txBox="1"/>
          <p:nvPr/>
        </p:nvSpPr>
        <p:spPr>
          <a:xfrm>
            <a:off x="465185" y="4967307"/>
            <a:ext cx="754479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We will be trying several examples from this site to learn the fundamentals of JavaScript.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22704-9B00-4D2B-A01B-A3A3340546C8}"/>
              </a:ext>
            </a:extLst>
          </p:cNvPr>
          <p:cNvSpPr txBox="1"/>
          <p:nvPr/>
        </p:nvSpPr>
        <p:spPr>
          <a:xfrm>
            <a:off x="2192164" y="1333666"/>
            <a:ext cx="45999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 </a:t>
            </a:r>
            <a:r>
              <a:rPr lang="en-US" sz="3200">
                <a:solidFill>
                  <a:srgbClr val="C4E46E"/>
                </a:solidFill>
                <a:cs typeface="Segoe UI"/>
                <a:hlinkClick r:id="rId3"/>
              </a:rPr>
              <a:t>w3schools.com/js/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5224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248" y="235367"/>
            <a:ext cx="6576218" cy="8714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/>
              <a:t>w3schools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BD3E4FA-163A-4D58-9ED9-A164535B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9" y="2044732"/>
            <a:ext cx="8672824" cy="4198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349466" y="1276628"/>
            <a:ext cx="83833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Can you spot the JavaScript in this HTML?</a:t>
            </a:r>
          </a:p>
        </p:txBody>
      </p:sp>
    </p:spTree>
    <p:extLst>
      <p:ext uri="{BB962C8B-B14F-4D97-AF65-F5344CB8AC3E}">
        <p14:creationId xmlns:p14="http://schemas.microsoft.com/office/powerpoint/2010/main" val="171955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013" y="235367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w3schools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175691" y="1443473"/>
            <a:ext cx="8732716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The JavaScript is contained in the string assigned to the 'onclick' attribute of the button element:</a:t>
            </a:r>
          </a:p>
          <a:p>
            <a:endParaRPr lang="en-US" sz="3200">
              <a:latin typeface="Century Gothic"/>
            </a:endParaRPr>
          </a:p>
          <a:p>
            <a:endParaRPr lang="en-US" sz="3200">
              <a:latin typeface="Century Gothic"/>
            </a:endParaRPr>
          </a:p>
          <a:p>
            <a:r>
              <a:rPr lang="en-US" sz="2800">
                <a:latin typeface="Consolas"/>
              </a:rPr>
              <a:t>"</a:t>
            </a:r>
            <a:r>
              <a:rPr lang="en-US" sz="2800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800">
                <a:latin typeface="Consolas"/>
                <a:ea typeface="+mn-lt"/>
                <a:cs typeface="+mn-lt"/>
              </a:rPr>
              <a:t>('demo').</a:t>
            </a:r>
            <a:r>
              <a:rPr lang="en-US" sz="2800" err="1">
                <a:latin typeface="Consolas"/>
                <a:ea typeface="+mn-lt"/>
                <a:cs typeface="+mn-lt"/>
              </a:rPr>
              <a:t>innerHTML</a:t>
            </a:r>
            <a:r>
              <a:rPr lang="en-US" sz="2800">
                <a:latin typeface="Consolas"/>
                <a:ea typeface="+mn-lt"/>
                <a:cs typeface="+mn-lt"/>
              </a:rPr>
              <a:t> = Date()"</a:t>
            </a:r>
          </a:p>
          <a:p>
            <a:endParaRPr lang="en-US" sz="2800">
              <a:latin typeface="Consolas"/>
            </a:endParaRPr>
          </a:p>
          <a:p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56831-729C-4584-AEE4-179D0EA2CF01}"/>
              </a:ext>
            </a:extLst>
          </p:cNvPr>
          <p:cNvSpPr txBox="1"/>
          <p:nvPr/>
        </p:nvSpPr>
        <p:spPr>
          <a:xfrm>
            <a:off x="962426" y="5150223"/>
            <a:ext cx="716151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When the button is clicked, a click event triggers and the JavaScript runs.</a:t>
            </a:r>
          </a:p>
        </p:txBody>
      </p:sp>
    </p:spTree>
    <p:extLst>
      <p:ext uri="{BB962C8B-B14F-4D97-AF65-F5344CB8AC3E}">
        <p14:creationId xmlns:p14="http://schemas.microsoft.com/office/powerpoint/2010/main" val="237673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23" y="312207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w3schools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165708" y="1172099"/>
            <a:ext cx="873271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800" b="1">
                <a:latin typeface="Consolas"/>
                <a:ea typeface="+mn-lt"/>
                <a:cs typeface="+mn-lt"/>
              </a:rPr>
              <a:t>('demo').</a:t>
            </a:r>
            <a:r>
              <a:rPr lang="en-US" sz="2800" b="1" err="1">
                <a:latin typeface="Consolas"/>
                <a:ea typeface="+mn-lt"/>
                <a:cs typeface="+mn-lt"/>
              </a:rPr>
              <a:t>innerHTML</a:t>
            </a:r>
            <a:r>
              <a:rPr lang="en-US" sz="2800" b="1">
                <a:latin typeface="Consolas"/>
                <a:ea typeface="+mn-lt"/>
                <a:cs typeface="+mn-lt"/>
              </a:rPr>
              <a:t> = Date()</a:t>
            </a:r>
            <a:endParaRPr lang="en-US"/>
          </a:p>
          <a:p>
            <a:endParaRPr lang="en-US" sz="2800" b="1">
              <a:latin typeface="Consolas"/>
            </a:endParaRPr>
          </a:p>
          <a:p>
            <a:r>
              <a:rPr lang="en-US" sz="2800">
                <a:ea typeface="+mn-lt"/>
                <a:cs typeface="+mn-lt"/>
              </a:rPr>
              <a:t>What is the JavaScript doing? Let's break it down.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1392E-340A-4A64-B895-EB90AFC18B58}"/>
              </a:ext>
            </a:extLst>
          </p:cNvPr>
          <p:cNvSpPr txBox="1"/>
          <p:nvPr/>
        </p:nvSpPr>
        <p:spPr>
          <a:xfrm>
            <a:off x="115796" y="3709508"/>
            <a:ext cx="873271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</a:rPr>
              <a:t>document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latin typeface="Consolas"/>
              </a:rPr>
              <a:t>an object representing the HTML document being displayed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latin typeface="Consolas"/>
              </a:rPr>
              <a:t>Part of the DOM (document object model), a hierarchy of objects comprising a Web document.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7488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828" y="-4759"/>
            <a:ext cx="6576218" cy="871456"/>
          </a:xfrm>
        </p:spPr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w3schools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3711EA-926A-436A-BD32-0B5388F9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78" y="1592147"/>
            <a:ext cx="7534815" cy="4637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80993-78C5-4CE5-97D9-5E0E190E5815}"/>
              </a:ext>
            </a:extLst>
          </p:cNvPr>
          <p:cNvSpPr txBox="1"/>
          <p:nvPr/>
        </p:nvSpPr>
        <p:spPr>
          <a:xfrm>
            <a:off x="2387365" y="1019785"/>
            <a:ext cx="4360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Simple example of DOM</a:t>
            </a:r>
          </a:p>
        </p:txBody>
      </p:sp>
    </p:spTree>
    <p:extLst>
      <p:ext uri="{BB962C8B-B14F-4D97-AF65-F5344CB8AC3E}">
        <p14:creationId xmlns:p14="http://schemas.microsoft.com/office/powerpoint/2010/main" val="366293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6" y="111924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History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3264B-3794-4993-964A-2BEB8BA52416}"/>
              </a:ext>
            </a:extLst>
          </p:cNvPr>
          <p:cNvSpPr txBox="1"/>
          <p:nvPr/>
        </p:nvSpPr>
        <p:spPr>
          <a:xfrm>
            <a:off x="4740482" y="6202297"/>
            <a:ext cx="419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</a:t>
            </a:r>
            <a:r>
              <a:rPr lang="en-US" sz="1800"/>
              <a:t>: 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>
                <a:ea typeface="+mn-lt"/>
                <a:cs typeface="+mn-lt"/>
                <a:hlinkClick r:id="rId2"/>
              </a:rPr>
              <a:t>A Brief History of JavaScript</a:t>
            </a:r>
            <a:endParaRPr lang="en-US" sz="18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48981" y="4900458"/>
            <a:ext cx="75361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Inspired by Java, Scheme and Self.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547387" y="1626651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Created in 1995 by Brandon Eich at Netscape Communications. 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482039" y="3120846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Original purpose was to bring dynamic content to the Web.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5370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95" y="70739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w3schools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495131" y="1094084"/>
            <a:ext cx="838332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Consolas"/>
              </a:rPr>
              <a:t>getElementById</a:t>
            </a:r>
            <a:r>
              <a:rPr lang="en-US" sz="2400" b="1">
                <a:latin typeface="Consolas"/>
              </a:rPr>
              <a:t>('demo') </a:t>
            </a:r>
            <a:endParaRPr lang="en-US" sz="2400">
              <a:latin typeface="Century Gothic" panose="020B0502020202020204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>
                <a:latin typeface="Consolas"/>
              </a:rPr>
              <a:t>will return an object representing the paragraph element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&lt;p id="demo"&gt;&lt;/p&gt;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C8268-99A8-4992-AE06-7EC048378666}"/>
              </a:ext>
            </a:extLst>
          </p:cNvPr>
          <p:cNvSpPr txBox="1"/>
          <p:nvPr/>
        </p:nvSpPr>
        <p:spPr>
          <a:xfrm>
            <a:off x="491779" y="3200399"/>
            <a:ext cx="79203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ea typeface="+mn-lt"/>
                <a:cs typeface="+mn-lt"/>
              </a:rPr>
              <a:t>innerHTML</a:t>
            </a:r>
            <a:r>
              <a:rPr lang="en-US" sz="2400" b="1">
                <a:ea typeface="+mn-lt"/>
                <a:cs typeface="+mn-lt"/>
              </a:rPr>
              <a:t> 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the HTML between the &lt;p&gt; tags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&lt;p&gt;</a:t>
            </a:r>
            <a:r>
              <a:rPr lang="en-US" sz="2400" err="1">
                <a:ea typeface="+mn-lt"/>
                <a:cs typeface="+mn-lt"/>
              </a:rPr>
              <a:t>innerHTML</a:t>
            </a:r>
            <a:r>
              <a:rPr lang="en-US" sz="2400">
                <a:ea typeface="+mn-lt"/>
                <a:cs typeface="+mn-lt"/>
              </a:rPr>
              <a:t>&lt;/p&gt;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757E0-C69E-448B-A46B-1A300E4912E9}"/>
              </a:ext>
            </a:extLst>
          </p:cNvPr>
          <p:cNvSpPr txBox="1"/>
          <p:nvPr/>
        </p:nvSpPr>
        <p:spPr>
          <a:xfrm>
            <a:off x="492254" y="4774006"/>
            <a:ext cx="805390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Date()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Creates JavaScript </a:t>
            </a:r>
            <a:r>
              <a:rPr lang="en-US" sz="2400" b="1">
                <a:latin typeface="Consolas"/>
              </a:rPr>
              <a:t>Date</a:t>
            </a:r>
            <a:r>
              <a:rPr lang="en-US" sz="2400">
                <a:ea typeface="+mn-lt"/>
                <a:cs typeface="+mn-lt"/>
              </a:rPr>
              <a:t> instance that represents a single moment in time in a platform-independent format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146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399" y="113312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w3schools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495131" y="994259"/>
            <a:ext cx="8383328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>
                <a:latin typeface="Century Gothic"/>
                <a:ea typeface="+mn-lt"/>
                <a:cs typeface="+mn-lt"/>
              </a:rPr>
              <a:t>Putting it all together:</a:t>
            </a:r>
            <a:endParaRPr lang="en-US" sz="2800" b="1" u="sng"/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800" b="1" err="1">
                <a:latin typeface="Consolas"/>
              </a:rPr>
              <a:t>document.getElementById</a:t>
            </a:r>
            <a:r>
              <a:rPr lang="en-US" sz="2800" b="1">
                <a:latin typeface="Consolas"/>
              </a:rPr>
              <a:t>('demo').</a:t>
            </a:r>
            <a:r>
              <a:rPr lang="en-US" sz="2800" b="1" err="1">
                <a:latin typeface="Consolas"/>
              </a:rPr>
              <a:t>innerHTML</a:t>
            </a:r>
            <a:r>
              <a:rPr lang="en-US" sz="2800" b="1">
                <a:latin typeface="Consolas"/>
              </a:rPr>
              <a:t> = Date()</a:t>
            </a:r>
            <a:endParaRPr lang="en-US">
              <a:latin typeface="Century Gothic"/>
            </a:endParaRPr>
          </a:p>
          <a:p>
            <a:endParaRPr lang="en-US" sz="2800">
              <a:ea typeface="+mn-lt"/>
              <a:cs typeface="+mn-lt"/>
            </a:endParaRPr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800" b="1">
                <a:ea typeface="+mn-lt"/>
                <a:cs typeface="+mn-lt"/>
              </a:rPr>
              <a:t>This will change the inner HTML of the paragraph element to the current date and time.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8007B-12D9-4CA3-9F4D-B173457F4DB7}"/>
              </a:ext>
            </a:extLst>
          </p:cNvPr>
          <p:cNvSpPr txBox="1"/>
          <p:nvPr/>
        </p:nvSpPr>
        <p:spPr>
          <a:xfrm>
            <a:off x="2212129" y="5745945"/>
            <a:ext cx="47197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Let's try some more examples.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2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25173"/>
            <a:ext cx="7511473" cy="962857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Hands-on: Syntax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F123069-B478-470C-AC81-3CA66983E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959" y="1178613"/>
            <a:ext cx="8495630" cy="53208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2800"/>
              <a:t>Create 3 variables, x, y, z</a:t>
            </a:r>
          </a:p>
          <a:p>
            <a:pPr marL="685800" lvl="1">
              <a:spcBef>
                <a:spcPts val="0"/>
              </a:spcBef>
            </a:pPr>
            <a:r>
              <a:rPr lang="en-US" sz="2600"/>
              <a:t>X and y should be integers</a:t>
            </a:r>
          </a:p>
          <a:p>
            <a:pPr marL="685800" lvl="1">
              <a:spcBef>
                <a:spcPts val="0"/>
              </a:spcBef>
            </a:pPr>
            <a:r>
              <a:rPr lang="en-US" sz="2600"/>
              <a:t>Z should be x and y added together</a:t>
            </a:r>
          </a:p>
          <a:p>
            <a:pPr marL="285750" indent="-285750">
              <a:spcBef>
                <a:spcPts val="0"/>
              </a:spcBef>
            </a:pPr>
            <a:r>
              <a:rPr lang="en-US" sz="2800"/>
              <a:t>Create a variable that holds the string "hello world"</a:t>
            </a:r>
          </a:p>
          <a:p>
            <a:pPr marL="285750" indent="-285750">
              <a:spcBef>
                <a:spcPts val="0"/>
              </a:spcBef>
            </a:pPr>
            <a:r>
              <a:rPr lang="en-US" sz="2800"/>
              <a:t>Finally, create an array [] with the integers 1,2,3, and 4.</a:t>
            </a:r>
          </a:p>
          <a:p>
            <a:pPr marL="285750" indent="-285750">
              <a:spcBef>
                <a:spcPts val="0"/>
              </a:spcBef>
            </a:pPr>
            <a:r>
              <a:rPr lang="en-US" sz="2800"/>
              <a:t>Output them all to the screen using your html </a:t>
            </a:r>
          </a:p>
          <a:p>
            <a:pPr marL="285750" indent="-285750">
              <a:spcBef>
                <a:spcPts val="0"/>
              </a:spcBef>
            </a:pPr>
            <a:r>
              <a:rPr lang="en-US" sz="2800"/>
              <a:t>Use comments to describe what your doing </a:t>
            </a:r>
          </a:p>
          <a:p>
            <a:pPr marL="685800" lvl="1">
              <a:spcBef>
                <a:spcPts val="0"/>
              </a:spcBef>
            </a:pPr>
            <a:r>
              <a:rPr lang="en-US" sz="2800"/>
              <a:t>// for single line </a:t>
            </a:r>
          </a:p>
          <a:p>
            <a:pPr marL="685800" lvl="1">
              <a:spcBef>
                <a:spcPts val="0"/>
              </a:spcBef>
            </a:pPr>
            <a:r>
              <a:rPr lang="en-US" sz="2800"/>
              <a:t>/* for multi-line */</a:t>
            </a:r>
          </a:p>
        </p:txBody>
      </p:sp>
    </p:spTree>
    <p:extLst>
      <p:ext uri="{BB962C8B-B14F-4D97-AF65-F5344CB8AC3E}">
        <p14:creationId xmlns:p14="http://schemas.microsoft.com/office/powerpoint/2010/main" val="4196501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7D42-83AB-4DA1-95E1-E6D0C2AE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9" y="53417"/>
            <a:ext cx="8910686" cy="1024013"/>
          </a:xfrm>
        </p:spPr>
        <p:txBody>
          <a:bodyPr/>
          <a:lstStyle/>
          <a:p>
            <a:pPr algn="ctr"/>
            <a:r>
              <a:rPr lang="en-US" sz="3600"/>
              <a:t>Hands-on: syntax and variables</a:t>
            </a:r>
            <a:endParaRPr lang="en-US"/>
          </a:p>
        </p:txBody>
      </p:sp>
      <p:pic>
        <p:nvPicPr>
          <p:cNvPr id="14" name="Picture 14" descr="A picture containing table, screen, monitor, sitting&#10;&#10;Description generated with very high confidence">
            <a:extLst>
              <a:ext uri="{FF2B5EF4-FFF2-40B4-BE49-F238E27FC236}">
                <a16:creationId xmlns:a16="http://schemas.microsoft.com/office/drawing/2014/main" id="{936B351F-F29A-49E3-A026-33015FD2E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324" y="1818528"/>
            <a:ext cx="7401280" cy="48037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42937C-1883-4D5F-828F-E97B29B1BDBA}"/>
              </a:ext>
            </a:extLst>
          </p:cNvPr>
          <p:cNvSpPr txBox="1"/>
          <p:nvPr/>
        </p:nvSpPr>
        <p:spPr>
          <a:xfrm>
            <a:off x="783290" y="1212375"/>
            <a:ext cx="71849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Remember that where you put your script matters, you cannot edit a tag that doesn’t exist yet! </a:t>
            </a:r>
          </a:p>
        </p:txBody>
      </p:sp>
    </p:spTree>
    <p:extLst>
      <p:ext uri="{BB962C8B-B14F-4D97-AF65-F5344CB8AC3E}">
        <p14:creationId xmlns:p14="http://schemas.microsoft.com/office/powerpoint/2010/main" val="1309849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9B7B-BC63-4EE1-A894-4A908487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39" y="43551"/>
            <a:ext cx="7069319" cy="85690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Variables 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A72A-4DF1-4FAE-BC50-24D59273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24" y="973220"/>
            <a:ext cx="7974735" cy="47059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  <a:hlinkClick r:id="rId2"/>
              </a:rPr>
              <a:t>https://www.w3schools.com/js/js_variables.asp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In order to create variables in JS you must declare them like so: </a:t>
            </a:r>
          </a:p>
          <a:p>
            <a:pPr lvl="1">
              <a:buFont typeface="Arial" charset="2"/>
              <a:buChar char="•"/>
            </a:pPr>
            <a:r>
              <a:rPr lang="en-US" sz="2000"/>
              <a:t>Var name = "Joe";</a:t>
            </a:r>
          </a:p>
          <a:p>
            <a:pPr lvl="1">
              <a:buFont typeface="Arial" charset="2"/>
              <a:buChar char="•"/>
            </a:pPr>
            <a:r>
              <a:rPr lang="en-US" sz="2000"/>
              <a:t>Var pi = 3.14;</a:t>
            </a:r>
          </a:p>
          <a:p>
            <a:pPr>
              <a:buFont typeface="Arial" charset="2"/>
              <a:buChar char="•"/>
            </a:pPr>
            <a:r>
              <a:rPr lang="en-US"/>
              <a:t>Using the var keyword whatever variable you declare can be of any type.</a:t>
            </a:r>
          </a:p>
          <a:p>
            <a:pPr>
              <a:buFont typeface="Arial" charset="2"/>
              <a:buChar char="•"/>
            </a:pPr>
            <a:r>
              <a:rPr lang="en-US"/>
              <a:t>You can also add values together and immediately assign them to a variable. Though caution should be exercised when adding a string to a number. </a:t>
            </a:r>
          </a:p>
          <a:p>
            <a:pPr>
              <a:buFont typeface="Arial" charset="2"/>
              <a:buChar char="•"/>
            </a:pPr>
            <a:r>
              <a:rPr lang="en-US"/>
              <a:t>For example, the number 2 is treated as a string and will be concatenated to "5" in this case:</a:t>
            </a:r>
          </a:p>
          <a:p>
            <a:pPr lvl="1" indent="0">
              <a:buFont typeface="Arial" charset="2"/>
              <a:buChar char="•"/>
            </a:pPr>
            <a:r>
              <a:rPr lang="en-US" sz="2000"/>
              <a:t>Var x = "5" + 2          //result: x = "52"</a:t>
            </a:r>
          </a:p>
          <a:p>
            <a:pPr marL="5715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60019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670A-D73F-49D8-8C31-3A75E5FF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19" y="-924"/>
            <a:ext cx="7055380" cy="140053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Operators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6A2B-700E-46DC-B6AC-0CBB666FC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526" y="1072207"/>
            <a:ext cx="3907199" cy="47076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v"/>
            </a:pPr>
            <a:r>
              <a:rPr lang="en-US">
                <a:ea typeface="+mj-lt"/>
                <a:cs typeface="+mj-lt"/>
                <a:hlinkClick r:id="rId2"/>
              </a:rPr>
              <a:t>https://www.w3schools.com/js/js_operators.asp</a:t>
            </a:r>
            <a:endParaRPr lang="en-US"/>
          </a:p>
          <a:p>
            <a:pPr>
              <a:buFont typeface="Wingdings" charset="2"/>
              <a:buChar char="v"/>
            </a:pPr>
            <a:r>
              <a:rPr lang="en-US"/>
              <a:t>Many of the operators in JS are just as you would see in any other language with some exceptions. Most notably:</a:t>
            </a:r>
          </a:p>
          <a:p>
            <a:pPr marL="685800">
              <a:buFont typeface="Wingdings" charset="2"/>
              <a:buChar char="v"/>
            </a:pPr>
            <a:r>
              <a:rPr lang="en-US"/>
              <a:t>Exponentiation: **    </a:t>
            </a:r>
          </a:p>
          <a:p>
            <a:pPr lvl="1">
              <a:buFont typeface="Wingdings" charset="2"/>
              <a:buChar char="v"/>
            </a:pPr>
            <a:r>
              <a:rPr lang="en-US" sz="1800">
                <a:solidFill>
                  <a:srgbClr val="FFC000"/>
                </a:solidFill>
              </a:rPr>
              <a:t> 10 ** 5 = 100,000</a:t>
            </a:r>
          </a:p>
          <a:p>
            <a:pPr marL="685800">
              <a:buFont typeface="Wingdings" charset="2"/>
              <a:buChar char="v"/>
            </a:pPr>
            <a:r>
              <a:rPr lang="en-US"/>
              <a:t>Strict Equality: ===    </a:t>
            </a:r>
          </a:p>
          <a:p>
            <a:pPr lvl="1">
              <a:buFont typeface="Wingdings" charset="2"/>
              <a:buChar char="v"/>
            </a:pPr>
            <a:r>
              <a:rPr lang="en-US" sz="1800">
                <a:solidFill>
                  <a:srgbClr val="FFC000"/>
                </a:solidFill>
              </a:rPr>
              <a:t>5 === '5'</a:t>
            </a:r>
            <a:r>
              <a:rPr lang="en-US" sz="1800"/>
              <a:t>  returns false, whereas </a:t>
            </a:r>
            <a:r>
              <a:rPr lang="en-US" sz="1800">
                <a:solidFill>
                  <a:srgbClr val="FFC000"/>
                </a:solidFill>
              </a:rPr>
              <a:t>5 == '5' </a:t>
            </a:r>
            <a:r>
              <a:rPr lang="en-US" sz="1800"/>
              <a:t>would return true.</a:t>
            </a:r>
          </a:p>
          <a:p>
            <a:pPr marL="685800">
              <a:buFont typeface="Wingdings" charset="2"/>
              <a:buChar char="v"/>
            </a:pPr>
            <a:r>
              <a:rPr lang="en-US"/>
              <a:t>Not equal value/type: !== </a:t>
            </a:r>
          </a:p>
          <a:p>
            <a:pPr lvl="1">
              <a:buFont typeface="Wingdings" charset="2"/>
              <a:buChar char="v"/>
            </a:pPr>
            <a:r>
              <a:rPr lang="en-US" sz="1800"/>
              <a:t>The inverse of the === operator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A3074-A8C4-48E8-8DF5-3B7A1B005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5480" y="1396837"/>
            <a:ext cx="4998674" cy="51811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en-US"/>
              <a:t>Return the type of a variable: </a:t>
            </a:r>
            <a:r>
              <a:rPr lang="en-US" err="1"/>
              <a:t>typeof</a:t>
            </a:r>
            <a:r>
              <a:rPr lang="en-US"/>
              <a:t> </a:t>
            </a:r>
          </a:p>
          <a:p>
            <a:pPr lvl="1">
              <a:buFont typeface="Wingdings" charset="2"/>
              <a:buChar char="v"/>
            </a:pPr>
            <a:r>
              <a:rPr lang="en-US" sz="1800">
                <a:solidFill>
                  <a:srgbClr val="FFC000"/>
                </a:solidFill>
              </a:rPr>
              <a:t>console.log(</a:t>
            </a:r>
            <a:r>
              <a:rPr lang="en-US" sz="1800" err="1">
                <a:solidFill>
                  <a:srgbClr val="FFC000"/>
                </a:solidFill>
              </a:rPr>
              <a:t>typeof</a:t>
            </a:r>
            <a:r>
              <a:rPr lang="en-US" sz="1800">
                <a:solidFill>
                  <a:srgbClr val="FFC000"/>
                </a:solidFill>
              </a:rPr>
              <a:t> 42);   //outputs: "number"</a:t>
            </a:r>
          </a:p>
          <a:p>
            <a:pPr>
              <a:buFont typeface="Wingdings" charset="2"/>
              <a:buChar char="v"/>
            </a:pPr>
            <a:r>
              <a:rPr lang="en-US"/>
              <a:t>Return true if an object is an instance of an object type: </a:t>
            </a:r>
            <a:r>
              <a:rPr lang="en-US" err="1"/>
              <a:t>instanceof</a:t>
            </a:r>
            <a:endParaRPr lang="en-US"/>
          </a:p>
          <a:p>
            <a:pPr lvl="1">
              <a:buFont typeface="Wingdings" charset="2"/>
              <a:buChar char="v"/>
            </a:pPr>
            <a:r>
              <a:rPr lang="en-US" sz="1800"/>
              <a:t>Assume we have a car object and auto is an instance of car:</a:t>
            </a:r>
          </a:p>
          <a:p>
            <a:pPr lvl="1">
              <a:buFont typeface="Wingdings" charset="2"/>
              <a:buChar char="v"/>
            </a:pPr>
            <a:r>
              <a:rPr lang="en-US" sz="1800">
                <a:solidFill>
                  <a:srgbClr val="FFC000"/>
                </a:solidFill>
              </a:rPr>
              <a:t>Console.log(auto </a:t>
            </a:r>
            <a:r>
              <a:rPr lang="en-US" sz="1800" err="1">
                <a:solidFill>
                  <a:srgbClr val="FFC000"/>
                </a:solidFill>
              </a:rPr>
              <a:t>instanceof</a:t>
            </a:r>
            <a:r>
              <a:rPr lang="en-US" sz="1800">
                <a:solidFill>
                  <a:srgbClr val="FFC000"/>
                </a:solidFill>
              </a:rPr>
              <a:t> car);  //true</a:t>
            </a:r>
          </a:p>
          <a:p>
            <a:pPr lvl="1">
              <a:buFont typeface="Wingdings" charset="2"/>
              <a:buChar char="v"/>
            </a:pPr>
            <a:endParaRPr lang="en-US" sz="1400"/>
          </a:p>
          <a:p>
            <a:pPr marL="57150" indent="0">
              <a:buNone/>
            </a:pPr>
            <a:endParaRPr lang="en-US" sz="1600"/>
          </a:p>
          <a:p>
            <a:pPr>
              <a:buFont typeface="Arial" charset="2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172809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14FD-8626-4615-9FAF-37E7412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4" y="79130"/>
            <a:ext cx="7069319" cy="870848"/>
          </a:xfrm>
        </p:spPr>
        <p:txBody>
          <a:bodyPr/>
          <a:lstStyle/>
          <a:p>
            <a:pPr algn="ctr"/>
            <a:r>
              <a:rPr lang="en-US" sz="320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8687-8EC4-4633-BAF5-FB6AA563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19" y="1067595"/>
            <a:ext cx="7965839" cy="51007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  <a:hlinkClick r:id="rId2"/>
              </a:rPr>
              <a:t>https://www.w3schools.com/js/js_datatypes.asp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JavaScript has dynamic types (the same variable can hold different types) for instance:</a:t>
            </a:r>
          </a:p>
          <a:p>
            <a:pPr marL="400050" lvl="1" indent="0">
              <a:buNone/>
            </a:pPr>
            <a:r>
              <a:rPr lang="en-US" sz="2000">
                <a:ea typeface="+mj-lt"/>
                <a:cs typeface="+mj-lt"/>
              </a:rPr>
              <a:t>     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var x;           // Now x is undefined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x = 5;           // Now x is a Number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x = "John";      // Now x is a String</a:t>
            </a:r>
          </a:p>
          <a:p>
            <a:pPr>
              <a:buFont typeface="Arial" charset="2"/>
              <a:buChar char="•"/>
            </a:pPr>
            <a:r>
              <a:rPr lang="en-US"/>
              <a:t>Arrays are familiar:  </a:t>
            </a:r>
          </a:p>
          <a:p>
            <a:pPr marL="400050" lvl="1" indent="0">
              <a:buNone/>
            </a:pPr>
            <a:r>
              <a:rPr lang="en-US" sz="2000"/>
              <a:t>     Var numbers = [5, 6, 7];</a:t>
            </a:r>
          </a:p>
          <a:p>
            <a:pPr>
              <a:buFont typeface="Arial" charset="2"/>
              <a:buChar char="•"/>
            </a:pPr>
            <a:r>
              <a:rPr lang="en-US"/>
              <a:t>Objects are declared with curly braces: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var person = {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firstName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:"John", 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                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lastName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:"Doe",      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                   age:50, 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                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eyeColor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:"blue"};</a:t>
            </a:r>
            <a:endParaRPr lang="en-US" sz="20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05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9DEC-5902-41FF-97A6-F11C5116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50" y="126839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90ED-DA46-4769-A404-568134E2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461254"/>
            <a:ext cx="6711654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  <a:hlinkClick r:id="rId2"/>
              </a:rPr>
              <a:t>https://www.w3schools.com/js/js_functions.asp</a:t>
            </a:r>
            <a:endParaRPr lang="en-US"/>
          </a:p>
          <a:p>
            <a:r>
              <a:rPr lang="en-US"/>
              <a:t>Defined with the </a:t>
            </a:r>
            <a:r>
              <a:rPr lang="en-US">
                <a:solidFill>
                  <a:srgbClr val="FF0000"/>
                </a:solidFill>
              </a:rPr>
              <a:t>function</a:t>
            </a:r>
            <a:r>
              <a:rPr lang="en-US"/>
              <a:t> keyword, a name, and parenthesis </a:t>
            </a:r>
          </a:p>
          <a:p>
            <a:pPr marL="0" indent="0">
              <a:buNone/>
            </a:pPr>
            <a:r>
              <a:rPr lang="en-US"/>
              <a:t>function name(parameter, parameter, parameter)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Code;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r>
              <a:rPr lang="en-US"/>
              <a:t>Can make use of a return statement</a:t>
            </a:r>
          </a:p>
          <a:p>
            <a:r>
              <a:rPr lang="en-US"/>
              <a:t>Functions can be used as variables</a:t>
            </a:r>
          </a:p>
          <a:p>
            <a:pPr lvl="1" indent="0"/>
            <a:r>
              <a:rPr lang="en-US"/>
              <a:t>Var x = name();</a:t>
            </a:r>
          </a:p>
        </p:txBody>
      </p:sp>
    </p:spTree>
    <p:extLst>
      <p:ext uri="{BB962C8B-B14F-4D97-AF65-F5344CB8AC3E}">
        <p14:creationId xmlns:p14="http://schemas.microsoft.com/office/powerpoint/2010/main" val="401288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5303-0DBA-47C9-BCDA-8F23E631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276577"/>
            <a:ext cx="7511473" cy="1312480"/>
          </a:xfrm>
        </p:spPr>
        <p:txBody>
          <a:bodyPr/>
          <a:lstStyle/>
          <a:p>
            <a:pPr algn="ctr"/>
            <a:r>
              <a:rPr lang="en-US"/>
              <a:t>Hands-on: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DA1A-2CEE-49B4-831E-8AE0515D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Write a function that adds two variables declared outside the function and outputs it to the screen. </a:t>
            </a:r>
          </a:p>
        </p:txBody>
      </p:sp>
    </p:spTree>
    <p:extLst>
      <p:ext uri="{BB962C8B-B14F-4D97-AF65-F5344CB8AC3E}">
        <p14:creationId xmlns:p14="http://schemas.microsoft.com/office/powerpoint/2010/main" val="3734206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C0AC-DF33-40C8-AD05-D4AC35A2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1" y="61340"/>
            <a:ext cx="7055380" cy="1021036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Objects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6413-1328-4860-8D2E-B12F1781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0" y="834212"/>
            <a:ext cx="8739806" cy="54010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  <a:hlinkClick r:id="rId2"/>
              </a:rPr>
              <a:t>https://www.w3schools.com/js/js_objects.asp</a:t>
            </a:r>
            <a:endParaRPr lang="en-US">
              <a:ea typeface="+mj-lt"/>
              <a:cs typeface="+mj-lt"/>
            </a:endParaRPr>
          </a:p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Objects can be declared as such:</a:t>
            </a:r>
            <a:endParaRPr lang="en-US" sz="1800"/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var car = {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type:"Fiat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", model:"500",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color:"white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"};</a:t>
            </a:r>
          </a:p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Object properties can be accessed in two ways:</a:t>
            </a:r>
          </a:p>
          <a:p>
            <a:pPr lvl="1">
              <a:buFont typeface="Arial"/>
              <a:buChar char="•"/>
            </a:pP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ObjectName.propertyName</a:t>
            </a:r>
            <a:endParaRPr lang="en-US" sz="2000">
              <a:solidFill>
                <a:srgbClr val="FFC000"/>
              </a:solidFill>
              <a:ea typeface="+mj-lt"/>
              <a:cs typeface="+mj-lt"/>
            </a:endParaRPr>
          </a:p>
          <a:p>
            <a:pPr lvl="1">
              <a:buFont typeface="Arial"/>
              <a:buChar char="•"/>
            </a:pP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objectName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["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propertyName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"]</a:t>
            </a:r>
            <a:endParaRPr lang="en-US" sz="2000" i="1">
              <a:solidFill>
                <a:srgbClr val="FFC000"/>
              </a:solidFill>
              <a:ea typeface="+mj-lt"/>
              <a:cs typeface="+mj-lt"/>
            </a:endParaRPr>
          </a:p>
          <a:p>
            <a:pPr marL="400050"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Object methods (functions) can be implemented like this:</a:t>
            </a:r>
          </a:p>
          <a:p>
            <a:pPr marL="800100" lvl="1">
              <a:buFont typeface="Arial"/>
              <a:buChar char="•"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var person = {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firstName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: "John",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lastName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: "Doe",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  id       : 5566,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fullName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: function() {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    return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this.firstName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+ " " +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this.lastName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;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 }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131176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47" y="270222"/>
            <a:ext cx="7055380" cy="951317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Where is it used today?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658789" y="2733968"/>
            <a:ext cx="753614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Client-side scripting for frontend dev, making web pages interactive and dynamic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714825" y="1716284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Everywhere!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7300" y="4798165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Also used for backend, NodeJS is a popular example of a server-side runtime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1027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28F2-ED27-4BB1-8B70-EF211C3A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99" y="243085"/>
            <a:ext cx="7055380" cy="722863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Objects (cont.)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B50F-6459-4F02-9CBE-3FD1A7764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94" y="854396"/>
            <a:ext cx="7226682" cy="6180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0">
              <a:buNone/>
            </a:pPr>
            <a:endParaRPr lang="en-US" sz="2800"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You access an object method with the following syntax:</a:t>
            </a:r>
            <a:endParaRPr lang="en-US" sz="2800"/>
          </a:p>
          <a:p>
            <a:pPr lvl="1">
              <a:buFont typeface="Arial" charset="2"/>
              <a:buChar char="•"/>
            </a:pPr>
            <a:r>
              <a:rPr lang="en-US" sz="2800" i="1" err="1">
                <a:solidFill>
                  <a:srgbClr val="FFC000"/>
                </a:solidFill>
                <a:ea typeface="+mj-lt"/>
                <a:cs typeface="+mj-lt"/>
              </a:rPr>
              <a:t>objectName.methodName</a:t>
            </a:r>
            <a:r>
              <a:rPr lang="en-US" sz="2800" i="1">
                <a:solidFill>
                  <a:srgbClr val="FFC000"/>
                </a:solidFill>
                <a:ea typeface="+mj-lt"/>
                <a:cs typeface="+mj-lt"/>
              </a:rPr>
              <a:t>()</a:t>
            </a:r>
            <a:endParaRPr lang="en-US" sz="2800">
              <a:solidFill>
                <a:srgbClr val="FFC000"/>
              </a:solidFill>
              <a:ea typeface="+mj-lt"/>
              <a:cs typeface="+mj-lt"/>
            </a:endParaRPr>
          </a:p>
          <a:p>
            <a:pPr marL="400050"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Or without parentheses like this:</a:t>
            </a:r>
            <a:endParaRPr lang="en-US" sz="2800" i="1">
              <a:ea typeface="+mj-lt"/>
              <a:cs typeface="+mj-lt"/>
            </a:endParaRPr>
          </a:p>
          <a:p>
            <a:pPr marL="800100" lvl="1">
              <a:buFont typeface="Arial" charset="2"/>
              <a:buChar char="•"/>
            </a:pPr>
            <a:r>
              <a:rPr lang="en-US" sz="2800" i="1">
                <a:solidFill>
                  <a:srgbClr val="FFC000"/>
                </a:solidFill>
                <a:ea typeface="+mj-lt"/>
                <a:cs typeface="+mj-lt"/>
              </a:rPr>
              <a:t>name = </a:t>
            </a:r>
            <a:r>
              <a:rPr lang="en-US" sz="2800" i="1" err="1">
                <a:solidFill>
                  <a:srgbClr val="FFC000"/>
                </a:solidFill>
                <a:ea typeface="+mj-lt"/>
                <a:cs typeface="+mj-lt"/>
              </a:rPr>
              <a:t>person.fullName</a:t>
            </a:r>
            <a:r>
              <a:rPr lang="en-US" sz="2800" i="1">
                <a:solidFill>
                  <a:srgbClr val="FFC000"/>
                </a:solidFill>
                <a:ea typeface="+mj-lt"/>
                <a:cs typeface="+mj-lt"/>
              </a:rPr>
              <a:t>;</a:t>
            </a:r>
          </a:p>
          <a:p>
            <a:pPr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In a function definition, </a:t>
            </a:r>
            <a:r>
              <a:rPr lang="en-US" sz="2800" b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this</a:t>
            </a:r>
            <a:r>
              <a:rPr lang="en-US" sz="2800">
                <a:ea typeface="+mj-lt"/>
                <a:cs typeface="+mj-lt"/>
              </a:rPr>
              <a:t> refers to the "owner" of the function.</a:t>
            </a:r>
            <a:endParaRPr lang="en-US" sz="2800"/>
          </a:p>
          <a:p>
            <a:pPr lvl="1"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In other words, </a:t>
            </a:r>
            <a:r>
              <a:rPr lang="en-US" sz="2800" b="1" err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this</a:t>
            </a:r>
            <a:r>
              <a:rPr lang="en-US" sz="2800" err="1">
                <a:ea typeface="+mj-lt"/>
                <a:cs typeface="+mj-lt"/>
              </a:rPr>
              <a:t>.</a:t>
            </a:r>
            <a:r>
              <a:rPr lang="en-US" sz="2800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firstName</a:t>
            </a:r>
            <a:r>
              <a:rPr lang="en-US" sz="2800">
                <a:ea typeface="+mj-lt"/>
                <a:cs typeface="+mj-lt"/>
              </a:rPr>
              <a:t> means the </a:t>
            </a:r>
            <a:r>
              <a:rPr lang="en-US" sz="2800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firstName</a:t>
            </a:r>
            <a:r>
              <a:rPr lang="en-US" sz="2800">
                <a:ea typeface="+mj-lt"/>
                <a:cs typeface="+mj-lt"/>
              </a:rPr>
              <a:t> property of </a:t>
            </a:r>
            <a:r>
              <a:rPr lang="en-US" sz="2800" b="1"/>
              <a:t>this object</a:t>
            </a:r>
            <a:r>
              <a:rPr lang="en-US" sz="2800">
                <a:ea typeface="+mj-lt"/>
                <a:cs typeface="+mj-lt"/>
              </a:rPr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855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DD1D-8CB3-49A9-8A38-BBC17243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70" y="-59343"/>
            <a:ext cx="7055380" cy="871457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Scope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8321-32F7-4022-96C7-9959A4AF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06" y="898397"/>
            <a:ext cx="8828649" cy="64529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685800">
              <a:buFont typeface="Wingdings" charset="2"/>
              <a:buChar char="v"/>
            </a:pPr>
            <a:r>
              <a:rPr lang="en-US" sz="2400">
                <a:ea typeface="+mj-lt"/>
                <a:cs typeface="+mj-lt"/>
                <a:hlinkClick r:id="rId2"/>
              </a:rPr>
              <a:t>https://www.w3schools.com/js/js_scope.asp</a:t>
            </a:r>
            <a:endParaRPr lang="en-US" sz="2400" b="1">
              <a:solidFill>
                <a:srgbClr val="FFFFFF"/>
              </a:solidFill>
            </a:endParaRPr>
          </a:p>
          <a:p>
            <a:pPr marL="685800" indent="-342900">
              <a:buFont typeface="Wingdings" charset="2"/>
              <a:buChar char="v"/>
            </a:pPr>
            <a:r>
              <a:rPr lang="en-US" sz="2400" b="1">
                <a:solidFill>
                  <a:srgbClr val="FFFFFF"/>
                </a:solidFill>
              </a:rPr>
              <a:t>Local</a:t>
            </a:r>
            <a:endParaRPr lang="en-US" sz="1800"/>
          </a:p>
          <a:p>
            <a:pPr lvl="1">
              <a:buFont typeface="Wingdings" charset="2"/>
              <a:buChar char="v"/>
            </a:pPr>
            <a:r>
              <a:rPr lang="en-US" sz="2400">
                <a:solidFill>
                  <a:srgbClr val="FFFFFF"/>
                </a:solidFill>
              </a:rPr>
              <a:t>Variables inside functions stay inside functions.</a:t>
            </a:r>
          </a:p>
          <a:p>
            <a:pPr marL="685800" indent="-342900">
              <a:buFont typeface="Wingdings" charset="2"/>
              <a:buChar char="v"/>
            </a:pPr>
            <a:r>
              <a:rPr lang="en-US" sz="2400" b="1">
                <a:solidFill>
                  <a:srgbClr val="FFFFFF"/>
                </a:solidFill>
              </a:rPr>
              <a:t>Global </a:t>
            </a:r>
          </a:p>
          <a:p>
            <a:pPr marL="1085850" lvl="1" indent="-342900">
              <a:buFont typeface="Wingdings" charset="2"/>
              <a:buChar char="v"/>
            </a:pPr>
            <a:r>
              <a:rPr lang="en-US" sz="2000">
                <a:solidFill>
                  <a:srgbClr val="FFFFFF"/>
                </a:solidFill>
              </a:rPr>
              <a:t>Works the same as you would think BUT, i</a:t>
            </a:r>
            <a:r>
              <a:rPr lang="en-US" sz="2000">
                <a:ea typeface="+mj-lt"/>
                <a:cs typeface="+mj-lt"/>
              </a:rPr>
              <a:t>f you assign a value to a variable that has not been declared, it will automatically become a </a:t>
            </a:r>
            <a:r>
              <a:rPr lang="en-US" sz="2000" b="1">
                <a:ea typeface="+mj-lt"/>
                <a:cs typeface="+mj-lt"/>
              </a:rPr>
              <a:t>GLOBAL</a:t>
            </a:r>
            <a:r>
              <a:rPr lang="en-US" sz="2000">
                <a:ea typeface="+mj-lt"/>
                <a:cs typeface="+mj-lt"/>
              </a:rPr>
              <a:t> variable. This is an example of hoisting in JS.</a:t>
            </a:r>
            <a:endParaRPr lang="en-US" sz="2000"/>
          </a:p>
          <a:p>
            <a:pPr>
              <a:buFont typeface="Wingdings" charset="2"/>
              <a:buChar char="v"/>
            </a:pPr>
            <a:r>
              <a:rPr lang="en-US" b="1">
                <a:solidFill>
                  <a:srgbClr val="FFFFFF"/>
                </a:solidFill>
              </a:rPr>
              <a:t>Hoisting</a:t>
            </a:r>
            <a:r>
              <a:rPr lang="en-US">
                <a:solidFill>
                  <a:srgbClr val="FFFFFF"/>
                </a:solidFill>
              </a:rPr>
              <a:t>: JS Hoists all variables to the top of the current scope, meaning you can use a variable before its declared or even assigned a value!</a:t>
            </a:r>
          </a:p>
          <a:p>
            <a:pPr lvl="1">
              <a:buFont typeface="Wingdings" charset="2"/>
              <a:buChar char="v"/>
            </a:pPr>
            <a:r>
              <a:rPr lang="en-US" sz="2000" b="1">
                <a:solidFill>
                  <a:srgbClr val="FFFFFF"/>
                </a:solidFill>
              </a:rPr>
              <a:t>Try this</a:t>
            </a:r>
            <a:r>
              <a:rPr lang="en-US" sz="2000">
                <a:solidFill>
                  <a:srgbClr val="FFFFFF"/>
                </a:solidFill>
              </a:rPr>
              <a:t>: </a:t>
            </a:r>
            <a:r>
              <a:rPr lang="en-US" sz="2000">
                <a:solidFill>
                  <a:srgbClr val="FFC000"/>
                </a:solidFill>
              </a:rPr>
              <a:t>console.log(</a:t>
            </a:r>
            <a:r>
              <a:rPr lang="en-US" sz="2000" err="1">
                <a:solidFill>
                  <a:srgbClr val="FFC000"/>
                </a:solidFill>
              </a:rPr>
              <a:t>x+y</a:t>
            </a:r>
            <a:r>
              <a:rPr lang="en-US" sz="2000">
                <a:solidFill>
                  <a:srgbClr val="FFC000"/>
                </a:solidFill>
              </a:rPr>
              <a:t>)</a:t>
            </a:r>
          </a:p>
          <a:p>
            <a:pPr lvl="1">
              <a:buFont typeface="Wingdings" charset="2"/>
              <a:buChar char="v"/>
            </a:pPr>
            <a:r>
              <a:rPr lang="en-US" sz="2000">
                <a:solidFill>
                  <a:srgbClr val="FFFFFF"/>
                </a:solidFill>
              </a:rPr>
              <a:t>Define the values x and y after this statement.</a:t>
            </a:r>
          </a:p>
          <a:p>
            <a:pPr lvl="1">
              <a:buFont typeface="Wingdings" charset="2"/>
              <a:buChar char="v"/>
            </a:pPr>
            <a:r>
              <a:rPr lang="en-US" sz="2000">
                <a:solidFill>
                  <a:srgbClr val="FFFFFF"/>
                </a:solidFill>
              </a:rPr>
              <a:t>Then declare both x and y with </a:t>
            </a:r>
            <a:r>
              <a:rPr lang="en-US" sz="2000">
                <a:solidFill>
                  <a:srgbClr val="FFC000"/>
                </a:solidFill>
              </a:rPr>
              <a:t>var </a:t>
            </a:r>
            <a:r>
              <a:rPr lang="en-US" sz="2000" err="1">
                <a:solidFill>
                  <a:srgbClr val="FFC000"/>
                </a:solidFill>
              </a:rPr>
              <a:t>x,y</a:t>
            </a:r>
            <a:r>
              <a:rPr lang="en-US" sz="2000">
                <a:solidFill>
                  <a:srgbClr val="FFFFFF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29829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72" y="116856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Scope (cont.)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3678-114A-4DF5-8D81-1D3A1BA0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332435"/>
            <a:ext cx="6711654" cy="49159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>
                <a:ea typeface="+mj-lt"/>
                <a:cs typeface="+mj-lt"/>
              </a:rPr>
              <a:t>Your code should look something like this:</a:t>
            </a:r>
          </a:p>
          <a:p>
            <a:pPr marL="0" indent="0">
              <a:buNone/>
            </a:pPr>
            <a:r>
              <a:rPr lang="en-US" sz="2800">
                <a:ea typeface="+mj-lt"/>
                <a:cs typeface="+mj-lt"/>
              </a:rPr>
              <a:t>   </a:t>
            </a: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 console.log(</a:t>
            </a:r>
            <a:r>
              <a:rPr lang="en-US" sz="2800" err="1">
                <a:solidFill>
                  <a:srgbClr val="FFC000"/>
                </a:solidFill>
                <a:ea typeface="+mj-lt"/>
                <a:cs typeface="+mj-lt"/>
              </a:rPr>
              <a:t>x+y</a:t>
            </a: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);    //outputs 9 </a:t>
            </a:r>
            <a:endParaRPr lang="en-US" sz="280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   x = 4;</a:t>
            </a:r>
            <a:endParaRPr lang="en-US" sz="280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   y = 5;</a:t>
            </a:r>
            <a:endParaRPr lang="en-US" sz="280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   var x, y;      </a:t>
            </a:r>
          </a:p>
          <a:p>
            <a:pPr marL="0" indent="0">
              <a:buNone/>
            </a:pPr>
            <a:r>
              <a:rPr lang="en-US" sz="2800"/>
              <a:t>You can see how this can get sort of confusing when trying to find out the values of x or y in a large block of code!</a:t>
            </a:r>
          </a:p>
        </p:txBody>
      </p:sp>
    </p:spTree>
    <p:extLst>
      <p:ext uri="{BB962C8B-B14F-4D97-AF65-F5344CB8AC3E}">
        <p14:creationId xmlns:p14="http://schemas.microsoft.com/office/powerpoint/2010/main" val="4082301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6" y="270566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Example: The Basics</a:t>
            </a:r>
            <a:endParaRPr lang="en-US" sz="32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5E823-4638-4855-A422-43EF5E760572}"/>
              </a:ext>
            </a:extLst>
          </p:cNvPr>
          <p:cNvSpPr txBox="1"/>
          <p:nvPr/>
        </p:nvSpPr>
        <p:spPr>
          <a:xfrm>
            <a:off x="430306" y="1290917"/>
            <a:ext cx="81668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Download our example code by holding CTRL and clicking:</a:t>
            </a:r>
          </a:p>
          <a:p>
            <a:r>
              <a:rPr lang="en-US" sz="2000">
                <a:hlinkClick r:id="rId2"/>
              </a:rPr>
              <a:t>https</a:t>
            </a:r>
            <a:r>
              <a:rPr lang="en-US" sz="2000">
                <a:ea typeface="+mn-lt"/>
                <a:cs typeface="+mn-lt"/>
                <a:hlinkClick r:id="rId2"/>
              </a:rPr>
              <a:t>://github.com/donfreiday/cpsc330-js/archive/master.zip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45A5E-5333-443D-BCDB-88B36D472184}"/>
              </a:ext>
            </a:extLst>
          </p:cNvPr>
          <p:cNvSpPr txBox="1"/>
          <p:nvPr/>
        </p:nvSpPr>
        <p:spPr>
          <a:xfrm>
            <a:off x="428385" y="2132318"/>
            <a:ext cx="816684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Once downloaded, navigate to the file in Windows Explorer and extract the contents by right clicking and selecting "Extract all..."</a:t>
            </a:r>
            <a:endParaRPr lang="en-US"/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E303F02-EDE0-41A0-BB19-F91C7CA2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3192828"/>
            <a:ext cx="4779468" cy="35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05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76" y="230636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Example: The Basics</a:t>
            </a:r>
            <a:endParaRPr lang="en-US" sz="32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860611" y="1142998"/>
            <a:ext cx="40462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Open Visual Studio and click: </a:t>
            </a:r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4743B49-1ADA-4895-BE4C-4490B85F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98" y="979462"/>
            <a:ext cx="2743200" cy="7304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BF6F3-7667-4D14-A49C-D4E511C7D1C2}"/>
              </a:ext>
            </a:extLst>
          </p:cNvPr>
          <p:cNvSpPr txBox="1"/>
          <p:nvPr/>
        </p:nvSpPr>
        <p:spPr>
          <a:xfrm>
            <a:off x="1692408" y="2055477"/>
            <a:ext cx="491393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Then browse to the extracted files. We'll look at the_basics.html first: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F9970-142E-4DAE-8196-F2B4D3D9B08E}"/>
              </a:ext>
            </a:extLst>
          </p:cNvPr>
          <p:cNvSpPr txBox="1"/>
          <p:nvPr/>
        </p:nvSpPr>
        <p:spPr>
          <a:xfrm>
            <a:off x="519953" y="6411044"/>
            <a:ext cx="8766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If Solution Explorer isn't open, hold CTRL+ALT and tap the L key.</a:t>
            </a:r>
          </a:p>
        </p:txBody>
      </p:sp>
      <p:pic>
        <p:nvPicPr>
          <p:cNvPr id="3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C5FE8487-859F-4C3D-973C-4707EE24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741" y="2759321"/>
            <a:ext cx="4186517" cy="360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73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2" y="210671"/>
            <a:ext cx="7055380" cy="710249"/>
          </a:xfrm>
        </p:spPr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Example: The Basics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49301" y="4850544"/>
            <a:ext cx="784987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To view the HTML in a web browser, right click the_basics.html in the Solution Explorer, and click Open with...</a:t>
            </a:r>
            <a:endParaRPr lang="en-US"/>
          </a:p>
          <a:p>
            <a:pPr algn="just"/>
            <a:endParaRPr lang="en-US" sz="2000"/>
          </a:p>
          <a:p>
            <a:pPr algn="just"/>
            <a:r>
              <a:rPr lang="en-US" sz="2000" dirty="0"/>
              <a:t>In the resulting dialog, select Google Chrome.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AC1453-E484-40E6-A2E0-1A48A6C0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32" y="1037208"/>
            <a:ext cx="5326956" cy="35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61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6" y="21067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86015" y="867013"/>
            <a:ext cx="851262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In Chrome, hit the F12 key.</a:t>
            </a:r>
            <a:endParaRPr lang="en-US" dirty="0"/>
          </a:p>
          <a:p>
            <a:pPr algn="just"/>
            <a:r>
              <a:rPr lang="en-US" sz="2000" dirty="0"/>
              <a:t>Click on the</a:t>
            </a:r>
            <a:r>
              <a:rPr lang="en-US" sz="2000" b="1" dirty="0"/>
              <a:t> Sources</a:t>
            </a:r>
            <a:r>
              <a:rPr lang="en-US" sz="2000" dirty="0"/>
              <a:t> tab to see our code loaded in the browser.</a:t>
            </a:r>
            <a:endParaRPr lang="en-US"/>
          </a:p>
          <a:p>
            <a:pPr algn="just"/>
            <a:endParaRPr lang="en-US" sz="2000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4D15D2-6385-458D-9E20-85A14A1B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" y="1819344"/>
            <a:ext cx="9072281" cy="43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64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4" y="170741"/>
            <a:ext cx="7055380" cy="710249"/>
          </a:xfrm>
        </p:spPr>
        <p:txBody>
          <a:bodyPr/>
          <a:lstStyle/>
          <a:p>
            <a:pPr algn="ctr"/>
            <a:r>
              <a:rPr lang="en-US" sz="3200">
                <a:ea typeface="+mj-lt"/>
                <a:cs typeface="+mj-lt"/>
              </a:rPr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66805" y="835636"/>
            <a:ext cx="7849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Try setting a breakpoint on Line 5 of the_basics.js by clicking on the '5'. Add watches for a, b, and c. Press F5 to reload.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3DEA2A2-E8CB-41F8-B7B9-FB9C40AF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95" y="1715460"/>
            <a:ext cx="2838049" cy="496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9B8A0-E848-4BE7-B78D-BA72C4202978}"/>
              </a:ext>
            </a:extLst>
          </p:cNvPr>
          <p:cNvSpPr txBox="1"/>
          <p:nvPr/>
        </p:nvSpPr>
        <p:spPr>
          <a:xfrm>
            <a:off x="457839" y="1747474"/>
            <a:ext cx="39790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You'll notice the page shows:</a:t>
            </a:r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37F6BE-7133-4281-AFD3-8D42D238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18" y="2275383"/>
            <a:ext cx="6723528" cy="45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13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4" y="170741"/>
            <a:ext cx="7055380" cy="710249"/>
          </a:xfrm>
        </p:spPr>
        <p:txBody>
          <a:bodyPr/>
          <a:lstStyle/>
          <a:p>
            <a:pPr algn="ctr"/>
            <a:r>
              <a:rPr lang="en-US" sz="3200">
                <a:ea typeface="+mj-lt"/>
                <a:cs typeface="+mj-lt"/>
              </a:rPr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3A47B-8F17-4F9B-BDE4-50181CA34F31}"/>
              </a:ext>
            </a:extLst>
          </p:cNvPr>
          <p:cNvSpPr txBox="1"/>
          <p:nvPr/>
        </p:nvSpPr>
        <p:spPr>
          <a:xfrm>
            <a:off x="672353" y="1255059"/>
            <a:ext cx="35410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Debugger controls:</a:t>
            </a:r>
            <a:endParaRPr lang="en-US" sz="2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97E31-A3D9-4700-9AE1-A4854704D2C5}"/>
              </a:ext>
            </a:extLst>
          </p:cNvPr>
          <p:cNvSpPr txBox="1"/>
          <p:nvPr/>
        </p:nvSpPr>
        <p:spPr>
          <a:xfrm>
            <a:off x="672354" y="2286000"/>
            <a:ext cx="773653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From left to right: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Resume execution (F8)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Step over next function call (F10)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Step into next function call (F11)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Step out of current function (Shift+F11)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Step (F9)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9E77AC59-1F70-492E-9704-F8EB9D13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1209394"/>
            <a:ext cx="3341594" cy="6202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3C1022-E852-4E33-9600-EFCA3045BE33}"/>
              </a:ext>
            </a:extLst>
          </p:cNvPr>
          <p:cNvSpPr txBox="1"/>
          <p:nvPr/>
        </p:nvSpPr>
        <p:spPr>
          <a:xfrm>
            <a:off x="439271" y="6087035"/>
            <a:ext cx="83909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Press F9 a few times to step through the code.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80363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28" y="121024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Example: The Basics</a:t>
            </a:r>
            <a:endParaRPr lang="en-US" sz="32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DBC47-78EB-4073-8B62-19078A06C703}"/>
              </a:ext>
            </a:extLst>
          </p:cNvPr>
          <p:cNvSpPr txBox="1"/>
          <p:nvPr/>
        </p:nvSpPr>
        <p:spPr>
          <a:xfrm>
            <a:off x="430306" y="1299882"/>
            <a:ext cx="84626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Code changes in the debugger won't persist upon page reload, so we'll be working in Visual Studio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1F90E-CBD9-49B2-973F-F71F218380B3}"/>
              </a:ext>
            </a:extLst>
          </p:cNvPr>
          <p:cNvSpPr txBox="1"/>
          <p:nvPr/>
        </p:nvSpPr>
        <p:spPr>
          <a:xfrm>
            <a:off x="428624" y="4373095"/>
            <a:ext cx="80144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/>
              <a:t>Try the exercises in the_basics.js now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32976-82BB-437F-B119-134DD09CB02D}"/>
              </a:ext>
            </a:extLst>
          </p:cNvPr>
          <p:cNvSpPr txBox="1"/>
          <p:nvPr/>
        </p:nvSpPr>
        <p:spPr>
          <a:xfrm>
            <a:off x="430306" y="2608729"/>
            <a:ext cx="84626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Remember to save your changes in Visual Studio, then reload the HTML in Chrome (hit F5) to see them applied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1B07A-D810-4BDD-AB40-D462755973AB}"/>
              </a:ext>
            </a:extLst>
          </p:cNvPr>
          <p:cNvSpPr txBox="1"/>
          <p:nvPr/>
        </p:nvSpPr>
        <p:spPr>
          <a:xfrm>
            <a:off x="428625" y="5421966"/>
            <a:ext cx="801444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There are solutions in the_basics_solution.js, but try the problems on your own first</a:t>
            </a:r>
          </a:p>
        </p:txBody>
      </p:sp>
    </p:spTree>
    <p:extLst>
      <p:ext uri="{BB962C8B-B14F-4D97-AF65-F5344CB8AC3E}">
        <p14:creationId xmlns:p14="http://schemas.microsoft.com/office/powerpoint/2010/main" val="37743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458" y="270222"/>
            <a:ext cx="7055380" cy="861474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Strengths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68569" y="1395357"/>
            <a:ext cx="75361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Simplicity</a:t>
            </a:r>
            <a:r>
              <a:rPr lang="en-US" sz="2800">
                <a:ea typeface="+mn-lt"/>
                <a:cs typeface="+mn-lt"/>
              </a:rPr>
              <a:t>. JavaScript is relatively simple to learn and implement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634210" y="2834998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Runs on anything.</a:t>
            </a:r>
            <a:r>
              <a:rPr lang="en-US" sz="2800">
                <a:ea typeface="+mn-lt"/>
                <a:cs typeface="+mn-lt"/>
              </a:rPr>
              <a:t> Modern JavaScript engines are available for virtually every platform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37B64-2D4D-4457-A270-C3B6837DDC84}"/>
              </a:ext>
            </a:extLst>
          </p:cNvPr>
          <p:cNvSpPr txBox="1"/>
          <p:nvPr/>
        </p:nvSpPr>
        <p:spPr>
          <a:xfrm>
            <a:off x="6043592" y="6306168"/>
            <a:ext cx="3077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freeCodeCamp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20894EB-56D3-4AAC-9D7E-92B79766CD15}"/>
              </a:ext>
            </a:extLst>
          </p:cNvPr>
          <p:cNvSpPr txBox="1"/>
          <p:nvPr/>
        </p:nvSpPr>
        <p:spPr>
          <a:xfrm>
            <a:off x="673415" y="4604969"/>
            <a:ext cx="8013936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Versatility. </a:t>
            </a:r>
            <a:r>
              <a:rPr lang="en-US" sz="2800">
                <a:ea typeface="+mn-lt"/>
                <a:cs typeface="+mn-lt"/>
              </a:rPr>
              <a:t>It's</a:t>
            </a:r>
            <a:r>
              <a:rPr lang="en-US" sz="2800"/>
              <a:t> possible to develop an entire app from front to back using only 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The Colors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05393" y="868126"/>
            <a:ext cx="7849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Open colorful_events.html in Chrome.</a:t>
            </a:r>
          </a:p>
          <a:p>
            <a:pPr algn="ctr"/>
            <a:r>
              <a:rPr lang="en-US" sz="2000" dirty="0"/>
              <a:t>Some features of the page don't work.</a:t>
            </a:r>
            <a:endParaRPr lang="en-US" sz="2000" b="1" dirty="0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3072F9-B7FA-45AC-B8B3-A56DB7A5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15" y="1627457"/>
            <a:ext cx="5167412" cy="4350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63389" y="6248400"/>
            <a:ext cx="779032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+mn-lt"/>
                <a:cs typeface="+mn-lt"/>
              </a:rPr>
              <a:t>Let's fix this page by editing the_colors.js</a:t>
            </a:r>
            <a:endParaRPr lang="en-US" sz="2800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2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7" y="58136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Weaknesses</a:t>
            </a:r>
            <a:endParaRPr lang="en-US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498985" y="3057969"/>
            <a:ext cx="794405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Client-Side Security</a:t>
            </a:r>
            <a:r>
              <a:rPr lang="en-US" sz="2800">
                <a:ea typeface="+mn-lt"/>
                <a:cs typeface="+mn-lt"/>
              </a:rPr>
              <a:t>. Because the code executes on the users’ computer, it can be exploited for malicious purposes. 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This is one reason some people choose to disable JavaScript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Mitigated by browser sandboxing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D8379-D0A7-42AE-98D0-A3854FFF4ABC}"/>
              </a:ext>
            </a:extLst>
          </p:cNvPr>
          <p:cNvSpPr txBox="1"/>
          <p:nvPr/>
        </p:nvSpPr>
        <p:spPr>
          <a:xfrm>
            <a:off x="5738373" y="6020516"/>
            <a:ext cx="30776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Sources: </a:t>
            </a:r>
            <a:r>
              <a:rPr lang="en-US">
                <a:hlinkClick r:id="rId2"/>
              </a:rPr>
              <a:t>freeCodeCamp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0C14F-DEBD-43ED-ACCD-D7B29018016E}"/>
              </a:ext>
            </a:extLst>
          </p:cNvPr>
          <p:cNvSpPr txBox="1"/>
          <p:nvPr/>
        </p:nvSpPr>
        <p:spPr>
          <a:xfrm>
            <a:off x="498984" y="1473137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/>
              <a:t>Speed. </a:t>
            </a:r>
            <a:r>
              <a:rPr lang="en-US" sz="2800"/>
              <a:t>JavaScript is still slower than most compiled languages</a:t>
            </a:r>
          </a:p>
        </p:txBody>
      </p:sp>
    </p:spTree>
    <p:extLst>
      <p:ext uri="{BB962C8B-B14F-4D97-AF65-F5344CB8AC3E}">
        <p14:creationId xmlns:p14="http://schemas.microsoft.com/office/powerpoint/2010/main" val="28411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802" y="183777"/>
            <a:ext cx="7055380" cy="841509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Weirdness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0D17D140-0E91-4B73-B187-D2F8A91D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7" y="1877492"/>
            <a:ext cx="8972300" cy="3164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8A98D-811D-4240-887C-CB27854AF698}"/>
              </a:ext>
            </a:extLst>
          </p:cNvPr>
          <p:cNvSpPr txBox="1"/>
          <p:nvPr/>
        </p:nvSpPr>
        <p:spPr>
          <a:xfrm>
            <a:off x="2628745" y="1088263"/>
            <a:ext cx="75361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Unintuitive behavior: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7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1" y="-28310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MORE Weirdness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7" name="Picture 7" descr="// Legacy design decisions are now canonical:​&#10;&#10;var b = new Boolean(false);​&#10;b;        // Shows &amp;#39;false&amp;#39; in console.​&#10;!b;       // ALSO shows &amp;#39;false&amp;#39; in console.​&#10;!b == b;  // So this is true!​&#10;!!b == !b // Negate both sides and it&amp;#39;s false!&#10;​&#10;if (b) {​&#10;  // Better believe this will get executed.​&#10;}">
            <a:extLst>
              <a:ext uri="{FF2B5EF4-FFF2-40B4-BE49-F238E27FC236}">
                <a16:creationId xmlns:a16="http://schemas.microsoft.com/office/drawing/2014/main" id="{C4119B0C-1E1F-443D-BCA1-CF1D4330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" y="1450319"/>
            <a:ext cx="8882457" cy="44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9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24" y="95990"/>
            <a:ext cx="7055380" cy="841509"/>
          </a:xfrm>
        </p:spPr>
        <p:txBody>
          <a:bodyPr/>
          <a:lstStyle/>
          <a:p>
            <a:r>
              <a:rPr lang="en-US" b="1"/>
              <a:t>Major companies using JavaScript</a:t>
            </a:r>
            <a:endParaRPr lang="en-US" err="1"/>
          </a:p>
        </p:txBody>
      </p:sp>
      <p:pic>
        <p:nvPicPr>
          <p:cNvPr id="16" name="Picture 16" descr="A picture containing white&#10;&#10;Description generated with very high confidence">
            <a:extLst>
              <a:ext uri="{FF2B5EF4-FFF2-40B4-BE49-F238E27FC236}">
                <a16:creationId xmlns:a16="http://schemas.microsoft.com/office/drawing/2014/main" id="{D27F0AF1-923B-4193-8345-4BDF432E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992" y="2865825"/>
            <a:ext cx="2563514" cy="892975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A49B52A-D681-4DA0-9067-4C8B939A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3" y="2914461"/>
            <a:ext cx="2892937" cy="1157175"/>
          </a:xfrm>
          <a:prstGeom prst="rect">
            <a:avLst/>
          </a:prstGeom>
        </p:spPr>
      </p:pic>
      <p:pic>
        <p:nvPicPr>
          <p:cNvPr id="22" name="Picture 22" descr="A close up of a sign&#10;&#10;Description generated with high confidence">
            <a:extLst>
              <a:ext uri="{FF2B5EF4-FFF2-40B4-BE49-F238E27FC236}">
                <a16:creationId xmlns:a16="http://schemas.microsoft.com/office/drawing/2014/main" id="{D3EED281-4944-4600-8E95-7910C029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65" y="1319123"/>
            <a:ext cx="2892937" cy="781987"/>
          </a:xfrm>
          <a:prstGeom prst="rect">
            <a:avLst/>
          </a:prstGeom>
        </p:spPr>
      </p:pic>
      <p:pic>
        <p:nvPicPr>
          <p:cNvPr id="24" name="Picture 2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896DC5D-3E95-454B-B83C-D9B7E5226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248" y="1052070"/>
            <a:ext cx="3471923" cy="1114597"/>
          </a:xfrm>
          <a:prstGeom prst="rect">
            <a:avLst/>
          </a:prstGeom>
        </p:spPr>
      </p:pic>
      <p:pic>
        <p:nvPicPr>
          <p:cNvPr id="5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1593F94F-B7DA-4869-9F23-9234A6996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7584" y="4237744"/>
            <a:ext cx="2743200" cy="2743200"/>
          </a:xfrm>
          <a:prstGeom prst="rect">
            <a:avLst/>
          </a:prstGeom>
        </p:spPr>
      </p:pic>
      <p:pic>
        <p:nvPicPr>
          <p:cNvPr id="7" name="Picture 7" descr="A picture containing woman, sign, holding, red&#10;&#10;Description generated with very high confidence">
            <a:extLst>
              <a:ext uri="{FF2B5EF4-FFF2-40B4-BE49-F238E27FC236}">
                <a16:creationId xmlns:a16="http://schemas.microsoft.com/office/drawing/2014/main" id="{CD00051A-F77B-4AE5-A2C6-5DD1794E7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84" y="4452129"/>
            <a:ext cx="27432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0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510" y="70965"/>
            <a:ext cx="5856585" cy="797162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Popularity: 7th in 2019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E4C9BE-F00A-400B-AED6-4FEDE49BE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27" y="872072"/>
            <a:ext cx="7936862" cy="57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07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40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Mesh</vt:lpstr>
      <vt:lpstr>JavaScript</vt:lpstr>
      <vt:lpstr>History</vt:lpstr>
      <vt:lpstr>Where is it used today?</vt:lpstr>
      <vt:lpstr>Strengths</vt:lpstr>
      <vt:lpstr>Weaknesses</vt:lpstr>
      <vt:lpstr>Weirdness</vt:lpstr>
      <vt:lpstr>MORE Weirdness</vt:lpstr>
      <vt:lpstr>Major companies using JavaScript</vt:lpstr>
      <vt:lpstr>Popularity: 7th in 2019</vt:lpstr>
      <vt:lpstr>Language Basics</vt:lpstr>
      <vt:lpstr>Language Basics</vt:lpstr>
      <vt:lpstr>Hello JS: The developer console</vt:lpstr>
      <vt:lpstr>Hello JS: The developer console</vt:lpstr>
      <vt:lpstr>PowerPoint Presentation</vt:lpstr>
      <vt:lpstr>w3schools</vt:lpstr>
      <vt:lpstr>w3schools</vt:lpstr>
      <vt:lpstr>w3schools</vt:lpstr>
      <vt:lpstr>w3schools</vt:lpstr>
      <vt:lpstr>w3schools</vt:lpstr>
      <vt:lpstr>w3schools</vt:lpstr>
      <vt:lpstr>w3schools</vt:lpstr>
      <vt:lpstr>Hands-on: Syntax</vt:lpstr>
      <vt:lpstr>Hands-on: syntax and variables</vt:lpstr>
      <vt:lpstr>Variables </vt:lpstr>
      <vt:lpstr>Operators</vt:lpstr>
      <vt:lpstr>Data Types</vt:lpstr>
      <vt:lpstr>Functions</vt:lpstr>
      <vt:lpstr>Hands-on: functions</vt:lpstr>
      <vt:lpstr>Objects</vt:lpstr>
      <vt:lpstr>Objects (cont.)</vt:lpstr>
      <vt:lpstr>Scope</vt:lpstr>
      <vt:lpstr>Scope (cont.)</vt:lpstr>
      <vt:lpstr>Example: The Basics</vt:lpstr>
      <vt:lpstr>Example: The Basics</vt:lpstr>
      <vt:lpstr>Example: The Basics</vt:lpstr>
      <vt:lpstr>The Debugger</vt:lpstr>
      <vt:lpstr>The Debugger</vt:lpstr>
      <vt:lpstr>The Debugger</vt:lpstr>
      <vt:lpstr>Example: The Basics</vt:lpstr>
      <vt:lpstr>Example: The Colors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212</cp:revision>
  <dcterms:created xsi:type="dcterms:W3CDTF">2013-07-15T20:26:40Z</dcterms:created>
  <dcterms:modified xsi:type="dcterms:W3CDTF">2019-11-12T12:26:39Z</dcterms:modified>
</cp:coreProperties>
</file>