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88" r:id="rId23"/>
    <p:sldId id="285" r:id="rId24"/>
    <p:sldId id="262" r:id="rId25"/>
    <p:sldId id="263" r:id="rId26"/>
    <p:sldId id="264" r:id="rId27"/>
    <p:sldId id="268" r:id="rId28"/>
    <p:sldId id="287" r:id="rId29"/>
    <p:sldId id="269" r:id="rId30"/>
    <p:sldId id="270" r:id="rId31"/>
    <p:sldId id="272" r:id="rId32"/>
    <p:sldId id="277" r:id="rId33"/>
    <p:sldId id="281" r:id="rId34"/>
    <p:sldId id="289" r:id="rId35"/>
    <p:sldId id="290" r:id="rId36"/>
    <p:sldId id="291" r:id="rId37"/>
    <p:sldId id="292" r:id="rId38"/>
    <p:sldId id="299" r:id="rId39"/>
    <p:sldId id="293" r:id="rId40"/>
    <p:sldId id="295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0BE91-E8E9-7A67-4D45-35D6594435A8}" v="743" dt="2019-11-12T12:47:48.628"/>
    <p1510:client id="{38B46382-DAC1-EC02-9741-7C1E2C1EE79E}" v="1" dt="2019-11-10T20:32:54.948"/>
    <p1510:client id="{632A1651-6036-33FD-C8E2-F95E4F72265A}" v="2251" dt="2019-11-11T22:23:38.050"/>
    <p1510:client id="{6B517C38-4A99-C407-302D-7F28E1679330}" v="1" dt="2019-11-10T23:24:49.594"/>
    <p1510:client id="{9707EE11-FCA1-9A63-8B12-714FF43E195A}" v="1367" dt="2019-11-11T23:05:14.130"/>
    <p1510:client id="{A185AFBD-6D70-9B21-C6E4-B8197EDBAA04}" v="228" dt="2019-11-11T21:17:59.840"/>
    <p1510:client id="{A1E48580-2538-4842-A822-E2C906783EEC}" v="300" dt="2019-11-12T00:22:52.784"/>
    <p1510:client id="{BDC9E7D7-BE52-EBB8-B1DF-4380543D8069}" v="259" dt="2019-11-12T11:51:32.029"/>
    <p1510:client id="{C28D8D99-F6B3-6415-4723-3C5E5FD8FE6B}" v="38" dt="2019-11-12T11:13:13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perators.asp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datatype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cope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53788" y="6293224"/>
            <a:ext cx="90274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We'll be using Windows today.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Modern browsers use a technology known as Just-In-Time (JIT)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Very similar to Java, C/C++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28930-1DD1-4CE5-8399-A6FF083A1590}"/>
              </a:ext>
            </a:extLst>
          </p:cNvPr>
          <p:cNvSpPr txBox="1"/>
          <p:nvPr/>
        </p:nvSpPr>
        <p:spPr>
          <a:xfrm>
            <a:off x="598376" y="261310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Follows most Java expression syntax, naming conventions and basic control-flow constructs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598376" y="462341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JavaScript is dynamically typed, lacks Java's static types and strong type checking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108116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" y="4829362"/>
            <a:ext cx="9022212" cy="1681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598376" y="182685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598376" y="2585530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Type:</a:t>
            </a:r>
          </a:p>
          <a:p>
            <a:r>
              <a:rPr lang="en-US" sz="2800"/>
              <a:t>   </a:t>
            </a:r>
            <a:r>
              <a:rPr lang="en-US" sz="2800">
                <a:latin typeface="Consolas"/>
              </a:rPr>
              <a:t>Console.log("Hello,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598375" y="3913206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enter. Congratulations, JS dev!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628783" y="3760322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68" y="335196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594958" y="2301971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4459E-DCFE-4CCB-92CF-E9FD3E08531B}"/>
              </a:ext>
            </a:extLst>
          </p:cNvPr>
          <p:cNvSpPr txBox="1"/>
          <p:nvPr/>
        </p:nvSpPr>
        <p:spPr>
          <a:xfrm>
            <a:off x="465185" y="4967307"/>
            <a:ext cx="754479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will be trying several examples from this site to learn the fundamentals of JavaScript.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192164" y="1333666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w3schools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49466" y="1276628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this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732716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800">
                <a:latin typeface="Consolas"/>
              </a:rPr>
              <a:t>"</a:t>
            </a:r>
            <a:r>
              <a:rPr lang="en-US" sz="28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>
                <a:latin typeface="Consolas"/>
                <a:ea typeface="+mn-lt"/>
                <a:cs typeface="+mn-lt"/>
              </a:rPr>
              <a:t>('demo').</a:t>
            </a:r>
            <a:r>
              <a:rPr lang="en-US" sz="2800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When the button is clicked, a click event triggers and the JavaScript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 b="1">
                <a:latin typeface="Consolas"/>
                <a:ea typeface="+mn-lt"/>
                <a:cs typeface="+mn-lt"/>
              </a:rPr>
              <a:t>('demo').</a:t>
            </a:r>
            <a:r>
              <a:rPr lang="en-US" sz="28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 b="1">
                <a:latin typeface="Consolas"/>
                <a:ea typeface="+mn-lt"/>
                <a:cs typeface="+mn-lt"/>
              </a:rPr>
              <a:t> = Date()</a:t>
            </a:r>
            <a:endParaRPr lang="en-US"/>
          </a:p>
          <a:p>
            <a:endParaRPr lang="en-US" sz="2800" b="1">
              <a:latin typeface="Consolas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115796" y="3709508"/>
            <a:ext cx="87327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 model), a hierarchy of objects comprising a Web document.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w3schools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101978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Simple example of DOM</a:t>
            </a:r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will return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JavaScript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 in a platform-independent format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994259"/>
            <a:ext cx="838332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it all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 err="1">
                <a:latin typeface="Consolas"/>
              </a:rPr>
              <a:t>document.getElementById</a:t>
            </a:r>
            <a:r>
              <a:rPr lang="en-US" sz="2800" b="1">
                <a:latin typeface="Consolas"/>
              </a:rPr>
              <a:t>('demo').</a:t>
            </a:r>
            <a:r>
              <a:rPr lang="en-US" sz="2800" b="1" err="1">
                <a:latin typeface="Consolas"/>
              </a:rPr>
              <a:t>innerHTML</a:t>
            </a:r>
            <a:r>
              <a:rPr lang="en-US" sz="2800" b="1">
                <a:latin typeface="Consolas"/>
              </a:rPr>
              <a:t> = Date()</a:t>
            </a:r>
            <a:endParaRPr lang="en-US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8007B-12D9-4CA3-9F4D-B173457F4DB7}"/>
              </a:ext>
            </a:extLst>
          </p:cNvPr>
          <p:cNvSpPr txBox="1"/>
          <p:nvPr/>
        </p:nvSpPr>
        <p:spPr>
          <a:xfrm>
            <a:off x="2212129" y="5745945"/>
            <a:ext cx="4719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Let's try some more examples.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5173"/>
            <a:ext cx="7511473" cy="9628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Hands-on: Syntax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123069-B478-470C-AC81-3CA66983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59" y="1178613"/>
            <a:ext cx="8495630" cy="53208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800"/>
              <a:t>Create 3 variables, x, y, z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X and y should be integers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Z should be x and y added together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Create a variable that holds the string "hello world"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Finally, create an array [] with the integers 1,2,3, and 4.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Output them all to the screen using your html 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Use comments to describe what your doing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// for single line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/* for multi-line */</a:t>
            </a:r>
          </a:p>
        </p:txBody>
      </p:sp>
    </p:spTree>
    <p:extLst>
      <p:ext uri="{BB962C8B-B14F-4D97-AF65-F5344CB8AC3E}">
        <p14:creationId xmlns:p14="http://schemas.microsoft.com/office/powerpoint/2010/main" val="419650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7D42-83AB-4DA1-95E1-E6D0C2AE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9" y="53417"/>
            <a:ext cx="8910686" cy="1024013"/>
          </a:xfrm>
        </p:spPr>
        <p:txBody>
          <a:bodyPr/>
          <a:lstStyle/>
          <a:p>
            <a:pPr algn="ctr"/>
            <a:r>
              <a:rPr lang="en-US" sz="3600"/>
              <a:t>Hands-on: syntax and variables</a:t>
            </a:r>
            <a:endParaRPr lang="en-US"/>
          </a:p>
        </p:txBody>
      </p:sp>
      <p:pic>
        <p:nvPicPr>
          <p:cNvPr id="14" name="Picture 14" descr="A picture containing table, screen, monitor, sitting&#10;&#10;Description generated with very high confidence">
            <a:extLst>
              <a:ext uri="{FF2B5EF4-FFF2-40B4-BE49-F238E27FC236}">
                <a16:creationId xmlns:a16="http://schemas.microsoft.com/office/drawing/2014/main" id="{936B351F-F29A-49E3-A026-33015FD2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24" y="1818528"/>
            <a:ext cx="7401280" cy="48037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2937C-1883-4D5F-828F-E97B29B1BDBA}"/>
              </a:ext>
            </a:extLst>
          </p:cNvPr>
          <p:cNvSpPr txBox="1"/>
          <p:nvPr/>
        </p:nvSpPr>
        <p:spPr>
          <a:xfrm>
            <a:off x="783290" y="1212375"/>
            <a:ext cx="71849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Remember that where you put your script matters, you cannot edit a tag that doesn’t exist yet! </a:t>
            </a:r>
          </a:p>
        </p:txBody>
      </p:sp>
    </p:spTree>
    <p:extLst>
      <p:ext uri="{BB962C8B-B14F-4D97-AF65-F5344CB8AC3E}">
        <p14:creationId xmlns:p14="http://schemas.microsoft.com/office/powerpoint/2010/main" val="130984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9B7B-BC63-4EE1-A894-4A908487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9" y="43551"/>
            <a:ext cx="7069319" cy="85690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Variables 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24" y="973220"/>
            <a:ext cx="7974735" cy="47059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https://www.w3schools.com/js/js_variables.asp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In order to create variables in JS you must declare them like so: 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Var name = "Joe";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Var pi = 3.14;</a:t>
            </a:r>
          </a:p>
          <a:p>
            <a:pPr>
              <a:buFont typeface="Arial" charset="2"/>
              <a:buChar char="•"/>
            </a:pPr>
            <a:r>
              <a:rPr lang="en-US"/>
              <a:t>Using the var keyword whatever variable you declare can be of any type.</a:t>
            </a:r>
          </a:p>
          <a:p>
            <a:pPr>
              <a:buFont typeface="Arial" charset="2"/>
              <a:buChar char="•"/>
            </a:pPr>
            <a:r>
              <a:rPr lang="en-US"/>
              <a:t>You can also add values together and immediately assign them to a variable. Though caution should be exercised when adding a string to a number. </a:t>
            </a:r>
          </a:p>
          <a:p>
            <a:pPr>
              <a:buFont typeface="Arial" charset="2"/>
              <a:buChar char="•"/>
            </a:pPr>
            <a:r>
              <a:rPr lang="en-US"/>
              <a:t>For example, the number 2 is treated as a string and will be concatenated to "5" in this case:</a:t>
            </a:r>
          </a:p>
          <a:p>
            <a:pPr lvl="1" indent="0">
              <a:buFont typeface="Arial" charset="2"/>
              <a:buChar char="•"/>
            </a:pPr>
            <a:r>
              <a:rPr lang="en-US" sz="2000"/>
              <a:t>Var x = "5" + 2          //result: x = "52"</a:t>
            </a:r>
          </a:p>
          <a:p>
            <a:pPr marL="5715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670A-D73F-49D8-8C31-3A75E5F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19" y="-924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Operators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26" y="1072207"/>
            <a:ext cx="3907199" cy="47076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https://www.w3schools.com/js/js_operators.asp</a:t>
            </a:r>
            <a:endParaRPr lang="en-US"/>
          </a:p>
          <a:p>
            <a:pPr>
              <a:buFont typeface="Wingdings" charset="2"/>
              <a:buChar char="v"/>
            </a:pPr>
            <a:r>
              <a:rPr lang="en-US"/>
              <a:t>Many of the operators in JS are just as you would see in any other language with some exceptions. Most notably: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Exponentiation: **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 10 ** 5 = 100,000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Strict Equality: ===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5 === '5'</a:t>
            </a:r>
            <a:r>
              <a:rPr lang="en-US" sz="1800"/>
              <a:t>  returns false, whereas </a:t>
            </a:r>
            <a:r>
              <a:rPr lang="en-US" sz="1800">
                <a:solidFill>
                  <a:srgbClr val="FFC000"/>
                </a:solidFill>
              </a:rPr>
              <a:t>5 == '5' </a:t>
            </a:r>
            <a:r>
              <a:rPr lang="en-US" sz="1800"/>
              <a:t>would return true.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Not equal value/type: !== </a:t>
            </a:r>
          </a:p>
          <a:p>
            <a:pPr lvl="1">
              <a:buFont typeface="Wingdings" charset="2"/>
              <a:buChar char="v"/>
            </a:pPr>
            <a:r>
              <a:rPr lang="en-US" sz="1800"/>
              <a:t>The inverse of the ===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5480" y="1396837"/>
            <a:ext cx="4998674" cy="518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/>
              <a:t>Return the type of a variable: </a:t>
            </a:r>
            <a:r>
              <a:rPr lang="en-US" err="1"/>
              <a:t>typeof</a:t>
            </a:r>
            <a:r>
              <a:rPr lang="en-US"/>
              <a:t>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</a:t>
            </a:r>
            <a:r>
              <a:rPr lang="en-US" sz="1800" err="1">
                <a:solidFill>
                  <a:srgbClr val="FFC000"/>
                </a:solidFill>
              </a:rPr>
              <a:t>typeof</a:t>
            </a:r>
            <a:r>
              <a:rPr lang="en-US" sz="1800">
                <a:solidFill>
                  <a:srgbClr val="FFC000"/>
                </a:solidFill>
              </a:rPr>
              <a:t> 42);   //outputs: "number"</a:t>
            </a:r>
          </a:p>
          <a:p>
            <a:pPr>
              <a:buFont typeface="Wingdings" charset="2"/>
              <a:buChar char="v"/>
            </a:pPr>
            <a:r>
              <a:rPr lang="en-US"/>
              <a:t>Return true if an object is an instance of an object type: </a:t>
            </a:r>
            <a:r>
              <a:rPr lang="en-US" err="1"/>
              <a:t>instanceof</a:t>
            </a:r>
            <a:endParaRPr lang="en-US"/>
          </a:p>
          <a:p>
            <a:pPr lvl="1">
              <a:buFont typeface="Wingdings" charset="2"/>
              <a:buChar char="v"/>
            </a:pPr>
            <a:r>
              <a:rPr lang="en-US" sz="1800"/>
              <a:t>Assume we have a car object and auto is an instance of car: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Console.log(auto </a:t>
            </a:r>
            <a:r>
              <a:rPr lang="en-US" sz="1800" err="1">
                <a:solidFill>
                  <a:srgbClr val="FFC000"/>
                </a:solidFill>
              </a:rPr>
              <a:t>instanceof</a:t>
            </a:r>
            <a:r>
              <a:rPr lang="en-US" sz="1800">
                <a:solidFill>
                  <a:srgbClr val="FFC000"/>
                </a:solidFill>
              </a:rPr>
              <a:t> car);  //true</a:t>
            </a:r>
          </a:p>
          <a:p>
            <a:pPr lvl="1">
              <a:buFont typeface="Wingdings" charset="2"/>
              <a:buChar char="v"/>
            </a:pPr>
            <a:endParaRPr lang="en-US" sz="1400"/>
          </a:p>
          <a:p>
            <a:pPr marL="57150" indent="0">
              <a:buNone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4" y="79130"/>
            <a:ext cx="7069319" cy="870848"/>
          </a:xfrm>
        </p:spPr>
        <p:txBody>
          <a:bodyPr/>
          <a:lstStyle/>
          <a:p>
            <a:pPr algn="ctr"/>
            <a:r>
              <a:rPr lang="en-US" sz="320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19" y="1067595"/>
            <a:ext cx="7965839" cy="51007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https://www.w3schools.com/js/js_datatypes.asp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JavaScript has dynamic types (the same variable can hold different types) for instance:</a:t>
            </a:r>
          </a:p>
          <a:p>
            <a:pPr marL="400050" lvl="1" indent="0">
              <a:buNone/>
            </a:pPr>
            <a:r>
              <a:rPr lang="en-US" sz="2000">
                <a:ea typeface="+mj-lt"/>
                <a:cs typeface="+mj-lt"/>
              </a:rPr>
              <a:t>     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</a:p>
          <a:p>
            <a:pPr>
              <a:buFont typeface="Arial" charset="2"/>
              <a:buChar char="•"/>
            </a:pPr>
            <a:r>
              <a:rPr lang="en-US"/>
              <a:t>Arrays are familiar:  </a:t>
            </a:r>
          </a:p>
          <a:p>
            <a:pPr marL="400050" lvl="1" indent="0">
              <a:buNone/>
            </a:pPr>
            <a:r>
              <a:rPr lang="en-US" sz="2000"/>
              <a:t>     Var numbers = [5, 6, 7];</a:t>
            </a:r>
          </a:p>
          <a:p>
            <a:pPr>
              <a:buFont typeface="Arial" charset="2"/>
              <a:buChar char="•"/>
            </a:pPr>
            <a:r>
              <a:rPr lang="en-US"/>
              <a:t>Objects are declared with curly braces: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var person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:"John",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:"Doe",     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age:50,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eyeColor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:"blue"};</a:t>
            </a:r>
            <a:endParaRPr lang="en-US" sz="2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9DEC-5902-41FF-97A6-F11C5116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50" y="126839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61254"/>
            <a:ext cx="671165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  <a:hlinkClick r:id="rId2"/>
              </a:rPr>
              <a:t>https://www.w3schools.com/js/js_functions.asp</a:t>
            </a:r>
            <a:endParaRPr lang="en-US"/>
          </a:p>
          <a:p>
            <a:r>
              <a:rPr lang="en-US"/>
              <a:t>Defined with the </a:t>
            </a:r>
            <a:r>
              <a:rPr lang="en-US">
                <a:solidFill>
                  <a:srgbClr val="FF0000"/>
                </a:solidFill>
              </a:rPr>
              <a:t>function</a:t>
            </a:r>
            <a:r>
              <a:rPr lang="en-US"/>
              <a:t> keyword, a name, and parenthesis </a:t>
            </a:r>
          </a:p>
          <a:p>
            <a:pPr marL="0" indent="0">
              <a:buNone/>
            </a:pPr>
            <a:r>
              <a:rPr lang="en-US"/>
              <a:t>function name(parameter, parameter, parameter)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Code;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r>
              <a:rPr lang="en-US"/>
              <a:t>Can make use of a return statement</a:t>
            </a:r>
          </a:p>
          <a:p>
            <a:r>
              <a:rPr lang="en-US"/>
              <a:t>Functions can be used as variables</a:t>
            </a:r>
          </a:p>
          <a:p>
            <a:pPr lvl="1" indent="0"/>
            <a:r>
              <a:rPr lang="en-US"/>
              <a:t>Var x = name();</a:t>
            </a:r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5303-0DBA-47C9-BCDA-8F23E631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76577"/>
            <a:ext cx="7511473" cy="1312480"/>
          </a:xfrm>
        </p:spPr>
        <p:txBody>
          <a:bodyPr/>
          <a:lstStyle/>
          <a:p>
            <a:pPr algn="ctr"/>
            <a:r>
              <a:rPr lang="en-US"/>
              <a:t>Hands-on: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DA1A-2CEE-49B4-831E-8AE0515D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Write a function that adds two variables declared outside the function and outputs it to the screen. </a:t>
            </a:r>
          </a:p>
        </p:txBody>
      </p:sp>
    </p:spTree>
    <p:extLst>
      <p:ext uri="{BB962C8B-B14F-4D97-AF65-F5344CB8AC3E}">
        <p14:creationId xmlns:p14="http://schemas.microsoft.com/office/powerpoint/2010/main" val="373420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C0AC-DF33-40C8-AD05-D4AC35A2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1" y="61340"/>
            <a:ext cx="7055380" cy="102103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0" y="834212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https://www.w3schools.com/js/js_objects.asp</a:t>
            </a:r>
            <a:endParaRPr lang="en-US"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Objects can be declared as such:</a:t>
            </a:r>
            <a:endParaRPr lang="en-US" sz="1800"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car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type:"Fiat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", model:"500",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color:"white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"};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properties can be accessed in two ways:</a:t>
            </a: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ObjectName.propertyName</a:t>
            </a:r>
            <a:endParaRPr lang="en-US" sz="2000">
              <a:solidFill>
                <a:srgbClr val="FFC000"/>
              </a:solidFill>
              <a:ea typeface="+mj-lt"/>
              <a:cs typeface="+mj-lt"/>
            </a:endParaRP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["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propertyName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"]</a:t>
            </a:r>
            <a:endParaRPr lang="en-US" sz="2000" i="1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methods (functions) can be implemented like this:</a:t>
            </a:r>
          </a:p>
          <a:p>
            <a:pPr marL="800100"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person = {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 "John",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"Doe",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id       : 5566,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fullName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function() {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   return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+ " " +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;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 }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658789" y="2733968"/>
            <a:ext cx="75361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for frontend dev, making web pages interactive and dynamic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backend, NodeJS is a popular example of a server-side runtime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4" y="854396"/>
            <a:ext cx="7226682" cy="618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You access an object method with the following syntax: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()</a:t>
            </a:r>
            <a:endParaRPr lang="en-US" sz="2800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Or without parentheses like this:</a:t>
            </a:r>
            <a:endParaRPr lang="en-US" sz="2800" i="1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a function definition, </a:t>
            </a:r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>
                <a:ea typeface="+mj-lt"/>
                <a:cs typeface="+mj-lt"/>
              </a:rPr>
              <a:t> refers to the "owner" of the function.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other words, </a:t>
            </a:r>
            <a:r>
              <a:rPr lang="en-US" sz="2800" b="1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err="1">
                <a:ea typeface="+mj-lt"/>
                <a:cs typeface="+mj-lt"/>
              </a:rPr>
              <a:t>.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means the 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property of </a:t>
            </a:r>
            <a:r>
              <a:rPr lang="en-US" sz="2800" b="1"/>
              <a:t>this object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3"/>
            <a:ext cx="7055380" cy="8714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06" y="898397"/>
            <a:ext cx="8828649" cy="64529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685800">
              <a:buFont typeface="Wingdings" charset="2"/>
              <a:buChar char="v"/>
            </a:pPr>
            <a:r>
              <a:rPr lang="en-US" sz="2400">
                <a:ea typeface="+mj-lt"/>
                <a:cs typeface="+mj-lt"/>
                <a:hlinkClick r:id="rId2"/>
              </a:rPr>
              <a:t>https://www.w3schools.com/js/js_scope.asp</a:t>
            </a:r>
            <a:endParaRPr lang="en-US" sz="2400" b="1">
              <a:solidFill>
                <a:srgbClr val="FFFFFF"/>
              </a:solidFill>
            </a:endParaRP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Local</a:t>
            </a:r>
            <a:endParaRPr lang="en-US" sz="1800"/>
          </a:p>
          <a:p>
            <a:pPr lvl="1">
              <a:buFont typeface="Wingdings" charset="2"/>
              <a:buChar char="v"/>
            </a:pPr>
            <a:r>
              <a:rPr lang="en-US" sz="2400">
                <a:solidFill>
                  <a:srgbClr val="FFFFFF"/>
                </a:solidFill>
              </a:rPr>
              <a:t>Variables inside functions stay inside functions.</a:t>
            </a: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Global </a:t>
            </a:r>
          </a:p>
          <a:p>
            <a:pPr marL="1085850" lvl="1" indent="-342900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Works the same as you would think BUT, i</a:t>
            </a:r>
            <a:r>
              <a:rPr lang="en-US" sz="2000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2000" b="1">
                <a:ea typeface="+mj-lt"/>
                <a:cs typeface="+mj-lt"/>
              </a:rPr>
              <a:t>GLOBAL</a:t>
            </a:r>
            <a:r>
              <a:rPr lang="en-US" sz="2000">
                <a:ea typeface="+mj-lt"/>
                <a:cs typeface="+mj-lt"/>
              </a:rPr>
              <a:t> variable. This is an example of hoisting in JS.</a:t>
            </a:r>
            <a:endParaRPr lang="en-US" sz="2000"/>
          </a:p>
          <a:p>
            <a:pPr>
              <a:buFont typeface="Wingdings" charset="2"/>
              <a:buChar char="v"/>
            </a:pPr>
            <a:r>
              <a:rPr lang="en-US" b="1">
                <a:solidFill>
                  <a:srgbClr val="FFFFFF"/>
                </a:solidFill>
              </a:rPr>
              <a:t>Hoisting</a:t>
            </a:r>
            <a:r>
              <a:rPr lang="en-US">
                <a:solidFill>
                  <a:srgbClr val="FFFFFF"/>
                </a:solidFill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Wingdings" charset="2"/>
              <a:buChar char="v"/>
            </a:pPr>
            <a:r>
              <a:rPr lang="en-US" sz="2000" b="1">
                <a:solidFill>
                  <a:srgbClr val="FFFFFF"/>
                </a:solidFill>
              </a:rPr>
              <a:t>Try this</a:t>
            </a:r>
            <a:r>
              <a:rPr lang="en-US" sz="2000">
                <a:solidFill>
                  <a:srgbClr val="FFFFFF"/>
                </a:solidFill>
              </a:rPr>
              <a:t>: </a:t>
            </a:r>
            <a:r>
              <a:rPr lang="en-US" sz="2000">
                <a:solidFill>
                  <a:srgbClr val="FFC000"/>
                </a:solidFill>
              </a:rPr>
              <a:t>console.log(</a:t>
            </a:r>
            <a:r>
              <a:rPr lang="en-US" sz="2000" err="1">
                <a:solidFill>
                  <a:srgbClr val="FFC000"/>
                </a:solidFill>
              </a:rPr>
              <a:t>x+y</a:t>
            </a:r>
            <a:r>
              <a:rPr lang="en-US" sz="2000">
                <a:solidFill>
                  <a:srgbClr val="FFC000"/>
                </a:solidFill>
              </a:rPr>
              <a:t>)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Define the values x and y after this statement.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Then declare both x and y with </a:t>
            </a:r>
            <a:r>
              <a:rPr lang="en-US" sz="2000">
                <a:solidFill>
                  <a:srgbClr val="FFC000"/>
                </a:solidFill>
              </a:rPr>
              <a:t>var </a:t>
            </a:r>
            <a:r>
              <a:rPr lang="en-US" sz="2000" err="1">
                <a:solidFill>
                  <a:srgbClr val="FFC000"/>
                </a:solidFill>
              </a:rPr>
              <a:t>x,y</a:t>
            </a:r>
            <a:r>
              <a:rPr lang="en-US" sz="2000">
                <a:solidFill>
                  <a:srgbClr val="FFFF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32435"/>
            <a:ext cx="6711654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  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1" y="8656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Then browse to the extracted files. We'll look at the_basics.html first: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105016"/>
            <a:ext cx="7055380" cy="71024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EDITING AND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 dirty="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19" y="97957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9541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86015" y="867013"/>
            <a:ext cx="85126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In Chrome, hit the F12 key.</a:t>
            </a:r>
            <a:endParaRPr lang="en-US" dirty="0"/>
          </a:p>
          <a:p>
            <a:pPr algn="just"/>
            <a:r>
              <a:rPr lang="en-US" sz="2000" dirty="0"/>
              <a:t>Click on the</a:t>
            </a:r>
            <a:r>
              <a:rPr lang="en-US" sz="2000" b="1" dirty="0"/>
              <a:t> Sources</a:t>
            </a:r>
            <a:r>
              <a:rPr lang="en-US" sz="2000" dirty="0"/>
              <a:t> tab to see our code loaded in the browser.</a:t>
            </a:r>
            <a:endParaRPr lang="en-US"/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Try setting a breakpoint on Line 3 of the_basics.js by clicking </a:t>
            </a:r>
            <a:r>
              <a:rPr lang="en-US" sz="2000"/>
              <a:t>on the '3'. Add watches for a, b, and c. Press F5 to reload.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883664" y="2926336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Debugger controls:</a:t>
            </a:r>
            <a:endParaRPr 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883665" y="3957277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61" y="2880671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554531" y="1246094"/>
            <a:ext cx="8390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Press F9 a few times to step through the code, observe what happens.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28" y="121024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The Basics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DBC47-78EB-4073-8B62-19078A06C703}"/>
              </a:ext>
            </a:extLst>
          </p:cNvPr>
          <p:cNvSpPr txBox="1"/>
          <p:nvPr/>
        </p:nvSpPr>
        <p:spPr>
          <a:xfrm>
            <a:off x="430306" y="1299882"/>
            <a:ext cx="84626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Code changes in the debugger won't persist upon page reload, so we'll be working in Visual 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1F90E-CBD9-49B2-973F-F71F218380B3}"/>
              </a:ext>
            </a:extLst>
          </p:cNvPr>
          <p:cNvSpPr txBox="1"/>
          <p:nvPr/>
        </p:nvSpPr>
        <p:spPr>
          <a:xfrm>
            <a:off x="428624" y="4373095"/>
            <a:ext cx="80144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Try the exercises in the_basics.js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32976-82BB-437F-B119-134DD09CB02D}"/>
              </a:ext>
            </a:extLst>
          </p:cNvPr>
          <p:cNvSpPr txBox="1"/>
          <p:nvPr/>
        </p:nvSpPr>
        <p:spPr>
          <a:xfrm>
            <a:off x="430306" y="2608729"/>
            <a:ext cx="84626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Remember to save your changes in Visual Studio, then reload the HTML in Chrome (hit F5) to see them applied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1B07A-D810-4BDD-AB40-D462755973AB}"/>
              </a:ext>
            </a:extLst>
          </p:cNvPr>
          <p:cNvSpPr txBox="1"/>
          <p:nvPr/>
        </p:nvSpPr>
        <p:spPr>
          <a:xfrm>
            <a:off x="428625" y="5421966"/>
            <a:ext cx="80144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There are solutions in the_basics_solution.js, but try the problems on your own first</a:t>
            </a:r>
          </a:p>
        </p:txBody>
      </p:sp>
    </p:spTree>
    <p:extLst>
      <p:ext uri="{BB962C8B-B14F-4D97-AF65-F5344CB8AC3E}">
        <p14:creationId xmlns:p14="http://schemas.microsoft.com/office/powerpoint/2010/main" val="3774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634210" y="2834998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Runs on anything.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673415" y="4604969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MORE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336452" y="868126"/>
            <a:ext cx="83589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Open more_basics.html in </a:t>
            </a:r>
            <a:r>
              <a:rPr lang="en-US" sz="2000"/>
              <a:t>Chrome and open the Console (F12).</a:t>
            </a:r>
          </a:p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We'll be adding code to more_basics.js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25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Open colorful_events.html in Chrome.</a:t>
            </a:r>
          </a:p>
          <a:p>
            <a:pPr algn="ctr"/>
            <a:r>
              <a:rPr lang="en-US" sz="2000" dirty="0"/>
              <a:t>Some features of the page don't work.</a:t>
            </a:r>
            <a:endParaRPr lang="en-US" sz="2000" b="1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3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Forms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336452" y="868126"/>
            <a:ext cx="83589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Open forms.html in Chrome and open the Console (F12).</a:t>
            </a:r>
          </a:p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We'll be adding code to forms.js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3057969"/>
            <a:ext cx="79440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Client-Side Security</a:t>
            </a:r>
            <a:r>
              <a:rPr lang="en-US" sz="2800">
                <a:ea typeface="+mn-lt"/>
                <a:cs typeface="+mn-lt"/>
              </a:rPr>
              <a:t>. Because the code executes on the users’ computer, it can be exploited for malicious purposes. 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This is one reason some people choose to disable JavaScript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473137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" y="1877492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24" y="95990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92" y="2865825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248" y="1052070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w3schools</vt:lpstr>
      <vt:lpstr>w3schools</vt:lpstr>
      <vt:lpstr>w3schools</vt:lpstr>
      <vt:lpstr>w3schools</vt:lpstr>
      <vt:lpstr>w3schools</vt:lpstr>
      <vt:lpstr>w3schools</vt:lpstr>
      <vt:lpstr>w3schools</vt:lpstr>
      <vt:lpstr>Hands-on: Syntax</vt:lpstr>
      <vt:lpstr>Hands-on: syntax and variables</vt:lpstr>
      <vt:lpstr>Variables </vt:lpstr>
      <vt:lpstr>Operators</vt:lpstr>
      <vt:lpstr>Data Types</vt:lpstr>
      <vt:lpstr>Functions</vt:lpstr>
      <vt:lpstr>Hands-on: functions</vt:lpstr>
      <vt:lpstr>Objects</vt:lpstr>
      <vt:lpstr>Objects (cont.)</vt:lpstr>
      <vt:lpstr>Scope</vt:lpstr>
      <vt:lpstr>Scope (cont.)</vt:lpstr>
      <vt:lpstr>EDITING AND DEBUGGING</vt:lpstr>
      <vt:lpstr>EDITING AND DEBUGGING</vt:lpstr>
      <vt:lpstr>EDITING AND DEBUGGING</vt:lpstr>
      <vt:lpstr>The Debugger</vt:lpstr>
      <vt:lpstr>The Debugger</vt:lpstr>
      <vt:lpstr>The Debugger</vt:lpstr>
      <vt:lpstr>Example: The Basics</vt:lpstr>
      <vt:lpstr>Example: MORE BASICS</vt:lpstr>
      <vt:lpstr>Example: The Colors</vt:lpstr>
      <vt:lpstr>Example: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252</cp:revision>
  <dcterms:created xsi:type="dcterms:W3CDTF">2013-07-15T20:26:40Z</dcterms:created>
  <dcterms:modified xsi:type="dcterms:W3CDTF">2019-11-12T12:47:56Z</dcterms:modified>
</cp:coreProperties>
</file>