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15" r:id="rId58"/>
    <p:sldId id="334" r:id="rId59"/>
    <p:sldId id="300" r:id="rId60"/>
    <p:sldId id="329" r:id="rId61"/>
    <p:sldId id="331" r:id="rId62"/>
    <p:sldId id="332" r:id="rId63"/>
    <p:sldId id="335" r:id="rId64"/>
    <p:sldId id="336" r:id="rId65"/>
    <p:sldId id="337" r:id="rId66"/>
    <p:sldId id="309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2221" dt="2019-11-12T21:48:51.928"/>
    <p1510:client id="{36D0BE91-E8E9-7A67-4D45-35D6594435A8}" v="854" dt="2019-11-12T12:53:00.308"/>
    <p1510:client id="{6944476C-7B7C-EF75-D8A5-310DDF97C56A}" v="309" dt="2019-11-13T11:25:43.693"/>
    <p1510:client id="{6B28909D-D3C5-49FC-8DC1-89624CF9528B}" v="254" dt="2019-11-13T01:37:15.021"/>
    <p1510:client id="{78A77EFE-105A-3EED-3094-9157AAE7999D}" v="96" dt="2019-11-13T12:49:07.200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520" dt="2019-11-12T21:45:0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2662517" y="6373907"/>
            <a:ext cx="4096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We'll be using Windows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7271C-1A4E-4B49-9303-D7BDC61A4C61}"/>
              </a:ext>
            </a:extLst>
          </p:cNvPr>
          <p:cNvSpPr txBox="1"/>
          <p:nvPr/>
        </p:nvSpPr>
        <p:spPr>
          <a:xfrm>
            <a:off x="3200400" y="42672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Don Freiday</a:t>
            </a:r>
          </a:p>
          <a:p>
            <a:pPr algn="ctr"/>
            <a:r>
              <a:rPr lang="en-US"/>
              <a:t>Tanner Oliver</a:t>
            </a:r>
          </a:p>
          <a:p>
            <a:pPr algn="ctr"/>
            <a:r>
              <a:rPr lang="en-US"/>
              <a:t>Robert Vansolkema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" y="800781"/>
            <a:ext cx="9147077" cy="170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Type:</a:t>
            </a:r>
          </a:p>
          <a:p>
            <a:r>
              <a:rPr lang="en-US" sz="2800" dirty="0"/>
              <a:t>   </a:t>
            </a:r>
            <a:r>
              <a:rPr lang="en-US" sz="2800" dirty="0">
                <a:latin typeface="Century Gothic"/>
              </a:rPr>
              <a:t>c</a:t>
            </a:r>
            <a:r>
              <a:rPr lang="en-US" sz="2800" dirty="0">
                <a:latin typeface="Consolas"/>
              </a:rPr>
              <a:t>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When the button is clicked, a click event triggers and the JavaScript assigned to the onclick attribute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cap="none"/>
              <a:t>In order to create variables in JS you must declare them like so: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name = "Joe";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pi = 3.14;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Using the var keyword whatever variable you declare can be of any type.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729144" y="5746087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/>
              <a:t> </a:t>
            </a:r>
            <a:r>
              <a:rPr lang="en-US" sz="2400" cap="small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/>
              <a:t>Many of the operators in JS are just as you would see in any other language with some exceptions. Most notably: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Exponentiation: **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 10 ** 5 = 100,000</a:t>
            </a:r>
            <a:endParaRPr lang="en-US" sz="3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Strict Equality: ===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5 === '5'</a:t>
            </a:r>
            <a:r>
              <a:rPr lang="en-US" sz="3000" cap="none"/>
              <a:t>  returns false, whereas </a:t>
            </a:r>
            <a:r>
              <a:rPr lang="en-US" sz="3000" cap="none">
                <a:solidFill>
                  <a:srgbClr val="FFC000"/>
                </a:solidFill>
              </a:rPr>
              <a:t>5 == '5' </a:t>
            </a:r>
            <a:r>
              <a:rPr lang="en-US" sz="3000" cap="none"/>
              <a:t>would return true.</a:t>
            </a:r>
            <a:endParaRPr lang="en-US" sz="30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Not equal value/type: !== (</a:t>
            </a:r>
            <a:r>
              <a:rPr lang="en-US" sz="2800" cap="none">
                <a:ea typeface="+mn-lt"/>
                <a:cs typeface="+mn-lt"/>
              </a:rPr>
              <a:t>inverse of the === operator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the type of a variable: </a:t>
            </a:r>
            <a:r>
              <a:rPr lang="en-US" sz="2400" cap="none" err="1"/>
              <a:t>typeof</a:t>
            </a:r>
            <a:r>
              <a:rPr lang="en-US" sz="2400" cap="none"/>
              <a:t>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solidFill>
                  <a:srgbClr val="FFC000"/>
                </a:solidFill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</a:rPr>
              <a:t>typeof</a:t>
            </a:r>
            <a:r>
              <a:rPr lang="en-US" sz="2800" cap="none">
                <a:solidFill>
                  <a:srgbClr val="FFC000"/>
                </a:solidFill>
              </a:rPr>
              <a:t> 42);   //outputs: "number"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true if an object is an instance of an object type: </a:t>
            </a:r>
            <a:r>
              <a:rPr lang="en-US" sz="2400" cap="none" err="1"/>
              <a:t>instanceof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Assume we have a car object and auto is an instance of car: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cap="none">
                <a:solidFill>
                  <a:srgbClr val="FFC000"/>
                </a:solidFill>
              </a:rPr>
              <a:t>C</a:t>
            </a:r>
            <a:r>
              <a:rPr lang="en-US" sz="2800" cap="none">
                <a:solidFill>
                  <a:srgbClr val="FFC000"/>
                </a:solidFill>
              </a:rPr>
              <a:t>onsole.log(auto </a:t>
            </a:r>
            <a:r>
              <a:rPr lang="en-US" sz="2800" cap="none" err="1">
                <a:solidFill>
                  <a:srgbClr val="FFC000"/>
                </a:solidFill>
              </a:rPr>
              <a:t>instanceof</a:t>
            </a:r>
            <a:r>
              <a:rPr lang="en-US" sz="2800" cap="none">
                <a:solidFill>
                  <a:srgbClr val="FFC000"/>
                </a:solidFill>
              </a:rPr>
              <a:t> car);  //true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400"/>
          </a:p>
          <a:p>
            <a:pPr marL="34290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 cap="none"/>
              <a:t>JavaScript has dynamic types (the same variable can hold different types) for instance: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>
                <a:ea typeface="+mj-lt"/>
                <a:cs typeface="+mj-lt"/>
              </a:rPr>
              <a:t>    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/>
              <a:t>Arrays are familiar: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/>
              <a:t>     Var numbers = [5, 6, 7];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 cap="none"/>
          </a:p>
          <a:p>
            <a:pPr>
              <a:buFont typeface="Arial" charset="2"/>
              <a:buChar char="•"/>
            </a:pPr>
            <a:r>
              <a:rPr lang="en-US" sz="2800" cap="none"/>
              <a:t>Objects will be discussed in the coming slides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8056336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Defined with the </a:t>
            </a:r>
            <a:r>
              <a:rPr lang="en-US" sz="2400" cap="none">
                <a:solidFill>
                  <a:srgbClr val="FF0000"/>
                </a:solidFill>
              </a:rPr>
              <a:t>function</a:t>
            </a:r>
            <a:r>
              <a:rPr lang="en-US" sz="2400" cap="none"/>
              <a:t> keyword, a name, and parenthesis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{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}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 cap="none"/>
              <a:t>Can return values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cap="none"/>
              <a:t>Functions can be used as variables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 cap="none"/>
              <a:t>Var x = name();</a:t>
            </a:r>
            <a:endParaRPr lang="en-US" sz="1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19510" y="55169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>
                <a:hlinkClick r:id="rId2"/>
              </a:rPr>
              <a:t>https://www.w3schools.com/js/tryit.asp?filename=tryjs_functions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7" y="540369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Objects can be declared as such:</a:t>
            </a:r>
            <a:endParaRPr lang="en-US" sz="1800" cap="none"/>
          </a:p>
          <a:p>
            <a:pPr marL="457200" lvl="1" indent="0">
              <a:buNone/>
            </a:pP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properties can be accessed in two ways: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methods (functions) can be implemented like this: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5304" y="5800691"/>
            <a:ext cx="812600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Try the example, make a simple object method and call it.</a:t>
            </a:r>
          </a:p>
          <a:p>
            <a:pPr algn="ctr"/>
            <a:r>
              <a:rPr lang="en-US" cap="small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519959"/>
            <a:ext cx="8516983" cy="581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You access an object method with the following syntax: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()</a:t>
            </a:r>
          </a:p>
          <a:p>
            <a:pPr marL="400050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Or without parentheses like this:</a:t>
            </a:r>
            <a:endParaRPr lang="en-US" sz="2800" i="1" cap="none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a function definition, </a:t>
            </a:r>
            <a:r>
              <a:rPr lang="en-US" sz="2800" b="1" cap="none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>
                <a:ea typeface="+mj-lt"/>
                <a:cs typeface="+mj-lt"/>
              </a:rPr>
              <a:t> refers to the "owner" of the function.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other words, </a:t>
            </a:r>
            <a:r>
              <a:rPr lang="en-US" sz="2800" b="1" cap="none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 err="1">
                <a:ea typeface="+mj-lt"/>
                <a:cs typeface="+mj-lt"/>
              </a:rPr>
              <a:t>.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means the 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property of </a:t>
            </a:r>
            <a:r>
              <a:rPr lang="en-US" sz="2800" b="1" cap="none"/>
              <a:t>this object</a:t>
            </a:r>
            <a:r>
              <a:rPr lang="en-US" sz="2800" cap="none">
                <a:ea typeface="+mj-lt"/>
                <a:cs typeface="+mj-lt"/>
              </a:rPr>
              <a:t>.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6" y="117884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JavaScript reacting to certain happenings in html</a:t>
            </a:r>
          </a:p>
          <a:p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1"/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with JavaScript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2"/>
            <a:ext cx="7055380" cy="110437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Scope</a:t>
            </a:r>
            <a:endParaRPr lang="en-US" sz="36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394"/>
            <a:ext cx="8828649" cy="57040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Local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FFFF"/>
                </a:solidFill>
              </a:rPr>
              <a:t>Variables inside functions stay inside functions.</a:t>
            </a:r>
            <a:endParaRPr lang="en-US" sz="3000" cap="none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Global 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rgbClr val="FFFFFF"/>
                </a:solidFill>
              </a:rPr>
              <a:t>Works the same as you would think BUT, i</a:t>
            </a:r>
            <a:r>
              <a:rPr lang="en-US" sz="3200" cap="none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 cap="none">
                <a:ea typeface="+mj-lt"/>
                <a:cs typeface="+mj-lt"/>
              </a:rPr>
              <a:t>GLOBAL</a:t>
            </a:r>
            <a:r>
              <a:rPr lang="en-US" sz="3200" cap="none">
                <a:ea typeface="+mj-lt"/>
                <a:cs typeface="+mj-lt"/>
              </a:rPr>
              <a:t> variable. This is an example of hoisting in JS.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23" y="58772"/>
            <a:ext cx="7511473" cy="99048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2" y="1317514"/>
            <a:ext cx="8136672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  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 cap="none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97395" y="764601"/>
            <a:ext cx="8895472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Strings can be objects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Normally, JavaScript strings are primitive values, created from literals: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But strings can also be defined as objects with the keyword </a:t>
            </a:r>
            <a:r>
              <a:rPr lang="en-US" sz="2400">
                <a:latin typeface="Consolas"/>
              </a:rPr>
              <a:t>new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>
              <a:solidFill>
                <a:srgbClr val="FFFFFF"/>
              </a:solidFill>
              <a:latin typeface="Century Gothic" panose="020B0502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/>
              <a:t>Strings have useful attributes like </a:t>
            </a:r>
            <a:r>
              <a:rPr lang="en-US" sz="2400" err="1">
                <a:solidFill>
                  <a:srgbClr val="FFC000"/>
                </a:solidFill>
                <a:latin typeface="Century Gothic" panose="020B0502020202020204"/>
              </a:rPr>
              <a:t>str.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length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entury Gothic"/>
              </a:rPr>
              <a:t>You can use quotes inside a string, as long as they don't match the quotes surrounding the string:</a:t>
            </a:r>
            <a:endParaRPr lang="en-US" sz="2400">
              <a:ea typeface="+mn-lt"/>
              <a:cs typeface="+mn-lt"/>
            </a:endParaRPr>
          </a:p>
          <a:p>
            <a:pPr marL="0" lvl="1"/>
            <a:r>
              <a:rPr lang="en-US" sz="2400">
                <a:solidFill>
                  <a:srgbClr val="FFC000"/>
                </a:solidFill>
                <a:latin typeface="Consolas"/>
              </a:rPr>
              <a:t>    var answer2 = "His name is 'Johnny'";</a:t>
            </a:r>
            <a:br>
              <a:rPr lang="en-US" sz="2400">
                <a:latin typeface="Consolas"/>
              </a:rPr>
            </a:br>
            <a:r>
              <a:rPr lang="en-US" sz="2400">
                <a:solidFill>
                  <a:srgbClr val="FFC000"/>
                </a:solidFill>
                <a:latin typeface="Consolas"/>
              </a:rPr>
              <a:t>    var answer3 = 'His name is "Johnny"';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794E3-74B0-46DE-B1E5-35F93900E7D8}"/>
              </a:ext>
            </a:extLst>
          </p:cNvPr>
          <p:cNvSpPr txBox="1"/>
          <p:nvPr/>
        </p:nvSpPr>
        <p:spPr>
          <a:xfrm>
            <a:off x="931283" y="6132713"/>
            <a:ext cx="7227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https://www.w3schools.com/js/js_strings.asp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/>
          </a:p>
          <a:p>
            <a:pPr algn="ctr"/>
            <a:r>
              <a:rPr lang="en-US" sz="2400"/>
              <a:t>Clicking the</a:t>
            </a:r>
            <a:r>
              <a:rPr lang="en-US" sz="2400" b="1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Leave </a:t>
            </a:r>
            <a:r>
              <a:rPr lang="en-US" sz="2400" b="1" dirty="0"/>
              <a:t>the_basics.html</a:t>
            </a:r>
            <a:r>
              <a:rPr lang="en-US" sz="2400" dirty="0"/>
              <a:t> open in Chrome</a:t>
            </a: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04246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the_basics.js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Fill in the exercises in the comments in the_basics.js now. Expected output: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 err="1">
                <a:latin typeface="Consolas"/>
                <a:ea typeface="+mn-lt"/>
                <a:cs typeface="+mn-lt"/>
              </a:rPr>
              <a:t>forEach</a:t>
            </a:r>
            <a:r>
              <a:rPr lang="en-US" sz="2400">
                <a:latin typeface="Consolas"/>
                <a:ea typeface="+mn-lt"/>
                <a:cs typeface="+mn-lt"/>
              </a:rPr>
              <a:t>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27576" y="1140531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138991" y="336464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    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Client-Side Security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Malicious JavaScript can be embedded in web pages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Boolean(expr)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719041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3920898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without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false:</a:t>
            </a:r>
          </a:p>
          <a:p>
            <a:pPr lvl="1"/>
            <a:r>
              <a:rPr lang="en-US" sz="2000">
                <a:latin typeface="Consolas"/>
              </a:rPr>
              <a:t>0          // zero</a:t>
            </a:r>
          </a:p>
          <a:p>
            <a:pPr lvl="1"/>
            <a:r>
              <a:rPr lang="en-US" sz="2000">
                <a:latin typeface="Consolas"/>
              </a:rPr>
              <a:t>""         // empty quotes</a:t>
            </a:r>
          </a:p>
          <a:p>
            <a:pPr lvl="1"/>
            <a:r>
              <a:rPr lang="en-US" sz="2000">
                <a:latin typeface="Consolas"/>
              </a:rPr>
              <a:t>undefined  // uninitialized variable</a:t>
            </a:r>
          </a:p>
          <a:p>
            <a:pPr lvl="1"/>
            <a:r>
              <a:rPr lang="en-US" sz="2000">
                <a:latin typeface="Consolas"/>
              </a:rPr>
              <a:t>null       // keyword meaning 'no value'</a:t>
            </a:r>
          </a:p>
          <a:p>
            <a:pPr lvl="1"/>
            <a:r>
              <a:rPr lang="en-US" sz="2000">
                <a:latin typeface="Consolas"/>
              </a:rPr>
              <a:t>NaN        // Not a Number</a:t>
            </a: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74678" y="763668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standard comparison operators (==, !=, &gt;, &gt;=, &lt;, &lt;=)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41913" y="1712176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However, there are a couple of new operators: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>
                <a:latin typeface="Consolas"/>
                <a:ea typeface="+mn-lt"/>
                <a:cs typeface="+mn-lt"/>
              </a:rPr>
              <a:t>a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>
                <a:latin typeface="Consolas"/>
                <a:ea typeface="+mn-lt"/>
                <a:cs typeface="+mn-lt"/>
              </a:rPr>
              <a:t>b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</a:t>
            </a:r>
            <a:r>
              <a:rPr lang="en-US" sz="2400">
                <a:latin typeface="Consolas"/>
                <a:ea typeface="+mn-lt"/>
                <a:cs typeface="+mn-lt"/>
              </a:rPr>
              <a:t>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</a:t>
            </a:r>
            <a:r>
              <a:rPr lang="en-US" sz="2400" i="1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>
              <a:latin typeface="Consolas"/>
              <a:ea typeface="+mn-lt"/>
              <a:cs typeface="+mn-lt"/>
            </a:endParaRPr>
          </a:p>
          <a:p>
            <a:r>
              <a:rPr lang="en-US" sz="2400" i="1">
                <a:latin typeface="Consolas"/>
                <a:ea typeface="+mn-lt"/>
                <a:cs typeface="+mn-lt"/>
              </a:rPr>
              <a:t>      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y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      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default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32105" y="3626937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05353" y="1943119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</a:t>
            </a:r>
            <a:r>
              <a:rPr lang="en-US" sz="2400" err="1">
                <a:latin typeface="Consolas"/>
                <a:ea typeface="+mn-lt"/>
                <a:cs typeface="+mn-lt"/>
              </a:rPr>
              <a:t>fname</a:t>
            </a:r>
            <a:r>
              <a:rPr lang="en-US" sz="2400">
                <a:latin typeface="Consolas"/>
                <a:ea typeface="+mn-lt"/>
                <a:cs typeface="+mn-lt"/>
              </a:rPr>
              <a:t>:"John", </a:t>
            </a:r>
            <a:r>
              <a:rPr lang="en-US" sz="2400" err="1">
                <a:latin typeface="Consolas"/>
                <a:ea typeface="+mn-lt"/>
                <a:cs typeface="+mn-lt"/>
              </a:rPr>
              <a:t>lname</a:t>
            </a:r>
            <a:r>
              <a:rPr lang="en-US" sz="2400">
                <a:latin typeface="Consolas"/>
                <a:ea typeface="+mn-lt"/>
                <a:cs typeface="+mn-lt"/>
              </a:rPr>
              <a:t>:"Doe", age:25};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</a:t>
            </a:r>
            <a:r>
              <a:rPr lang="en-US" sz="2400" err="1"/>
              <a:t>iterable</a:t>
            </a:r>
            <a:r>
              <a:rPr lang="en-US" sz="2400"/>
              <a:t>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</a:t>
            </a:r>
            <a:r>
              <a:rPr lang="en-US" sz="2400" err="1">
                <a:ea typeface="+mn-lt"/>
                <a:cs typeface="+mn-lt"/>
              </a:rPr>
              <a:t>document.write</a:t>
            </a:r>
            <a:r>
              <a:rPr lang="en-US" sz="2400">
                <a:ea typeface="+mn-lt"/>
                <a:cs typeface="+mn-lt"/>
              </a:rPr>
              <a:t>(x + "&lt;</a:t>
            </a:r>
            <a:r>
              <a:rPr lang="en-US" sz="2400" err="1">
                <a:ea typeface="+mn-lt"/>
                <a:cs typeface="+mn-lt"/>
              </a:rPr>
              <a:t>br</a:t>
            </a:r>
            <a:r>
              <a:rPr lang="en-US" sz="2400">
                <a:ea typeface="+mn-lt"/>
                <a:cs typeface="+mn-lt"/>
              </a:rPr>
              <a:t> &gt;");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more_basics.js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Expected output is on the next slide.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" y="1844679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505365" y="640756"/>
            <a:ext cx="801093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400">
                <a:latin typeface="Century Gothic"/>
                <a:ea typeface="+mn-lt"/>
                <a:cs typeface="+mn-lt"/>
              </a:rPr>
              <a:t>variable (</a:t>
            </a:r>
            <a:r>
              <a:rPr lang="en-US" sz="2400" err="1">
                <a:latin typeface="Century Gothic"/>
                <a:ea typeface="+mn-lt"/>
                <a:cs typeface="+mn-lt"/>
              </a:rPr>
              <a:t>i</a:t>
            </a:r>
            <a:r>
              <a:rPr lang="en-US" sz="2400">
                <a:latin typeface="Century Gothic"/>
                <a:ea typeface="+mn-lt"/>
                <a:cs typeface="+mn-lt"/>
              </a:rPr>
              <a:t>)</a:t>
            </a:r>
            <a:r>
              <a:rPr lang="en-US" sz="2400">
                <a:ea typeface="+mn-lt"/>
                <a:cs typeface="+mn-lt"/>
              </a:rPr>
              <a:t> is less than 10: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400">
              <a:solidFill>
                <a:srgbClr val="FFC000"/>
              </a:solidFill>
            </a:endParaRPr>
          </a:p>
          <a:p>
            <a:pPr lvl="2"/>
            <a:endParaRPr lang="en-US" sz="24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JS also has do-while loops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do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10); </a:t>
            </a:r>
            <a:endParaRPr lang="en-US" sz="24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06" y="-17289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4921" y="1050119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 </a:t>
            </a:r>
            <a:endParaRPr lang="en-US" sz="2000">
              <a:solidFill>
                <a:srgbClr val="FFC000"/>
              </a:solidFill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endParaRPr lang="en-US" sz="20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354196" y="1239681"/>
            <a:ext cx="82729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Number()</a:t>
            </a:r>
            <a:r>
              <a:rPr lang="en-US">
                <a:solidFill>
                  <a:srgbClr val="FFC000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Number,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String()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String,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Boolean, etc. This works for most data types.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use the 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typeof</a:t>
            </a:r>
            <a:r>
              <a:rPr lang="en-US">
                <a:ea typeface="+mn-lt"/>
                <a:cs typeface="+mn-lt"/>
              </a:rPr>
              <a:t> operator to find the data type of a JavaScript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lvl="1"/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"John"                 // Returns "string"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3.14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false                  // Returns "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[1,2,3,4]              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{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name:'John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', age:34}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new Date()           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function () {}         // Returns "function"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myCar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                  // Returns "undefined"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null                   // Returns "object" </a:t>
            </a:r>
            <a:endParaRPr lang="en-US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046-5C82-4268-AF7D-BA1F71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72615"/>
            <a:ext cx="7511473" cy="996235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Bitwise operators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D796-2468-489A-8D0A-940627A63D94}"/>
              </a:ext>
            </a:extLst>
          </p:cNvPr>
          <p:cNvSpPr txBox="1"/>
          <p:nvPr/>
        </p:nvSpPr>
        <p:spPr>
          <a:xfrm>
            <a:off x="507800" y="1646281"/>
            <a:ext cx="7992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5D207-6E9C-43DA-82C0-1FECC4D7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" y="744257"/>
            <a:ext cx="8688606" cy="284856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375EC-AE37-4A26-AE46-314A7567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2" y="3843458"/>
            <a:ext cx="8688606" cy="2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80-0562-48B4-B2FD-B9521EF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80990"/>
            <a:ext cx="7511473" cy="734204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846F-091E-4586-BCD1-F4946A2169FD}"/>
              </a:ext>
            </a:extLst>
          </p:cNvPr>
          <p:cNvSpPr txBox="1"/>
          <p:nvPr/>
        </p:nvSpPr>
        <p:spPr>
          <a:xfrm>
            <a:off x="417443" y="1013791"/>
            <a:ext cx="841753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Regular expressions can be used to perform all types of </a:t>
            </a:r>
            <a:r>
              <a:rPr lang="en-US" sz="2400" b="1">
                <a:ea typeface="+mn-lt"/>
                <a:cs typeface="+mn-lt"/>
              </a:rPr>
              <a:t>text search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text replace</a:t>
            </a:r>
            <a:r>
              <a:rPr lang="en-US" sz="2400">
                <a:ea typeface="+mn-lt"/>
                <a:cs typeface="+mn-lt"/>
              </a:rPr>
              <a:t> operations with the syntax</a:t>
            </a:r>
            <a:r>
              <a:rPr lang="en-US" sz="2400">
                <a:latin typeface="Century Gothic"/>
                <a:ea typeface="+mn-lt"/>
                <a:cs typeface="+mn-lt"/>
              </a:rPr>
              <a:t>: 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pattern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modifiers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+mj-lt"/>
              </a:rPr>
              <a:t>Example:</a:t>
            </a: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var pattern = /w3schools/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endParaRPr lang="en-US" sz="2400" b="1"/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/w3schools/</a:t>
            </a: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regular expression.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w3schools</a:t>
            </a:r>
            <a:r>
              <a:rPr lang="en-US" sz="2400"/>
              <a:t>  is a pattern (to be used in a search).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modifier (modifies the search to be case-insensitive).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BA-6CFA-4964-8FC8-792AFCAB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27" y="126168"/>
            <a:ext cx="7511473" cy="797453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 (cont.)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A3269-7A54-44FC-A173-A0F11133C1FB}"/>
              </a:ext>
            </a:extLst>
          </p:cNvPr>
          <p:cNvSpPr txBox="1"/>
          <p:nvPr/>
        </p:nvSpPr>
        <p:spPr>
          <a:xfrm>
            <a:off x="491811" y="1227335"/>
            <a:ext cx="80019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JavaScript, regular expressions are often used with the two </a:t>
            </a:r>
            <a:r>
              <a:rPr lang="en-US" sz="2400" b="1">
                <a:ea typeface="+mn-lt"/>
                <a:cs typeface="+mn-lt"/>
              </a:rPr>
              <a:t>string methods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and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rgbClr val="FFC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uses an expression to search for a match, and returns the position of the match.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returns a modified string where the pattern is replaced.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FF64C-24DC-4453-A338-61AF1DC326F1}"/>
              </a:ext>
            </a:extLst>
          </p:cNvPr>
          <p:cNvSpPr txBox="1"/>
          <p:nvPr/>
        </p:nvSpPr>
        <p:spPr>
          <a:xfrm>
            <a:off x="263839" y="5224368"/>
            <a:ext cx="87247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this example and search for text in a string:</a:t>
            </a:r>
          </a:p>
          <a:p>
            <a:pPr algn="ctr"/>
            <a:r>
              <a:rPr lang="en-US" sz="24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https://www.w3schools.com/js/tryit.asp?filename=tryjs_string_search</a:t>
            </a:r>
            <a:endParaRPr lang="en-US" sz="24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2" y="23316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19698" y="1254856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Forms are used to 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444298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Open forms.html in Chrome and open the Console (F12).</a:t>
            </a:r>
          </a:p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70" y="106928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Example: More BASICS</vt:lpstr>
      <vt:lpstr>Example: More BASICS  (EXPECTED OUTPUT)</vt:lpstr>
      <vt:lpstr>Example: The Colors</vt:lpstr>
      <vt:lpstr>While Loops</vt:lpstr>
      <vt:lpstr>BREAK</vt:lpstr>
      <vt:lpstr>Type conversion</vt:lpstr>
      <vt:lpstr>Bitwise operators</vt:lpstr>
      <vt:lpstr>Regex</vt:lpstr>
      <vt:lpstr>Regex (cont.)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</cp:revision>
  <dcterms:created xsi:type="dcterms:W3CDTF">2013-07-15T20:26:40Z</dcterms:created>
  <dcterms:modified xsi:type="dcterms:W3CDTF">2019-11-13T15:01:51Z</dcterms:modified>
</cp:coreProperties>
</file>