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88" r:id="rId23"/>
    <p:sldId id="285" r:id="rId24"/>
    <p:sldId id="262" r:id="rId25"/>
    <p:sldId id="263" r:id="rId26"/>
    <p:sldId id="264" r:id="rId27"/>
    <p:sldId id="268" r:id="rId28"/>
    <p:sldId id="287" r:id="rId29"/>
    <p:sldId id="269" r:id="rId30"/>
    <p:sldId id="270" r:id="rId31"/>
    <p:sldId id="272" r:id="rId32"/>
    <p:sldId id="277" r:id="rId33"/>
    <p:sldId id="281" r:id="rId34"/>
    <p:sldId id="289" r:id="rId35"/>
    <p:sldId id="290" r:id="rId36"/>
    <p:sldId id="295" r:id="rId37"/>
    <p:sldId id="291" r:id="rId38"/>
    <p:sldId id="292" r:id="rId39"/>
    <p:sldId id="294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46382-DAC1-EC02-9741-7C1E2C1EE79E}" v="1" dt="2019-11-10T20:32:54.948"/>
    <p1510:client id="{632A1651-6036-33FD-C8E2-F95E4F72265A}" v="2251" dt="2019-11-11T22:23:38.050"/>
    <p1510:client id="{6B517C38-4A99-C407-302D-7F28E1679330}" v="1" dt="2019-11-10T23:24:49.594"/>
    <p1510:client id="{9707EE11-FCA1-9A63-8B12-714FF43E195A}" v="1367" dt="2019-11-11T23:05:14.130"/>
    <p1510:client id="{A185AFBD-6D70-9B21-C6E4-B8197EDBAA04}" v="228" dt="2019-11-11T21:17:59.840"/>
    <p1510:client id="{A1E48580-2538-4842-A822-E2C906783EEC}" v="300" dt="2019-11-12T00:22:52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perators.asp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datatype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function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cope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JavaScript</a:t>
            </a:r>
            <a:endParaRPr lang="en-US" sz="72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Fundamentals</a:t>
            </a:r>
            <a:endParaRPr lang="en-US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53788" y="6293224"/>
            <a:ext cx="90274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We'll be using Visual Studio and Chrome on Windows today.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Modern browsers use a technology known as Just-In-Time (JIT)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Very similar to Java, C/C++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28930-1DD1-4CE5-8399-A6FF083A1590}"/>
              </a:ext>
            </a:extLst>
          </p:cNvPr>
          <p:cNvSpPr txBox="1"/>
          <p:nvPr/>
        </p:nvSpPr>
        <p:spPr>
          <a:xfrm>
            <a:off x="598376" y="261310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Follows most Java expression syntax, naming conventions and basic control-flow constructs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598376" y="4623413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JavaScript is dynamically typed, lacks Java's static types and strong type checking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Hello JS: The developer console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108116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Open Google Chrome and press F12</a:t>
            </a:r>
            <a:endParaRPr lang="en-US" sz="2800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" y="4829362"/>
            <a:ext cx="9022212" cy="1681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598376" y="182685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Click on the Console tab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598376" y="2585530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Type:</a:t>
            </a:r>
          </a:p>
          <a:p>
            <a:r>
              <a:rPr lang="en-US" sz="2800" dirty="0"/>
              <a:t>   </a:t>
            </a:r>
            <a:r>
              <a:rPr lang="en-US" sz="2800" dirty="0">
                <a:latin typeface="Consolas"/>
              </a:rPr>
              <a:t>Console.log("Hello,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598375" y="3913206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enter. Congratulations, JS dev!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Hello JS: The developer console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The developer console will allow us to </a:t>
            </a:r>
            <a:r>
              <a:rPr lang="en-US" sz="2800">
                <a:ea typeface="+mn-lt"/>
                <a:cs typeface="+mn-lt"/>
              </a:rPr>
              <a:t>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655677" y="3733428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We can also run arbitrary JavaScript in </a:t>
            </a:r>
            <a:r>
              <a:rPr lang="en-US" sz="2800"/>
              <a:t>Chrome's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68" y="335196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594958" y="2301971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4459E-DCFE-4CCB-92CF-E9FD3E08531B}"/>
              </a:ext>
            </a:extLst>
          </p:cNvPr>
          <p:cNvSpPr txBox="1"/>
          <p:nvPr/>
        </p:nvSpPr>
        <p:spPr>
          <a:xfrm>
            <a:off x="465185" y="4967307"/>
            <a:ext cx="754479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will be trying several examples from this site to learn the fundamentals of JavaScript.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192164" y="1333666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w3schools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49466" y="1276628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this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732716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  <a:p>
            <a:r>
              <a:rPr lang="en-US" sz="2800" dirty="0">
                <a:latin typeface="Consolas"/>
              </a:rPr>
              <a:t>"</a:t>
            </a:r>
            <a:r>
              <a:rPr lang="en-US" sz="2800" dirty="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 dirty="0">
                <a:latin typeface="Consolas"/>
                <a:ea typeface="+mn-lt"/>
                <a:cs typeface="+mn-lt"/>
              </a:rPr>
              <a:t>('demo').</a:t>
            </a:r>
            <a:r>
              <a:rPr lang="en-US" sz="2800" dirty="0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 dirty="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When the button is clicked, a click event triggers and the JavaScript runs.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800" b="1" dirty="0">
                <a:latin typeface="Consolas"/>
                <a:ea typeface="+mn-lt"/>
                <a:cs typeface="+mn-lt"/>
              </a:rPr>
              <a:t>('demo').</a:t>
            </a:r>
            <a:r>
              <a:rPr lang="en-US" sz="2800" b="1" dirty="0" err="1">
                <a:latin typeface="Consolas"/>
                <a:ea typeface="+mn-lt"/>
                <a:cs typeface="+mn-lt"/>
              </a:rPr>
              <a:t>innerHTML</a:t>
            </a:r>
            <a:r>
              <a:rPr lang="en-US" sz="2800" b="1" dirty="0">
                <a:latin typeface="Consolas"/>
                <a:ea typeface="+mn-lt"/>
                <a:cs typeface="+mn-lt"/>
              </a:rPr>
              <a:t> = Date()</a:t>
            </a:r>
            <a:endParaRPr lang="en-US" dirty="0"/>
          </a:p>
          <a:p>
            <a:endParaRPr lang="en-US" sz="2800" b="1" dirty="0">
              <a:latin typeface="Consolas"/>
            </a:endParaRPr>
          </a:p>
          <a:p>
            <a:r>
              <a:rPr lang="en-US" sz="2800" dirty="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115796" y="3709508"/>
            <a:ext cx="87327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 dirty="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 dirty="0">
                <a:latin typeface="Consolas"/>
              </a:rPr>
              <a:t>Part of the DOM (document object model), a hierarchy of objects comprising a Web document.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w3schools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101978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Simple example of DOM</a:t>
            </a:r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History</a:t>
            </a:r>
            <a:endParaRPr lang="en-US" sz="3200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Original purpose was to bring dynamic content to the Web.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Consolas"/>
              </a:rPr>
              <a:t>getElementById</a:t>
            </a:r>
            <a:r>
              <a:rPr lang="en-US" sz="2400" b="1" dirty="0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 dirty="0">
                <a:latin typeface="Consolas"/>
              </a:rPr>
              <a:t>will return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ea typeface="+mn-lt"/>
                <a:cs typeface="+mn-lt"/>
              </a:rPr>
              <a:t>innerHTML</a:t>
            </a:r>
            <a:r>
              <a:rPr lang="en-US" sz="2400" b="1" dirty="0">
                <a:ea typeface="+mn-lt"/>
                <a:cs typeface="+mn-lt"/>
              </a:rPr>
              <a:t> </a:t>
            </a:r>
            <a:endParaRPr lang="en-US" sz="2400" dirty="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&lt;p&gt;</a:t>
            </a:r>
            <a:r>
              <a:rPr lang="en-US" sz="2400" dirty="0" err="1">
                <a:ea typeface="+mn-lt"/>
                <a:cs typeface="+mn-lt"/>
              </a:rPr>
              <a:t>innerHTML</a:t>
            </a:r>
            <a:r>
              <a:rPr lang="en-US" sz="2400" dirty="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Date()</a:t>
            </a:r>
            <a:endParaRPr lang="en-US" sz="2400" dirty="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Creates JavaScript </a:t>
            </a:r>
            <a:r>
              <a:rPr lang="en-US" sz="2400" b="1" dirty="0">
                <a:latin typeface="Consolas"/>
              </a:rPr>
              <a:t>Date</a:t>
            </a:r>
            <a:r>
              <a:rPr lang="en-US" sz="2400" dirty="0">
                <a:ea typeface="+mn-lt"/>
                <a:cs typeface="+mn-lt"/>
              </a:rPr>
              <a:t> instance that represents a single moment in time in a platform-independent format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w3schools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994259"/>
            <a:ext cx="838332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latin typeface="Century Gothic"/>
                <a:ea typeface="+mn-lt"/>
                <a:cs typeface="+mn-lt"/>
              </a:rPr>
              <a:t>Putting it all together:</a:t>
            </a:r>
            <a:endParaRPr lang="en-US" sz="2800" b="1" u="sng" dirty="0"/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 b="1" dirty="0" err="1">
                <a:latin typeface="Consolas"/>
              </a:rPr>
              <a:t>document.getElementById</a:t>
            </a:r>
            <a:r>
              <a:rPr lang="en-US" sz="2800" b="1" dirty="0">
                <a:latin typeface="Consolas"/>
              </a:rPr>
              <a:t>('demo').</a:t>
            </a:r>
            <a:r>
              <a:rPr lang="en-US" sz="2800" b="1" dirty="0" err="1">
                <a:latin typeface="Consolas"/>
              </a:rPr>
              <a:t>innerHTML</a:t>
            </a:r>
            <a:r>
              <a:rPr lang="en-US" sz="2800" b="1" dirty="0">
                <a:latin typeface="Consolas"/>
              </a:rPr>
              <a:t> = Date()</a:t>
            </a:r>
            <a:endParaRPr lang="en-US">
              <a:latin typeface="Century Gothic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b="1" dirty="0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8007B-12D9-4CA3-9F4D-B173457F4DB7}"/>
              </a:ext>
            </a:extLst>
          </p:cNvPr>
          <p:cNvSpPr txBox="1"/>
          <p:nvPr/>
        </p:nvSpPr>
        <p:spPr>
          <a:xfrm>
            <a:off x="2212129" y="5745945"/>
            <a:ext cx="47197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Let's try some more examples.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5173"/>
            <a:ext cx="7511473" cy="96285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Hands-on: Syntax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123069-B478-470C-AC81-3CA66983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59" y="1178613"/>
            <a:ext cx="8495630" cy="53208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800"/>
              <a:t>Create 3 variables, x, y, z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X and y should be integers</a:t>
            </a:r>
          </a:p>
          <a:p>
            <a:pPr marL="685800" lvl="1">
              <a:spcBef>
                <a:spcPts val="0"/>
              </a:spcBef>
            </a:pPr>
            <a:r>
              <a:rPr lang="en-US" sz="2600"/>
              <a:t>Z should be x and y added together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Create a variable that holds the string "hello world"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Finally, create an array [] with the integers 1,2,3, and 4.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Output them all to the screen using your html </a:t>
            </a:r>
          </a:p>
          <a:p>
            <a:pPr marL="285750" indent="-285750">
              <a:spcBef>
                <a:spcPts val="0"/>
              </a:spcBef>
            </a:pPr>
            <a:r>
              <a:rPr lang="en-US" sz="2800"/>
              <a:t>Use comments to describe what your doing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// for single line </a:t>
            </a:r>
          </a:p>
          <a:p>
            <a:pPr marL="685800" lvl="1">
              <a:spcBef>
                <a:spcPts val="0"/>
              </a:spcBef>
            </a:pPr>
            <a:r>
              <a:rPr lang="en-US" sz="2800"/>
              <a:t>/* for multi-line */</a:t>
            </a:r>
          </a:p>
        </p:txBody>
      </p:sp>
    </p:spTree>
    <p:extLst>
      <p:ext uri="{BB962C8B-B14F-4D97-AF65-F5344CB8AC3E}">
        <p14:creationId xmlns:p14="http://schemas.microsoft.com/office/powerpoint/2010/main" val="4196501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7D42-83AB-4DA1-95E1-E6D0C2AE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9" y="53417"/>
            <a:ext cx="8910686" cy="1024013"/>
          </a:xfrm>
        </p:spPr>
        <p:txBody>
          <a:bodyPr/>
          <a:lstStyle/>
          <a:p>
            <a:pPr algn="ctr"/>
            <a:r>
              <a:rPr lang="en-US" sz="3600" dirty="0"/>
              <a:t>Hands-on: syntax and variables</a:t>
            </a:r>
            <a:endParaRPr lang="en-US" dirty="0"/>
          </a:p>
        </p:txBody>
      </p:sp>
      <p:pic>
        <p:nvPicPr>
          <p:cNvPr id="14" name="Picture 14" descr="A picture containing table, screen, monitor, sitting&#10;&#10;Description generated with very high confidence">
            <a:extLst>
              <a:ext uri="{FF2B5EF4-FFF2-40B4-BE49-F238E27FC236}">
                <a16:creationId xmlns:a16="http://schemas.microsoft.com/office/drawing/2014/main" id="{936B351F-F29A-49E3-A026-33015FD2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24" y="1818528"/>
            <a:ext cx="7401280" cy="48037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2937C-1883-4D5F-828F-E97B29B1BDBA}"/>
              </a:ext>
            </a:extLst>
          </p:cNvPr>
          <p:cNvSpPr txBox="1"/>
          <p:nvPr/>
        </p:nvSpPr>
        <p:spPr>
          <a:xfrm>
            <a:off x="783290" y="1212375"/>
            <a:ext cx="71849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Remember that where you put your script matters, you cannot edit a tag that doesn’t exist yet! </a:t>
            </a:r>
          </a:p>
        </p:txBody>
      </p:sp>
    </p:spTree>
    <p:extLst>
      <p:ext uri="{BB962C8B-B14F-4D97-AF65-F5344CB8AC3E}">
        <p14:creationId xmlns:p14="http://schemas.microsoft.com/office/powerpoint/2010/main" val="130984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9B7B-BC63-4EE1-A894-4A908487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9" y="43551"/>
            <a:ext cx="7069319" cy="85690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Variables 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24" y="973220"/>
            <a:ext cx="7974735" cy="47059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ea typeface="+mj-lt"/>
                <a:cs typeface="+mj-lt"/>
                <a:hlinkClick r:id="rId2"/>
              </a:rPr>
              <a:t>https://www.w3schools.com/js/js_variables.asp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In order to create variables in JS you must declare them like so: 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sz="2000"/>
              <a:t>Var name = "Joe";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Var pi = 3.14;</a:t>
            </a:r>
          </a:p>
          <a:p>
            <a:pPr>
              <a:buFont typeface="Arial" charset="2"/>
              <a:buChar char="•"/>
            </a:pPr>
            <a:r>
              <a:rPr lang="en-US"/>
              <a:t>Using the var keyword whatever variable you declare can be of any type.</a:t>
            </a:r>
          </a:p>
          <a:p>
            <a:pPr>
              <a:buFont typeface="Arial" charset="2"/>
              <a:buChar char="•"/>
            </a:pPr>
            <a:r>
              <a:rPr lang="en-US"/>
              <a:t>You can also add values together and immediately assign them to a variable. Though caution should be exercised when adding a string to a number. </a:t>
            </a:r>
          </a:p>
          <a:p>
            <a:pPr>
              <a:buFont typeface="Arial" charset="2"/>
              <a:buChar char="•"/>
            </a:pPr>
            <a:r>
              <a:rPr lang="en-US"/>
              <a:t>For example, the number 2 is treated as a string and will be concatenated to "5" in this case:</a:t>
            </a:r>
          </a:p>
          <a:p>
            <a:pPr lvl="1" indent="0">
              <a:buFont typeface="Arial" charset="2"/>
              <a:buChar char="•"/>
            </a:pPr>
            <a:r>
              <a:rPr lang="en-US" sz="2000"/>
              <a:t>Var x = "5" + 2          //result: x = "52"</a:t>
            </a:r>
          </a:p>
          <a:p>
            <a:pPr marL="5715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670A-D73F-49D8-8C31-3A75E5FF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19" y="-924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Operators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526" y="1072207"/>
            <a:ext cx="3907199" cy="47076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v"/>
            </a:pPr>
            <a:r>
              <a:rPr lang="en-US" dirty="0">
                <a:ea typeface="+mj-lt"/>
                <a:cs typeface="+mj-lt"/>
                <a:hlinkClick r:id="rId2"/>
              </a:rPr>
              <a:t>https://www.w3schools.com/js/js_operators.asp</a:t>
            </a:r>
            <a:endParaRPr lang="en-US"/>
          </a:p>
          <a:p>
            <a:pPr>
              <a:buFont typeface="Wingdings" charset="2"/>
              <a:buChar char="v"/>
            </a:pPr>
            <a:r>
              <a:rPr lang="en-US"/>
              <a:t>Many of the operators in JS are just as you would see in any other language with some exceptions. Most notably: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Exponentiation: **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 10 ** 5 = 100,000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Strict Equality: ===   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5 === '5'</a:t>
            </a:r>
            <a:r>
              <a:rPr lang="en-US" sz="1800"/>
              <a:t>  returns false, whereas </a:t>
            </a:r>
            <a:r>
              <a:rPr lang="en-US" sz="1800">
                <a:solidFill>
                  <a:srgbClr val="FFC000"/>
                </a:solidFill>
              </a:rPr>
              <a:t>5 == '5' </a:t>
            </a:r>
            <a:r>
              <a:rPr lang="en-US" sz="1800"/>
              <a:t>would return true.</a:t>
            </a:r>
          </a:p>
          <a:p>
            <a:pPr marL="685800">
              <a:buFont typeface="Wingdings" charset="2"/>
              <a:buChar char="v"/>
            </a:pPr>
            <a:r>
              <a:rPr lang="en-US"/>
              <a:t>Not equal value/type: !== </a:t>
            </a:r>
          </a:p>
          <a:p>
            <a:pPr lvl="1">
              <a:buFont typeface="Wingdings" charset="2"/>
              <a:buChar char="v"/>
            </a:pPr>
            <a:r>
              <a:rPr lang="en-US" sz="1800"/>
              <a:t>The inverse of the ===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5480" y="1396837"/>
            <a:ext cx="4998674" cy="5181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/>
              <a:t>Return the type of a variable: </a:t>
            </a:r>
            <a:r>
              <a:rPr lang="en-US" err="1"/>
              <a:t>typeof</a:t>
            </a:r>
            <a:r>
              <a:rPr lang="en-US" dirty="0"/>
              <a:t> </a:t>
            </a:r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</a:t>
            </a:r>
            <a:r>
              <a:rPr lang="en-US" sz="1800" err="1">
                <a:solidFill>
                  <a:srgbClr val="FFC000"/>
                </a:solidFill>
              </a:rPr>
              <a:t>typeof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>
                <a:solidFill>
                  <a:srgbClr val="FFC000"/>
                </a:solidFill>
              </a:rPr>
              <a:t>42);   //outputs: "number"</a:t>
            </a:r>
            <a:endParaRPr lang="en-US" sz="1800" dirty="0">
              <a:solidFill>
                <a:srgbClr val="FFC000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/>
              <a:t>Return true if an object is an instance of an object type: </a:t>
            </a:r>
            <a:r>
              <a:rPr lang="en-US" err="1"/>
              <a:t>instanceof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sz="1800"/>
              <a:t>Assume we have a car object and auto is an instance of car:</a:t>
            </a:r>
            <a:endParaRPr lang="en-US" sz="1800" dirty="0"/>
          </a:p>
          <a:p>
            <a:pPr lvl="1">
              <a:buFont typeface="Wingdings" charset="2"/>
              <a:buChar char="v"/>
            </a:pPr>
            <a:r>
              <a:rPr lang="en-US" sz="1800">
                <a:solidFill>
                  <a:srgbClr val="FFC000"/>
                </a:solidFill>
              </a:rPr>
              <a:t>Console.log(auto </a:t>
            </a:r>
            <a:r>
              <a:rPr lang="en-US" sz="1800" err="1">
                <a:solidFill>
                  <a:srgbClr val="FFC000"/>
                </a:solidFill>
              </a:rPr>
              <a:t>instanceof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>
                <a:solidFill>
                  <a:srgbClr val="FFC000"/>
                </a:solidFill>
              </a:rPr>
              <a:t>car);  //true</a:t>
            </a:r>
            <a:endParaRPr lang="en-US" sz="1800" dirty="0">
              <a:solidFill>
                <a:srgbClr val="FFC000"/>
              </a:solidFill>
            </a:endParaRPr>
          </a:p>
          <a:p>
            <a:pPr lvl="1">
              <a:buFont typeface="Wingdings" charset="2"/>
              <a:buChar char="v"/>
            </a:pPr>
            <a:endParaRPr lang="en-US" sz="1400" dirty="0"/>
          </a:p>
          <a:p>
            <a:pPr marL="57150" indent="0">
              <a:buNone/>
            </a:pPr>
            <a:endParaRPr lang="en-US" sz="1600" dirty="0"/>
          </a:p>
          <a:p>
            <a:pPr>
              <a:buFont typeface="Arial" charset="2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4" y="79130"/>
            <a:ext cx="7069319" cy="870848"/>
          </a:xfrm>
        </p:spPr>
        <p:txBody>
          <a:bodyPr/>
          <a:lstStyle/>
          <a:p>
            <a:pPr algn="ctr"/>
            <a:r>
              <a:rPr lang="en-US" sz="3200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19" y="1067595"/>
            <a:ext cx="7965839" cy="51007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ea typeface="+mj-lt"/>
                <a:cs typeface="+mj-lt"/>
                <a:hlinkClick r:id="rId2"/>
              </a:rPr>
              <a:t>https://www.w3schools.com/js/js_datatypes.asp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JavaScript has dynamic types (the same variable can hold different types) for instance:</a:t>
            </a:r>
          </a:p>
          <a:p>
            <a:pPr marL="400050" lvl="1" indent="0">
              <a:buNone/>
            </a:pPr>
            <a:r>
              <a:rPr lang="en-US" sz="2000" dirty="0">
                <a:ea typeface="+mj-lt"/>
                <a:cs typeface="+mj-lt"/>
              </a:rPr>
              <a:t>     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/>
              <a:t>Arrays are familiar:  </a:t>
            </a:r>
          </a:p>
          <a:p>
            <a:pPr marL="400050" lvl="1" indent="0">
              <a:buNone/>
            </a:pPr>
            <a:r>
              <a:rPr lang="en-US" sz="2000"/>
              <a:t>     Var numbers = [5, 6, 7];</a:t>
            </a:r>
          </a:p>
          <a:p>
            <a:pPr>
              <a:buFont typeface="Arial" charset="2"/>
              <a:buChar char="•"/>
            </a:pPr>
            <a:r>
              <a:rPr lang="en-US"/>
              <a:t>Objects are declared with curly braces: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var person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:"John", 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:"Doe",      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 marL="400050" lvl="1" indent="0">
              <a:buNone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                       age:50, 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                     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eyeColor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:"blue"};</a:t>
            </a:r>
            <a:endParaRPr lang="en-US" sz="2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9DEC-5902-41FF-97A6-F11C5116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50" y="126839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61254"/>
            <a:ext cx="671165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https://www.w3schools.com/js/js_functions.asp</a:t>
            </a:r>
            <a:endParaRPr lang="en-US" dirty="0"/>
          </a:p>
          <a:p>
            <a:r>
              <a:rPr lang="en-US"/>
              <a:t>Defined with the </a:t>
            </a:r>
            <a:r>
              <a:rPr lang="en-US">
                <a:solidFill>
                  <a:srgbClr val="FF0000"/>
                </a:solidFill>
              </a:rPr>
              <a:t>function</a:t>
            </a:r>
            <a:r>
              <a:rPr lang="en-US"/>
              <a:t> keyword, a name, and parenthesis </a:t>
            </a:r>
          </a:p>
          <a:p>
            <a:pPr marL="0" indent="0">
              <a:buNone/>
            </a:pPr>
            <a:r>
              <a:rPr lang="en-US"/>
              <a:t>function name(parameter, parameter, parameter)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Code;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r>
              <a:rPr lang="en-US"/>
              <a:t>Can make use of a return statement</a:t>
            </a:r>
          </a:p>
          <a:p>
            <a:r>
              <a:rPr lang="en-US"/>
              <a:t>Functions can be used as variables</a:t>
            </a:r>
          </a:p>
          <a:p>
            <a:pPr lvl="1" indent="0"/>
            <a:r>
              <a:rPr lang="en-US"/>
              <a:t>Var x = name();</a:t>
            </a:r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5303-0DBA-47C9-BCDA-8F23E631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76577"/>
            <a:ext cx="7511473" cy="1312480"/>
          </a:xfrm>
        </p:spPr>
        <p:txBody>
          <a:bodyPr/>
          <a:lstStyle/>
          <a:p>
            <a:pPr algn="ctr"/>
            <a:r>
              <a:rPr lang="en-US" dirty="0"/>
              <a:t>Hands-on: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DA1A-2CEE-49B4-831E-8AE0515D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Write a function that adds two variables declared outside the function and outputs it to the screen. </a:t>
            </a:r>
          </a:p>
        </p:txBody>
      </p:sp>
    </p:spTree>
    <p:extLst>
      <p:ext uri="{BB962C8B-B14F-4D97-AF65-F5344CB8AC3E}">
        <p14:creationId xmlns:p14="http://schemas.microsoft.com/office/powerpoint/2010/main" val="373420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C0AC-DF33-40C8-AD05-D4AC35A2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1" y="61340"/>
            <a:ext cx="7055380" cy="102103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Objects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0" y="834212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j-lt"/>
                <a:cs typeface="+mj-lt"/>
                <a:hlinkClick r:id="rId2"/>
              </a:rPr>
              <a:t>https://www.w3schools.com/js/js_objects.asp</a:t>
            </a:r>
            <a:endParaRPr lang="en-US"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Objects can be declared as such:</a:t>
            </a:r>
            <a:endParaRPr lang="en-US" sz="1800"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car = {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type:"Fiat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", model:"500",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color:"white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"};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properties can be accessed in two ways:</a:t>
            </a: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ObjectName.propertyName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  <a:p>
            <a:pPr lvl="1">
              <a:buFont typeface="Arial"/>
              <a:buChar char="•"/>
            </a:pP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objectName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["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propertyName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"]</a:t>
            </a:r>
            <a:endParaRPr lang="en-US" sz="2000" i="1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methods (functions) can be implemented like this:</a:t>
            </a:r>
          </a:p>
          <a:p>
            <a:pPr marL="800100" lvl="1">
              <a:buFont typeface="Arial"/>
              <a:buChar char="•"/>
            </a:pP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var person = {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: "John",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"Doe",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 id       : 5566,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solidFill>
                  <a:srgbClr val="FFC000"/>
                </a:solidFill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fullName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: function() {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    return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this.firstName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+ " " + </a:t>
            </a:r>
            <a:r>
              <a:rPr lang="en-US" sz="2000" err="1">
                <a:solidFill>
                  <a:srgbClr val="FFC000"/>
                </a:solidFill>
                <a:ea typeface="+mj-lt"/>
                <a:cs typeface="+mj-lt"/>
              </a:rPr>
              <a:t>this.lastName</a:t>
            </a: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;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  }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a typeface="+mj-lt"/>
                <a:cs typeface="+mj-lt"/>
              </a:rPr>
              <a:t> };</a:t>
            </a:r>
            <a:endParaRPr lang="en-US" sz="2000" dirty="0">
              <a:solidFill>
                <a:srgbClr val="FFC000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Where is it used today?</a:t>
            </a:r>
            <a:endParaRPr lang="en-US" sz="3200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658789" y="2733968"/>
            <a:ext cx="75361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for frontend dev, making web pages interactive and dynamic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backend, NodeJS is a popular example of a server-side runtime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Objects (cont.)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94" y="854396"/>
            <a:ext cx="7226682" cy="6180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You access an object method with the following syntax: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()</a:t>
            </a:r>
            <a:endParaRPr lang="en-US" sz="2800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Or without parentheses like this:</a:t>
            </a:r>
            <a:endParaRPr lang="en-US" sz="2800" i="1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a function definition, </a:t>
            </a:r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>
                <a:ea typeface="+mj-lt"/>
                <a:cs typeface="+mj-lt"/>
              </a:rPr>
              <a:t> refers to the "owner" of the function.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other words, </a:t>
            </a:r>
            <a:r>
              <a:rPr lang="en-US" sz="2800" b="1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err="1">
                <a:ea typeface="+mj-lt"/>
                <a:cs typeface="+mj-lt"/>
              </a:rPr>
              <a:t>.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means the 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property of </a:t>
            </a:r>
            <a:r>
              <a:rPr lang="en-US" sz="2800" b="1"/>
              <a:t>this object</a:t>
            </a:r>
            <a:r>
              <a:rPr lang="en-US" sz="2800">
                <a:ea typeface="+mj-lt"/>
                <a:cs typeface="+mj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3"/>
            <a:ext cx="7055380" cy="87145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Scope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06" y="898397"/>
            <a:ext cx="8828649" cy="64529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685800">
              <a:buFont typeface="Wingdings" charset="2"/>
              <a:buChar char="v"/>
            </a:pPr>
            <a:r>
              <a:rPr lang="en-US" sz="2400" dirty="0">
                <a:ea typeface="+mj-lt"/>
                <a:cs typeface="+mj-lt"/>
                <a:hlinkClick r:id="rId2"/>
              </a:rPr>
              <a:t>https://www.w3schools.com/js/js_scope.asp</a:t>
            </a:r>
            <a:endParaRPr lang="en-US" sz="2400" b="1">
              <a:solidFill>
                <a:srgbClr val="FFFFFF"/>
              </a:solidFill>
            </a:endParaRP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Local</a:t>
            </a:r>
            <a:endParaRPr lang="en-US" sz="1800"/>
          </a:p>
          <a:p>
            <a:pPr lvl="1">
              <a:buFont typeface="Wingdings" charset="2"/>
              <a:buChar char="v"/>
            </a:pPr>
            <a:r>
              <a:rPr lang="en-US" sz="2400">
                <a:solidFill>
                  <a:srgbClr val="FFFFFF"/>
                </a:solidFill>
              </a:rPr>
              <a:t>Variables inside functions stay inside functions.</a:t>
            </a:r>
          </a:p>
          <a:p>
            <a:pPr marL="685800" indent="-342900">
              <a:buFont typeface="Wingdings" charset="2"/>
              <a:buChar char="v"/>
            </a:pPr>
            <a:r>
              <a:rPr lang="en-US" sz="2400" b="1">
                <a:solidFill>
                  <a:srgbClr val="FFFFFF"/>
                </a:solidFill>
              </a:rPr>
              <a:t>Global </a:t>
            </a:r>
          </a:p>
          <a:p>
            <a:pPr marL="1085850" lvl="1" indent="-342900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Works the same as you would think BUT, i</a:t>
            </a:r>
            <a:r>
              <a:rPr lang="en-US" sz="2000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2000" b="1">
                <a:ea typeface="+mj-lt"/>
                <a:cs typeface="+mj-lt"/>
              </a:rPr>
              <a:t>GLOBAL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>
                <a:ea typeface="+mj-lt"/>
                <a:cs typeface="+mj-lt"/>
              </a:rPr>
              <a:t>variable. This is an example of hoisting in JS.</a:t>
            </a:r>
            <a:endParaRPr lang="en-US" sz="2000"/>
          </a:p>
          <a:p>
            <a:pPr>
              <a:buFont typeface="Wingdings" charset="2"/>
              <a:buChar char="v"/>
            </a:pPr>
            <a:r>
              <a:rPr lang="en-US" b="1">
                <a:solidFill>
                  <a:srgbClr val="FFFFFF"/>
                </a:solidFill>
              </a:rPr>
              <a:t>Hoisting</a:t>
            </a:r>
            <a:r>
              <a:rPr lang="en-US">
                <a:solidFill>
                  <a:srgbClr val="FFFFFF"/>
                </a:solidFill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Wingdings" charset="2"/>
              <a:buChar char="v"/>
            </a:pPr>
            <a:r>
              <a:rPr lang="en-US" sz="2000" b="1">
                <a:solidFill>
                  <a:srgbClr val="FFFFFF"/>
                </a:solidFill>
              </a:rPr>
              <a:t>Try this</a:t>
            </a:r>
            <a:r>
              <a:rPr lang="en-US" sz="2000">
                <a:solidFill>
                  <a:srgbClr val="FFFFFF"/>
                </a:solidFill>
              </a:rPr>
              <a:t>: </a:t>
            </a:r>
            <a:r>
              <a:rPr lang="en-US" sz="2000">
                <a:solidFill>
                  <a:srgbClr val="FFC000"/>
                </a:solidFill>
              </a:rPr>
              <a:t>console.log(</a:t>
            </a:r>
            <a:r>
              <a:rPr lang="en-US" sz="2000" err="1">
                <a:solidFill>
                  <a:srgbClr val="FFC000"/>
                </a:solidFill>
              </a:rPr>
              <a:t>x+y</a:t>
            </a:r>
            <a:r>
              <a:rPr lang="en-US" sz="2000">
                <a:solidFill>
                  <a:srgbClr val="FFC000"/>
                </a:solidFill>
              </a:rPr>
              <a:t>)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Define the values x and y after this statement.</a:t>
            </a:r>
          </a:p>
          <a:p>
            <a:pPr lvl="1">
              <a:buFont typeface="Wingdings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Then declare both x and y with </a:t>
            </a:r>
            <a:r>
              <a:rPr lang="en-US" sz="2000">
                <a:solidFill>
                  <a:srgbClr val="FFC000"/>
                </a:solidFill>
              </a:rPr>
              <a:t>var </a:t>
            </a:r>
            <a:r>
              <a:rPr lang="en-US" sz="2000" err="1">
                <a:solidFill>
                  <a:srgbClr val="FFC000"/>
                </a:solidFill>
              </a:rPr>
              <a:t>x,y</a:t>
            </a:r>
            <a:r>
              <a:rPr lang="en-US" sz="2000">
                <a:solidFill>
                  <a:srgbClr val="FFFF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Scope (cont.)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332435"/>
            <a:ext cx="6711654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   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01: The Colors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Download our example code by holding CTRL and clicking:</a:t>
            </a:r>
          </a:p>
          <a:p>
            <a:r>
              <a:rPr lang="en-US" sz="2000" dirty="0">
                <a:hlinkClick r:id="rId2"/>
              </a:rPr>
              <a:t>https</a:t>
            </a:r>
            <a:r>
              <a:rPr lang="en-US" sz="2000" dirty="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Once downloaded, navigate to the file in Windows Explorer and extract the contents by right clicking and selecting "Extract all..."</a:t>
            </a:r>
            <a:endParaRPr lang="en-US" dirty="0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76" y="23063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01: The Colors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591670" y="1411939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475" y="1248404"/>
            <a:ext cx="2743200" cy="730484"/>
          </a:xfrm>
          <a:prstGeom prst="rect">
            <a:avLst/>
          </a:prstGeom>
        </p:spPr>
      </p:pic>
      <p:pic>
        <p:nvPicPr>
          <p:cNvPr id="10" name="Picture 10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CE40C61-3AF7-4845-A402-13399D07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3498194"/>
            <a:ext cx="3742124" cy="2829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697326" y="2458888"/>
            <a:ext cx="71102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Then browse to the extracted files in Solution Explorer.</a:t>
            </a:r>
          </a:p>
          <a:p>
            <a:pPr algn="just"/>
            <a:r>
              <a:rPr lang="en-US" sz="2000" dirty="0"/>
              <a:t>We'll look at example01.html first.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4491317" y="4456738"/>
            <a:ext cx="43824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If Solution Explorer isn't open, hold CTRL+ALT and tap the L key.</a:t>
            </a:r>
          </a:p>
        </p:txBody>
      </p:sp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2" y="210671"/>
            <a:ext cx="7055380" cy="710249"/>
          </a:xfrm>
        </p:spPr>
        <p:txBody>
          <a:bodyPr/>
          <a:lstStyle/>
          <a:p>
            <a:r>
              <a:rPr lang="en-US"/>
              <a:t>Example 01: The Colors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To view the HTML in a web browser, right click example01.html in the Solution Explorer, and click Open with...</a:t>
            </a:r>
            <a:endParaRPr lang="en-US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32" y="103720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01: The Colors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50217" y="1002597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You'll notice some features of the page don't work</a:t>
            </a:r>
            <a:endParaRPr lang="en-US" dirty="0"/>
          </a:p>
          <a:p>
            <a:pPr algn="ctr"/>
            <a:r>
              <a:rPr lang="en-US" sz="2000" dirty="0"/>
              <a:t>Don't worry, you'll be fixing that soon.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98" y="1968115"/>
            <a:ext cx="4746071" cy="3992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D039B4-A8D6-4B09-A379-6D3B1CD7C595}"/>
              </a:ext>
            </a:extLst>
          </p:cNvPr>
          <p:cNvSpPr txBox="1"/>
          <p:nvPr/>
        </p:nvSpPr>
        <p:spPr>
          <a:xfrm>
            <a:off x="544438" y="6213754"/>
            <a:ext cx="78498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First, let's take a moment to revisit the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25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1067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Debugger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86015" y="1037342"/>
            <a:ext cx="85126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In Chrome, hit the F12 key to open the debugger. </a:t>
            </a:r>
            <a:endParaRPr lang="en-US"/>
          </a:p>
          <a:p>
            <a:pPr algn="just"/>
            <a:r>
              <a:rPr lang="en-US" sz="2000" dirty="0"/>
              <a:t>Click on the</a:t>
            </a:r>
            <a:r>
              <a:rPr lang="en-US" sz="2000" b="1" dirty="0"/>
              <a:t> Sources</a:t>
            </a:r>
            <a:r>
              <a:rPr lang="en-US" sz="2000" dirty="0"/>
              <a:t> tab to see our code loaded in the browser.</a:t>
            </a:r>
            <a:endParaRPr lang="en-US" dirty="0"/>
          </a:p>
          <a:p>
            <a:pPr algn="just"/>
            <a:endParaRPr lang="en-US" sz="2000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5CDF0F-E6F2-4C40-93C2-A29B3BAE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5" y="1767357"/>
            <a:ext cx="7969623" cy="498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 dirty="0">
                <a:ea typeface="+mj-lt"/>
                <a:cs typeface="+mj-lt"/>
              </a:rPr>
              <a:t>The Debugger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1104577"/>
            <a:ext cx="784987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Double click example01.js, and try setting a breakpoint on Line 5 by clicking on the '5'. Hit F5 to reload the page and it should trigger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2316095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66804" y="2410862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You'll notice the page shows: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85F888-B99F-4E0E-8FC3-28DD22A8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" y="3352010"/>
            <a:ext cx="9111342" cy="29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35" y="116130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a typeface="+mj-lt"/>
                <a:cs typeface="+mj-lt"/>
              </a:rPr>
              <a:t>The Debugger</a:t>
            </a:r>
            <a:endParaRPr lang="en-US" sz="3200" dirty="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E9FECBE0-AE70-45E0-8FFD-F76BD9DBC999}"/>
              </a:ext>
            </a:extLst>
          </p:cNvPr>
          <p:cNvSpPr txBox="1"/>
          <p:nvPr/>
        </p:nvSpPr>
        <p:spPr>
          <a:xfrm>
            <a:off x="428385" y="1104576"/>
            <a:ext cx="7849879" cy="47089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sz="2000" dirty="0"/>
              <a:t>You can step line by line using the F10 key or continue running by pressing F8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There are also button controls in the top right of the debugger. Hover the mouse over them for details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Try setting a watch on a variable:</a:t>
            </a:r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Then hit F8 to see the assignment</a:t>
            </a:r>
          </a:p>
          <a:p>
            <a:pPr algn="just"/>
            <a:endParaRPr lang="en-US" sz="2000" dirty="0"/>
          </a:p>
        </p:txBody>
      </p:sp>
      <p:pic>
        <p:nvPicPr>
          <p:cNvPr id="10" name="Picture 10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68483D3-B19B-49D7-A772-A20A5B04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84" y="2779540"/>
            <a:ext cx="3273158" cy="40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Strengths</a:t>
            </a:r>
            <a:endParaRPr lang="en-US" sz="3200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Simplicity</a:t>
            </a:r>
            <a:r>
              <a:rPr lang="en-US" sz="2800" dirty="0">
                <a:ea typeface="+mn-lt"/>
                <a:cs typeface="+mn-lt"/>
              </a:rPr>
              <a:t>. JavaScript is relatively simple to learn and implement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634210" y="2834998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Runs on anything.</a:t>
            </a:r>
            <a:r>
              <a:rPr lang="en-US" sz="2800" dirty="0">
                <a:ea typeface="+mn-lt"/>
                <a:cs typeface="+mn-lt"/>
              </a:rPr>
              <a:t> Modern JavaScript engines are available for virtually every platform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673415" y="4604969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Versatility. </a:t>
            </a:r>
            <a:r>
              <a:rPr lang="en-US" sz="2800" dirty="0">
                <a:ea typeface="+mn-lt"/>
                <a:cs typeface="+mn-lt"/>
              </a:rPr>
              <a:t>It's</a:t>
            </a:r>
            <a:r>
              <a:rPr lang="en-US" sz="2800" dirty="0"/>
              <a:t> possible to develop an entire app from front to back using only 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28" y="121024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01: The Colors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1104577"/>
            <a:ext cx="78498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000" dirty="0"/>
              <a:t>The debugger is an invaluable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DBC47-78EB-4073-8B62-19078A06C703}"/>
              </a:ext>
            </a:extLst>
          </p:cNvPr>
          <p:cNvSpPr txBox="1"/>
          <p:nvPr/>
        </p:nvSpPr>
        <p:spPr>
          <a:xfrm>
            <a:off x="430306" y="1981200"/>
            <a:ext cx="84626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However, changes made to the files in the editor don't persist through page reload, so we'll be working in Visual Studio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ED184-45DA-433C-87A6-EE6B50B864B3}"/>
              </a:ext>
            </a:extLst>
          </p:cNvPr>
          <p:cNvSpPr txBox="1"/>
          <p:nvPr/>
        </p:nvSpPr>
        <p:spPr>
          <a:xfrm>
            <a:off x="429745" y="3155015"/>
            <a:ext cx="8462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,Sans-Serif"/>
              <a:buChar char="•"/>
            </a:pPr>
            <a:r>
              <a:rPr lang="en-US" dirty="0"/>
              <a:t>There are 5 problems for you to solve in example01.js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3ABD9-436F-43A2-9947-A40D137FA589}"/>
              </a:ext>
            </a:extLst>
          </p:cNvPr>
          <p:cNvSpPr txBox="1"/>
          <p:nvPr/>
        </p:nvSpPr>
        <p:spPr>
          <a:xfrm>
            <a:off x="429186" y="4104715"/>
            <a:ext cx="82206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dirty="0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 Remember to save your changes in Visual Studio, then reload the HTML in Chrome (hit F5) to see them applied​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1F90E-CBD9-49B2-973F-F71F218380B3}"/>
              </a:ext>
            </a:extLst>
          </p:cNvPr>
          <p:cNvSpPr txBox="1"/>
          <p:nvPr/>
        </p:nvSpPr>
        <p:spPr>
          <a:xfrm>
            <a:off x="383800" y="5421966"/>
            <a:ext cx="8014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There are solutions in example01_solutions.js, but we encourage you to try the problems on your own first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Weaknesses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3057969"/>
            <a:ext cx="794405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Client-Side Security</a:t>
            </a:r>
            <a:r>
              <a:rPr lang="en-US" sz="2800" dirty="0">
                <a:ea typeface="+mn-lt"/>
                <a:cs typeface="+mn-lt"/>
              </a:rPr>
              <a:t>. Because the code executes on the users’ computer, it can be exploited for malicious purposes. 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This is one reason some people choose to disable JavaScript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473137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/>
              <a:t>Speed. </a:t>
            </a:r>
            <a:r>
              <a:rPr lang="en-US" sz="2800" dirty="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" y="1877492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Unintuitive behavior: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MORE Weirdness</a:t>
            </a:r>
            <a:endParaRPr lang="en-US" sz="3200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24" y="95990"/>
            <a:ext cx="7055380" cy="841509"/>
          </a:xfrm>
        </p:spPr>
        <p:txBody>
          <a:bodyPr/>
          <a:lstStyle/>
          <a:p>
            <a:r>
              <a:rPr lang="en-US" b="1" dirty="0"/>
              <a:t>Major companies using JavaScript</a:t>
            </a:r>
            <a:endParaRPr lang="en-US" dirty="0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992" y="2865825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248" y="1052070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Popularity: 7th in 2019</a:t>
            </a:r>
            <a:endParaRPr lang="en-US" sz="32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726</Words>
  <Application>Microsoft Office PowerPoint</Application>
  <PresentationFormat>On-screen Show (4:3)</PresentationFormat>
  <Paragraphs>178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w3schools</vt:lpstr>
      <vt:lpstr>w3schools</vt:lpstr>
      <vt:lpstr>w3schools</vt:lpstr>
      <vt:lpstr>w3schools</vt:lpstr>
      <vt:lpstr>w3schools</vt:lpstr>
      <vt:lpstr>w3schools</vt:lpstr>
      <vt:lpstr>w3schools</vt:lpstr>
      <vt:lpstr>Hands-on: Syntax</vt:lpstr>
      <vt:lpstr>Hands-on: syntax and variables</vt:lpstr>
      <vt:lpstr>Variables </vt:lpstr>
      <vt:lpstr>Operators</vt:lpstr>
      <vt:lpstr>Data Types</vt:lpstr>
      <vt:lpstr>Functions</vt:lpstr>
      <vt:lpstr>Hands-on: functions</vt:lpstr>
      <vt:lpstr>Objects</vt:lpstr>
      <vt:lpstr>Objects (cont.)</vt:lpstr>
      <vt:lpstr>Scope</vt:lpstr>
      <vt:lpstr>Scope (cont.)</vt:lpstr>
      <vt:lpstr>Example 01: The Colors</vt:lpstr>
      <vt:lpstr>Example 01: The Colors</vt:lpstr>
      <vt:lpstr>Example 01: The Colors</vt:lpstr>
      <vt:lpstr>Example 01: The Colors</vt:lpstr>
      <vt:lpstr>The Debugger</vt:lpstr>
      <vt:lpstr>The Debugger</vt:lpstr>
      <vt:lpstr>The Debugger</vt:lpstr>
      <vt:lpstr>Example 01: The Colors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Tanner Oliver</cp:lastModifiedBy>
  <cp:revision>990</cp:revision>
  <dcterms:created xsi:type="dcterms:W3CDTF">2013-07-15T20:26:40Z</dcterms:created>
  <dcterms:modified xsi:type="dcterms:W3CDTF">2019-11-12T00:23:44Z</dcterms:modified>
</cp:coreProperties>
</file>