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sldIdLst>
    <p:sldId id="256" r:id="rId2"/>
    <p:sldId id="260" r:id="rId3"/>
    <p:sldId id="265" r:id="rId4"/>
    <p:sldId id="266" r:id="rId5"/>
    <p:sldId id="267" r:id="rId6"/>
    <p:sldId id="271" r:id="rId7"/>
    <p:sldId id="275" r:id="rId8"/>
    <p:sldId id="276" r:id="rId9"/>
    <p:sldId id="258" r:id="rId10"/>
    <p:sldId id="257" r:id="rId11"/>
    <p:sldId id="259" r:id="rId12"/>
    <p:sldId id="296" r:id="rId13"/>
    <p:sldId id="297" r:id="rId14"/>
    <p:sldId id="298" r:id="rId15"/>
    <p:sldId id="278" r:id="rId16"/>
    <p:sldId id="279" r:id="rId17"/>
    <p:sldId id="280" r:id="rId18"/>
    <p:sldId id="282" r:id="rId19"/>
    <p:sldId id="283" r:id="rId20"/>
    <p:sldId id="284" r:id="rId21"/>
    <p:sldId id="286" r:id="rId22"/>
    <p:sldId id="262" r:id="rId23"/>
    <p:sldId id="311" r:id="rId24"/>
    <p:sldId id="263" r:id="rId25"/>
    <p:sldId id="313" r:id="rId26"/>
    <p:sldId id="333" r:id="rId27"/>
    <p:sldId id="264" r:id="rId28"/>
    <p:sldId id="268" r:id="rId29"/>
    <p:sldId id="269" r:id="rId30"/>
    <p:sldId id="270" r:id="rId31"/>
    <p:sldId id="307" r:id="rId32"/>
    <p:sldId id="272" r:id="rId33"/>
    <p:sldId id="328" r:id="rId34"/>
    <p:sldId id="277" r:id="rId35"/>
    <p:sldId id="308" r:id="rId36"/>
    <p:sldId id="310" r:id="rId37"/>
    <p:sldId id="281" r:id="rId38"/>
    <p:sldId id="289" r:id="rId39"/>
    <p:sldId id="290" r:id="rId40"/>
    <p:sldId id="291" r:id="rId41"/>
    <p:sldId id="292" r:id="rId42"/>
    <p:sldId id="299" r:id="rId43"/>
    <p:sldId id="314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30" r:id="rId57"/>
    <p:sldId id="315" r:id="rId58"/>
    <p:sldId id="334" r:id="rId59"/>
    <p:sldId id="300" r:id="rId60"/>
    <p:sldId id="329" r:id="rId61"/>
    <p:sldId id="331" r:id="rId62"/>
    <p:sldId id="332" r:id="rId63"/>
    <p:sldId id="335" r:id="rId64"/>
    <p:sldId id="336" r:id="rId65"/>
    <p:sldId id="337" r:id="rId66"/>
    <p:sldId id="309" r:id="rId67"/>
    <p:sldId id="301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F83C2-9E6E-447F-B576-A8E0AE46A6A3}" v="2221" dt="2019-11-12T21:48:51.928"/>
    <p1510:client id="{36D0BE91-E8E9-7A67-4D45-35D6594435A8}" v="854" dt="2019-11-12T12:53:00.308"/>
    <p1510:client id="{6944476C-7B7C-EF75-D8A5-310DDF97C56A}" v="68" dt="2019-11-13T01:04:53.639"/>
    <p1510:client id="{6B28909D-D3C5-49FC-8DC1-89624CF9528B}" v="155" dt="2019-11-13T01:05:52.685"/>
    <p1510:client id="{BDC9E7D7-BE52-EBB8-B1DF-4380543D8069}" v="259" dt="2019-11-12T11:51:32.029"/>
    <p1510:client id="{C28D8D99-F6B3-6415-4723-3C5E5FD8FE6B}" v="38" dt="2019-11-12T11:13:13.623"/>
    <p1510:client id="{F001F4E1-C76E-CE74-0BB3-40D3D900C76A}" v="2124" dt="2019-11-12T16:59:39.824"/>
    <p1510:client id="{FB80A235-84A8-00C6-1FBA-C74F1ECF7F40}" v="6520" dt="2019-11-12T21:45:09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75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40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32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65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8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8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9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4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4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qeDCTcdfmg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qeDCTcdfmg?feature=oembed" TargetMode="Externa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j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h0.com/blog/a-brief-history-of-javascrip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riables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function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bjects_ob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s.as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donfreiday/cpsc330-js/archive/master.zi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javascript/advantages-and-disadvantages-of-javascrip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_methods.asp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numbers.as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arrays.as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array_foreach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math.asp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random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javascript/advantages-and-disadvantages-of-javascript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booleans.asp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comparison4" TargetMode="External"/><Relationship Id="rId2" Type="http://schemas.openxmlformats.org/officeDocument/2006/relationships/hyperlink" Target="https://www.w3schools.com/js/js_comparison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tryit.asp?filename=tryjs_comparison3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if_else.asp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witch.asp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loop_for.asp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bject_for_in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bject_for_of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s.asp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2E12F2BF-8D30-40F2-99E9-730E3C35D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715" b="13015"/>
          <a:stretch/>
        </p:blipFill>
        <p:spPr>
          <a:xfrm>
            <a:off x="-1999876" y="9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3405" y="1691849"/>
            <a:ext cx="9120336" cy="1271765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JavaScript</a:t>
            </a:r>
            <a:endParaRPr lang="en-US" sz="720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1392" y="2831520"/>
            <a:ext cx="2500579" cy="466165"/>
          </a:xfrm>
        </p:spPr>
        <p:txBody>
          <a:bodyPr vert="horz" lIns="91440" tIns="45720" rIns="91440" bIns="4572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/>
              <a:t>Fundamentals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00118-90EB-4736-B8FD-0E5E50890755}"/>
              </a:ext>
            </a:extLst>
          </p:cNvPr>
          <p:cNvSpPr txBox="1"/>
          <p:nvPr/>
        </p:nvSpPr>
        <p:spPr>
          <a:xfrm>
            <a:off x="2662517" y="6373907"/>
            <a:ext cx="40968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We'll be using Windows today.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7271C-1A4E-4B49-9303-D7BDC61A4C61}"/>
              </a:ext>
            </a:extLst>
          </p:cNvPr>
          <p:cNvSpPr txBox="1"/>
          <p:nvPr/>
        </p:nvSpPr>
        <p:spPr>
          <a:xfrm>
            <a:off x="3200400" y="42672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Don Freiday</a:t>
            </a:r>
          </a:p>
          <a:p>
            <a:pPr algn="ctr"/>
            <a:r>
              <a:rPr lang="en-US"/>
              <a:t>Tanner Oliver</a:t>
            </a:r>
          </a:p>
          <a:p>
            <a:pPr algn="ctr"/>
            <a:r>
              <a:rPr lang="en-US"/>
              <a:t>Robert Vansolkema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42" y="243462"/>
            <a:ext cx="7055380" cy="89064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Language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38626" y="3742460"/>
            <a:ext cx="806522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JIT: Modern browsers use a technology known as Just-In-Time compilation, which compiles JavaScript to executable bytecode just as it is about to 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9191" y="1544062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Interpreted, runs in JavaScript engines: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V8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1493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11" y="178564"/>
            <a:ext cx="701455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Language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598376" y="1337714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syntax is very similar to Java, C/C++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B035B-5ACA-4982-BC4B-D44519F7C277}"/>
              </a:ext>
            </a:extLst>
          </p:cNvPr>
          <p:cNvSpPr txBox="1"/>
          <p:nvPr/>
        </p:nvSpPr>
        <p:spPr>
          <a:xfrm>
            <a:off x="648289" y="2616924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Dynamically typed</a:t>
            </a:r>
          </a:p>
          <a:p>
            <a:r>
              <a:rPr lang="en-US" sz="2800">
                <a:latin typeface="Consolas"/>
              </a:rPr>
              <a:t>    var foo = 7;</a:t>
            </a:r>
          </a:p>
          <a:p>
            <a:r>
              <a:rPr lang="en-US" sz="2800">
                <a:latin typeface="Consolas"/>
              </a:rPr>
              <a:t>    foo = "hello js!"; // 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CDB1A-A892-4B6D-8F29-5C7B644DC758}"/>
              </a:ext>
            </a:extLst>
          </p:cNvPr>
          <p:cNvSpPr txBox="1"/>
          <p:nvPr/>
        </p:nvSpPr>
        <p:spPr>
          <a:xfrm>
            <a:off x="644871" y="5196906"/>
            <a:ext cx="833341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Lacks Java's static types and strong type checking</a:t>
            </a:r>
          </a:p>
        </p:txBody>
      </p:sp>
    </p:spTree>
    <p:extLst>
      <p:ext uri="{BB962C8B-B14F-4D97-AF65-F5344CB8AC3E}">
        <p14:creationId xmlns:p14="http://schemas.microsoft.com/office/powerpoint/2010/main" val="10756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0" y="168581"/>
            <a:ext cx="721420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Hello JS: The developer console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748114" y="3164518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Open Google Chrome and press F12</a:t>
            </a:r>
            <a:endParaRPr lang="en-US" sz="280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D28F45-4FD3-4030-8217-FA82B9F0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0" y="1165773"/>
            <a:ext cx="9022212" cy="1681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86CB7F-3115-427A-91CD-141A9E6114CF}"/>
              </a:ext>
            </a:extLst>
          </p:cNvPr>
          <p:cNvSpPr txBox="1"/>
          <p:nvPr/>
        </p:nvSpPr>
        <p:spPr>
          <a:xfrm>
            <a:off x="748114" y="3923190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Click on the Console tab</a:t>
            </a:r>
            <a:endParaRPr 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856B7-806D-4847-ACD9-8FACA3FB6D85}"/>
              </a:ext>
            </a:extLst>
          </p:cNvPr>
          <p:cNvSpPr txBox="1"/>
          <p:nvPr/>
        </p:nvSpPr>
        <p:spPr>
          <a:xfrm>
            <a:off x="748114" y="4771705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Type:</a:t>
            </a:r>
          </a:p>
          <a:p>
            <a:r>
              <a:rPr lang="en-US" sz="2800"/>
              <a:t>   </a:t>
            </a:r>
            <a:r>
              <a:rPr lang="en-US" sz="2800">
                <a:latin typeface="Consolas"/>
              </a:rPr>
              <a:t>Console.log("Hello, JS!")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51AFF-C8FE-455E-8C68-9F057878B04A}"/>
              </a:ext>
            </a:extLst>
          </p:cNvPr>
          <p:cNvSpPr txBox="1"/>
          <p:nvPr/>
        </p:nvSpPr>
        <p:spPr>
          <a:xfrm>
            <a:off x="748113" y="5969608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Hit enter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76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0" y="168581"/>
            <a:ext cx="721420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Hello JS: The developer console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625270" y="1711179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developer console will allow us to debug our JavaScript</a:t>
            </a: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BA4D5-D723-43D6-BE23-E0C72BB42C11}"/>
              </a:ext>
            </a:extLst>
          </p:cNvPr>
          <p:cNvSpPr txBox="1"/>
          <p:nvPr/>
        </p:nvSpPr>
        <p:spPr>
          <a:xfrm>
            <a:off x="489028" y="3281160"/>
            <a:ext cx="788420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We can also run arbitrary JavaScript in Chrome's interpreter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09258-1F45-4EE7-B747-5370D5E3F1B9}"/>
              </a:ext>
            </a:extLst>
          </p:cNvPr>
          <p:cNvSpPr txBox="1"/>
          <p:nvPr/>
        </p:nvSpPr>
        <p:spPr>
          <a:xfrm>
            <a:off x="531620" y="4841097"/>
            <a:ext cx="788420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The next slide demonstrates how JavaScript can be used to interact with an existing web page.</a:t>
            </a:r>
          </a:p>
        </p:txBody>
      </p:sp>
    </p:spTree>
    <p:extLst>
      <p:ext uri="{BB962C8B-B14F-4D97-AF65-F5344CB8AC3E}">
        <p14:creationId xmlns:p14="http://schemas.microsoft.com/office/powerpoint/2010/main" val="178257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58C09B-41E6-469D-A1CB-D7C3B571B06E}"/>
              </a:ext>
            </a:extLst>
          </p:cNvPr>
          <p:cNvSpPr txBox="1"/>
          <p:nvPr/>
        </p:nvSpPr>
        <p:spPr>
          <a:xfrm>
            <a:off x="1550894" y="6526305"/>
            <a:ext cx="59884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3"/>
              </a:rPr>
              <a:t>https://www.youtube.com/watch?v=6qeDCTcdfmg</a:t>
            </a:r>
            <a:endParaRPr lang="en-US"/>
          </a:p>
        </p:txBody>
      </p:sp>
      <p:pic>
        <p:nvPicPr>
          <p:cNvPr id="11" name="Picture 11">
            <a:hlinkClick r:id="" action="ppaction://media"/>
            <a:extLst>
              <a:ext uri="{FF2B5EF4-FFF2-40B4-BE49-F238E27FC236}">
                <a16:creationId xmlns:a16="http://schemas.microsoft.com/office/drawing/2014/main" id="{8FBACE23-6B54-4A8F-A695-760DD60D63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894" y="9525"/>
            <a:ext cx="9117105" cy="65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6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03" y="120106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Picture 4" descr="A picture containing green, holding, drawing, player&#10;&#10;Description generated with very high confidence">
            <a:extLst>
              <a:ext uri="{FF2B5EF4-FFF2-40B4-BE49-F238E27FC236}">
                <a16:creationId xmlns:a16="http://schemas.microsoft.com/office/drawing/2014/main" id="{08616271-1FBC-48E6-B1F8-E0704192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46" y="4769488"/>
            <a:ext cx="3814408" cy="1092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B58FE-5639-47EE-990B-0ACED8A74C77}"/>
              </a:ext>
            </a:extLst>
          </p:cNvPr>
          <p:cNvSpPr txBox="1"/>
          <p:nvPr/>
        </p:nvSpPr>
        <p:spPr>
          <a:xfrm>
            <a:off x="804591" y="3070626"/>
            <a:ext cx="75447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Navigate to the above link and click: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22704-9B00-4D2B-A01B-A3A3340546C8}"/>
              </a:ext>
            </a:extLst>
          </p:cNvPr>
          <p:cNvSpPr txBox="1"/>
          <p:nvPr/>
        </p:nvSpPr>
        <p:spPr>
          <a:xfrm>
            <a:off x="2431745" y="1643124"/>
            <a:ext cx="45999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 </a:t>
            </a:r>
            <a:r>
              <a:rPr lang="en-US" sz="3200">
                <a:solidFill>
                  <a:srgbClr val="C4E46E"/>
                </a:solidFill>
                <a:cs typeface="Segoe UI"/>
                <a:hlinkClick r:id="rId3"/>
              </a:rPr>
              <a:t>w3schools.com/js/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5224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248" y="235367"/>
            <a:ext cx="6576218" cy="8714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/>
              <a:t>Introduction</a:t>
            </a: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BD3E4FA-163A-4D58-9ED9-A164535B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9" y="2044732"/>
            <a:ext cx="8672824" cy="4198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379414" y="1136873"/>
            <a:ext cx="83833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Can you spot the JavaScript in the HTML?</a:t>
            </a:r>
          </a:p>
        </p:txBody>
      </p:sp>
    </p:spTree>
    <p:extLst>
      <p:ext uri="{BB962C8B-B14F-4D97-AF65-F5344CB8AC3E}">
        <p14:creationId xmlns:p14="http://schemas.microsoft.com/office/powerpoint/2010/main" val="171955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013" y="235367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175691" y="1443473"/>
            <a:ext cx="8942349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The JavaScript is contained in the string assigned to the 'onclick' attribute of the button element:</a:t>
            </a:r>
          </a:p>
          <a:p>
            <a:endParaRPr lang="en-US" sz="3200">
              <a:latin typeface="Century Gothic"/>
            </a:endParaRPr>
          </a:p>
          <a:p>
            <a:endParaRPr lang="en-US" sz="3200">
              <a:latin typeface="Century Gothic"/>
            </a:endParaRPr>
          </a:p>
          <a:p>
            <a:r>
              <a:rPr lang="en-US" sz="2400">
                <a:latin typeface="Consolas"/>
              </a:rPr>
              <a:t>"</a:t>
            </a:r>
            <a:r>
              <a:rPr lang="en-US" sz="2400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400">
                <a:latin typeface="Consolas"/>
                <a:ea typeface="+mn-lt"/>
                <a:cs typeface="+mn-lt"/>
              </a:rPr>
              <a:t>('demo').</a:t>
            </a:r>
            <a:r>
              <a:rPr lang="en-US" sz="2400" err="1">
                <a:latin typeface="Consolas"/>
                <a:ea typeface="+mn-lt"/>
                <a:cs typeface="+mn-lt"/>
              </a:rPr>
              <a:t>innerHTML</a:t>
            </a:r>
            <a:r>
              <a:rPr lang="en-US" sz="2400">
                <a:latin typeface="Consolas"/>
                <a:ea typeface="+mn-lt"/>
                <a:cs typeface="+mn-lt"/>
              </a:rPr>
              <a:t> = Date()"</a:t>
            </a:r>
          </a:p>
          <a:p>
            <a:endParaRPr lang="en-US" sz="2800">
              <a:latin typeface="Consolas"/>
            </a:endParaRPr>
          </a:p>
          <a:p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56831-729C-4584-AEE4-179D0EA2CF01}"/>
              </a:ext>
            </a:extLst>
          </p:cNvPr>
          <p:cNvSpPr txBox="1"/>
          <p:nvPr/>
        </p:nvSpPr>
        <p:spPr>
          <a:xfrm>
            <a:off x="962426" y="5150223"/>
            <a:ext cx="716151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When the button is clicked, a click event triggers and the JavaScript runs.</a:t>
            </a:r>
          </a:p>
        </p:txBody>
      </p:sp>
    </p:spTree>
    <p:extLst>
      <p:ext uri="{BB962C8B-B14F-4D97-AF65-F5344CB8AC3E}">
        <p14:creationId xmlns:p14="http://schemas.microsoft.com/office/powerpoint/2010/main" val="237673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23" y="312207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165708" y="1172099"/>
            <a:ext cx="873271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400" b="1">
                <a:latin typeface="Consolas"/>
                <a:ea typeface="+mn-lt"/>
                <a:cs typeface="+mn-lt"/>
              </a:rPr>
              <a:t>('demo').</a:t>
            </a:r>
            <a:r>
              <a:rPr lang="en-US" sz="2400" b="1" err="1">
                <a:latin typeface="Consolas"/>
                <a:ea typeface="+mn-lt"/>
                <a:cs typeface="+mn-lt"/>
              </a:rPr>
              <a:t>innerHTML</a:t>
            </a:r>
            <a:r>
              <a:rPr lang="en-US" sz="2400" b="1">
                <a:latin typeface="Consolas"/>
                <a:ea typeface="+mn-lt"/>
                <a:cs typeface="+mn-lt"/>
              </a:rPr>
              <a:t> = Date()</a:t>
            </a:r>
            <a:endParaRPr lang="en-US" sz="2400"/>
          </a:p>
          <a:p>
            <a:endParaRPr lang="en-US" sz="2800" b="1">
              <a:latin typeface="Consolas"/>
            </a:endParaRPr>
          </a:p>
          <a:p>
            <a:endParaRPr lang="en-US" sz="2800" b="1">
              <a:latin typeface="Consolas"/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What is the JavaScript doing? Let's break it down.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1392E-340A-4A64-B895-EB90AFC18B58}"/>
              </a:ext>
            </a:extLst>
          </p:cNvPr>
          <p:cNvSpPr txBox="1"/>
          <p:nvPr/>
        </p:nvSpPr>
        <p:spPr>
          <a:xfrm>
            <a:off x="205639" y="4208635"/>
            <a:ext cx="873271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</a:rPr>
              <a:t>document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latin typeface="Consolas"/>
              </a:rPr>
              <a:t>an object representing the HTML document being displayed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latin typeface="Consolas"/>
              </a:rPr>
              <a:t>Part of the DOM (Document Object Model)</a:t>
            </a:r>
          </a:p>
        </p:txBody>
      </p:sp>
    </p:spTree>
    <p:extLst>
      <p:ext uri="{BB962C8B-B14F-4D97-AF65-F5344CB8AC3E}">
        <p14:creationId xmlns:p14="http://schemas.microsoft.com/office/powerpoint/2010/main" val="97488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828" y="-4759"/>
            <a:ext cx="6576218" cy="871456"/>
          </a:xfrm>
        </p:spPr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Introduction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3711EA-926A-436A-BD32-0B5388F9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78" y="1592147"/>
            <a:ext cx="7534815" cy="4637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80993-78C5-4CE5-97D9-5E0E190E5815}"/>
              </a:ext>
            </a:extLst>
          </p:cNvPr>
          <p:cNvSpPr txBox="1"/>
          <p:nvPr/>
        </p:nvSpPr>
        <p:spPr>
          <a:xfrm>
            <a:off x="2387365" y="860065"/>
            <a:ext cx="4360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Simple example of DOM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6" y="111924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History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3264B-3794-4993-964A-2BEB8BA52416}"/>
              </a:ext>
            </a:extLst>
          </p:cNvPr>
          <p:cNvSpPr txBox="1"/>
          <p:nvPr/>
        </p:nvSpPr>
        <p:spPr>
          <a:xfrm>
            <a:off x="4740482" y="6202297"/>
            <a:ext cx="419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</a:t>
            </a:r>
            <a:r>
              <a:rPr lang="en-US" sz="1800"/>
              <a:t>: 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>
                <a:ea typeface="+mn-lt"/>
                <a:cs typeface="+mn-lt"/>
                <a:hlinkClick r:id="rId2"/>
              </a:rPr>
              <a:t>A Brief History of JavaScript</a:t>
            </a:r>
            <a:endParaRPr lang="en-US" sz="18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48981" y="4900458"/>
            <a:ext cx="75361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Inspired by Java, Scheme and Self.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547387" y="1626651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Created in 1995 by Brandon Eich at Netscape Communications. 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482039" y="3120846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Original purpose was to bring dynamic content to the Web.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5370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95" y="70739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 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495131" y="1094084"/>
            <a:ext cx="838332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Consolas"/>
              </a:rPr>
              <a:t>getElementById</a:t>
            </a:r>
            <a:r>
              <a:rPr lang="en-US" sz="2400" b="1">
                <a:latin typeface="Consolas"/>
              </a:rPr>
              <a:t>('demo') </a:t>
            </a:r>
            <a:endParaRPr lang="en-US" sz="2400">
              <a:latin typeface="Century Gothic" panose="020B0502020202020204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>
                <a:latin typeface="Consolas"/>
              </a:rPr>
              <a:t>returns an object representing the paragraph element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&lt;p id="demo"&gt;&lt;/p&gt;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C8268-99A8-4992-AE06-7EC048378666}"/>
              </a:ext>
            </a:extLst>
          </p:cNvPr>
          <p:cNvSpPr txBox="1"/>
          <p:nvPr/>
        </p:nvSpPr>
        <p:spPr>
          <a:xfrm>
            <a:off x="491779" y="3200399"/>
            <a:ext cx="79203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ea typeface="+mn-lt"/>
                <a:cs typeface="+mn-lt"/>
              </a:rPr>
              <a:t>innerHTML</a:t>
            </a:r>
            <a:r>
              <a:rPr lang="en-US" sz="2400" b="1">
                <a:ea typeface="+mn-lt"/>
                <a:cs typeface="+mn-lt"/>
              </a:rPr>
              <a:t> 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the HTML between the &lt;p&gt; tags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&lt;p&gt;</a:t>
            </a:r>
            <a:r>
              <a:rPr lang="en-US" sz="2400" err="1">
                <a:ea typeface="+mn-lt"/>
                <a:cs typeface="+mn-lt"/>
              </a:rPr>
              <a:t>innerHTML</a:t>
            </a:r>
            <a:r>
              <a:rPr lang="en-US" sz="2400">
                <a:ea typeface="+mn-lt"/>
                <a:cs typeface="+mn-lt"/>
              </a:rPr>
              <a:t>&lt;/p&gt;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757E0-C69E-448B-A46B-1A300E4912E9}"/>
              </a:ext>
            </a:extLst>
          </p:cNvPr>
          <p:cNvSpPr txBox="1"/>
          <p:nvPr/>
        </p:nvSpPr>
        <p:spPr>
          <a:xfrm>
            <a:off x="492254" y="4774006"/>
            <a:ext cx="80539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Date()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Creates </a:t>
            </a:r>
            <a:r>
              <a:rPr lang="en-US" sz="2400" b="1">
                <a:latin typeface="Consolas"/>
              </a:rPr>
              <a:t>Date</a:t>
            </a:r>
            <a:r>
              <a:rPr lang="en-US" sz="2400">
                <a:ea typeface="+mn-lt"/>
                <a:cs typeface="+mn-lt"/>
              </a:rPr>
              <a:t> instance that represents a single moment in time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146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399" y="113312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225604" y="1423508"/>
            <a:ext cx="8622908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>
                <a:latin typeface="Century Gothic"/>
                <a:ea typeface="+mn-lt"/>
                <a:cs typeface="+mn-lt"/>
              </a:rPr>
              <a:t>Putting the pieces together:</a:t>
            </a:r>
            <a:endParaRPr lang="en-US" sz="2800" b="1" u="sng"/>
          </a:p>
          <a:p>
            <a:endParaRPr lang="en-US" sz="2800">
              <a:ea typeface="+mn-lt"/>
              <a:cs typeface="+mn-lt"/>
            </a:endParaRPr>
          </a:p>
          <a:p>
            <a:endParaRPr lang="en-US" sz="2800">
              <a:latin typeface="Century Gothic"/>
            </a:endParaRPr>
          </a:p>
          <a:p>
            <a:r>
              <a:rPr lang="en-US" sz="2400" b="1" err="1">
                <a:latin typeface="Consolas"/>
              </a:rPr>
              <a:t>document.getElementById</a:t>
            </a:r>
            <a:r>
              <a:rPr lang="en-US" sz="2400" b="1">
                <a:latin typeface="Consolas"/>
              </a:rPr>
              <a:t>('demo').</a:t>
            </a:r>
            <a:r>
              <a:rPr lang="en-US" sz="2400" b="1" err="1">
                <a:latin typeface="Consolas"/>
              </a:rPr>
              <a:t>innerHTML</a:t>
            </a:r>
            <a:r>
              <a:rPr lang="en-US" sz="2400" b="1">
                <a:latin typeface="Consolas"/>
              </a:rPr>
              <a:t> = Date()</a:t>
            </a:r>
            <a:endParaRPr lang="en-US" sz="2400">
              <a:latin typeface="Century Gothic"/>
            </a:endParaRPr>
          </a:p>
          <a:p>
            <a:endParaRPr lang="en-US" sz="2800">
              <a:ea typeface="+mn-lt"/>
              <a:cs typeface="+mn-lt"/>
            </a:endParaRPr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This will change the inner HTML of the paragraph element to the current date and time.</a:t>
            </a:r>
          </a:p>
        </p:txBody>
      </p:sp>
    </p:spTree>
    <p:extLst>
      <p:ext uri="{BB962C8B-B14F-4D97-AF65-F5344CB8AC3E}">
        <p14:creationId xmlns:p14="http://schemas.microsoft.com/office/powerpoint/2010/main" val="305462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A72A-4DF1-4FAE-BC50-24D59273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5" y="1013110"/>
            <a:ext cx="8583669" cy="473297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 sz="2400" cap="none"/>
              <a:t>In order to create variables in JS you must declare them like so: 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charset="2"/>
              <a:buChar char="•"/>
            </a:pPr>
            <a:r>
              <a:rPr lang="en-US" sz="2400" cap="none">
                <a:solidFill>
                  <a:srgbClr val="FFC000"/>
                </a:solidFill>
                <a:latin typeface="Consolas"/>
              </a:rPr>
              <a:t>Var name = "Joe";</a:t>
            </a:r>
            <a:endParaRPr lang="en-US" sz="24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lvl="1">
              <a:buFont typeface="Arial" charset="2"/>
              <a:buChar char="•"/>
            </a:pPr>
            <a:r>
              <a:rPr lang="en-US" sz="2400" cap="none">
                <a:solidFill>
                  <a:srgbClr val="FFC000"/>
                </a:solidFill>
                <a:latin typeface="Consolas"/>
              </a:rPr>
              <a:t>Var pi = 3.14;</a:t>
            </a:r>
            <a:endParaRPr lang="en-US" sz="24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>
              <a:buFont typeface="Arial" charset="2"/>
              <a:buChar char="•"/>
            </a:pPr>
            <a:r>
              <a:rPr lang="en-US" sz="2400" cap="none"/>
              <a:t>Using the var keyword whatever variable you declare can be of any type.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Font typeface="Arial" charset="2"/>
              <a:buChar char="•"/>
            </a:pPr>
            <a:r>
              <a:rPr lang="en-US" sz="2400" cap="none"/>
              <a:t>You can also add values together and immediately assign them to a variable. </a:t>
            </a:r>
          </a:p>
          <a:p>
            <a:pPr>
              <a:buFont typeface="Arial" charset="2"/>
              <a:buChar char="•"/>
            </a:pPr>
            <a:r>
              <a:rPr lang="en-US" sz="24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Adding two </a:t>
            </a:r>
            <a:r>
              <a:rPr lang="en-US" sz="24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string</a:t>
            </a:r>
            <a:r>
              <a:rPr lang="en-US" sz="24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variables together will concatenate them.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70D62A-1025-454B-AA05-FDE1B67EBB42}"/>
              </a:ext>
            </a:extLst>
          </p:cNvPr>
          <p:cNvSpPr txBox="1">
            <a:spLocks/>
          </p:cNvSpPr>
          <p:nvPr/>
        </p:nvSpPr>
        <p:spPr>
          <a:xfrm>
            <a:off x="1283311" y="3504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Variables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25EAE-3AEC-4B64-876F-64FA95B940B4}"/>
              </a:ext>
            </a:extLst>
          </p:cNvPr>
          <p:cNvSpPr txBox="1"/>
          <p:nvPr/>
        </p:nvSpPr>
        <p:spPr>
          <a:xfrm>
            <a:off x="729144" y="5746087"/>
            <a:ext cx="76845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cap="small"/>
              <a:t> </a:t>
            </a:r>
            <a:r>
              <a:rPr lang="en-US" sz="2400" cap="small">
                <a:ea typeface="+mn-lt"/>
                <a:cs typeface="+mn-lt"/>
                <a:hlinkClick r:id="rId2"/>
              </a:rPr>
              <a:t>https://www.w3schools.com/js/js_variables.asp</a:t>
            </a:r>
            <a:endParaRPr lang="en-US">
              <a:ea typeface="+mn-lt"/>
              <a:cs typeface="+mn-lt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76001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D4BA41-8F8E-4D6F-97CC-963B5E7CDACF}"/>
              </a:ext>
            </a:extLst>
          </p:cNvPr>
          <p:cNvSpPr txBox="1"/>
          <p:nvPr/>
        </p:nvSpPr>
        <p:spPr>
          <a:xfrm>
            <a:off x="614922" y="1593211"/>
            <a:ext cx="802395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Inside a function, all undeclared variables are "global". 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B6860-D9EB-493B-8B1B-ACE868155156}"/>
              </a:ext>
            </a:extLst>
          </p:cNvPr>
          <p:cNvSpPr txBox="1"/>
          <p:nvPr/>
        </p:nvSpPr>
        <p:spPr>
          <a:xfrm>
            <a:off x="608060" y="3363238"/>
            <a:ext cx="66962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Only those declared with </a:t>
            </a:r>
            <a:r>
              <a:rPr lang="en-US" sz="2400" b="1">
                <a:latin typeface="Consolas"/>
              </a:rPr>
              <a:t>var</a:t>
            </a:r>
            <a:r>
              <a:rPr lang="en-US" sz="2400"/>
              <a:t> are "local". </a:t>
            </a:r>
            <a:endParaRPr lang="en-US" sz="240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EC948-A9A0-4E87-BD1F-757A0DA6DC72}"/>
              </a:ext>
            </a:extLst>
          </p:cNvPr>
          <p:cNvSpPr txBox="1"/>
          <p:nvPr/>
        </p:nvSpPr>
        <p:spPr>
          <a:xfrm>
            <a:off x="611180" y="4893686"/>
            <a:ext cx="80439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Using </a:t>
            </a:r>
            <a:r>
              <a:rPr lang="en-US" sz="2400" b="1">
                <a:latin typeface="Consolas"/>
                <a:ea typeface="+mn-lt"/>
                <a:cs typeface="+mn-lt"/>
              </a:rPr>
              <a:t>var</a:t>
            </a:r>
            <a:r>
              <a:rPr lang="en-US" sz="2400">
                <a:ea typeface="+mn-lt"/>
                <a:cs typeface="+mn-lt"/>
              </a:rPr>
              <a:t> outside a function is </a:t>
            </a:r>
            <a:r>
              <a:rPr lang="en-US" sz="2400" b="1">
                <a:ea typeface="+mn-lt"/>
                <a:cs typeface="+mn-lt"/>
              </a:rPr>
              <a:t>optional</a:t>
            </a:r>
            <a:r>
              <a:rPr lang="en-US" sz="2400">
                <a:ea typeface="+mn-lt"/>
                <a:cs typeface="+mn-lt"/>
              </a:rPr>
              <a:t>; assigning a value to an undeclared variable implicitly declares it as a global variable</a:t>
            </a:r>
            <a:endParaRPr lang="en-US" sz="24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6C5F7D-F210-4CC1-89D8-49A5CC68CDE7}"/>
              </a:ext>
            </a:extLst>
          </p:cNvPr>
          <p:cNvSpPr txBox="1">
            <a:spLocks/>
          </p:cNvSpPr>
          <p:nvPr/>
        </p:nvSpPr>
        <p:spPr>
          <a:xfrm>
            <a:off x="1193469" y="402805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VARIABLES AND SCOPE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793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6A2B-700E-46DC-B6AC-0CBB666FC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630" y="882500"/>
            <a:ext cx="8698814" cy="524655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v"/>
            </a:pPr>
            <a:r>
              <a:rPr lang="en-US" sz="2800" cap="none"/>
              <a:t>Many of the operators in JS are just as you would see in any other language with some exceptions. Most notably: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685800">
              <a:buFont typeface="Wingdings" charset="2"/>
              <a:buChar char="v"/>
            </a:pPr>
            <a:r>
              <a:rPr lang="en-US" sz="2800" cap="none"/>
              <a:t>Exponentiation: **    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" charset="2"/>
              <a:buChar char="v"/>
            </a:pPr>
            <a:r>
              <a:rPr lang="en-US" sz="3200" cap="none">
                <a:solidFill>
                  <a:srgbClr val="FFC000"/>
                </a:solidFill>
              </a:rPr>
              <a:t> 10 ** 5 = 100,000</a:t>
            </a:r>
            <a:endParaRPr lang="en-US" sz="32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685800">
              <a:buFont typeface="Wingdings" charset="2"/>
              <a:buChar char="v"/>
            </a:pPr>
            <a:r>
              <a:rPr lang="en-US" sz="2800" cap="none"/>
              <a:t>Strict Equality: ===    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" charset="2"/>
              <a:buChar char="v"/>
            </a:pPr>
            <a:r>
              <a:rPr lang="en-US" sz="3200" cap="none">
                <a:solidFill>
                  <a:srgbClr val="FFC000"/>
                </a:solidFill>
              </a:rPr>
              <a:t>5 === '5'</a:t>
            </a:r>
            <a:r>
              <a:rPr lang="en-US" sz="3200" cap="none"/>
              <a:t>  returns false, whereas </a:t>
            </a:r>
            <a:r>
              <a:rPr lang="en-US" sz="3200" cap="none">
                <a:solidFill>
                  <a:srgbClr val="FFC000"/>
                </a:solidFill>
              </a:rPr>
              <a:t>5 == '5' </a:t>
            </a:r>
            <a:r>
              <a:rPr lang="en-US" sz="3200" cap="none"/>
              <a:t>would return true.</a:t>
            </a:r>
            <a:endParaRPr lang="en-US" sz="32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,Sans-Serif" charset="2"/>
              <a:buChar char="v"/>
            </a:pPr>
            <a:r>
              <a:rPr lang="en-US" sz="2800" cap="none"/>
              <a:t>Not equal value/type: !== (</a:t>
            </a:r>
            <a:r>
              <a:rPr lang="en-US" sz="2800" cap="none">
                <a:ea typeface="+mn-lt"/>
                <a:cs typeface="+mn-lt"/>
              </a:rPr>
              <a:t>inverse of the === operator</a:t>
            </a: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6223EA-6D0B-4E82-B274-C7A64D71B652}"/>
              </a:ext>
            </a:extLst>
          </p:cNvPr>
          <p:cNvSpPr txBox="1">
            <a:spLocks/>
          </p:cNvSpPr>
          <p:nvPr/>
        </p:nvSpPr>
        <p:spPr>
          <a:xfrm>
            <a:off x="1113608" y="63399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A3074-A8C4-48E8-8DF5-3B7A1B005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2485" y="1237117"/>
            <a:ext cx="8772070" cy="52111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2400" cap="none"/>
              <a:t>Return the type of a variable: </a:t>
            </a:r>
            <a:r>
              <a:rPr lang="en-US" sz="2400" cap="none" err="1"/>
              <a:t>typeof</a:t>
            </a:r>
            <a:r>
              <a:rPr lang="en-US" sz="2400" cap="none"/>
              <a:t> 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" charset="2"/>
              <a:buChar char="v"/>
            </a:pPr>
            <a:r>
              <a:rPr lang="en-US" sz="2800" cap="none">
                <a:solidFill>
                  <a:srgbClr val="FFC000"/>
                </a:solidFill>
              </a:rPr>
              <a:t>console.log(</a:t>
            </a:r>
            <a:r>
              <a:rPr lang="en-US" sz="2800" cap="none" err="1">
                <a:solidFill>
                  <a:srgbClr val="FFC000"/>
                </a:solidFill>
              </a:rPr>
              <a:t>typeof</a:t>
            </a:r>
            <a:r>
              <a:rPr lang="en-US" sz="2800" cap="none">
                <a:solidFill>
                  <a:srgbClr val="FFC000"/>
                </a:solidFill>
              </a:rPr>
              <a:t> 42);   //outputs: "number"</a:t>
            </a:r>
            <a:endParaRPr lang="en-US" sz="28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Font typeface="Wingdings" charset="2"/>
              <a:buChar char="v"/>
            </a:pPr>
            <a:r>
              <a:rPr lang="en-US" sz="2400" cap="none"/>
              <a:t>Return true if an object is an instance of an object type: </a:t>
            </a:r>
            <a:r>
              <a:rPr lang="en-US" sz="2400" cap="none" err="1"/>
              <a:t>instanceof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" charset="2"/>
              <a:buChar char="v"/>
            </a:pPr>
            <a:r>
              <a:rPr lang="en-US" sz="2800" cap="none"/>
              <a:t>Assume we have a car object and auto is an instance of car: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" charset="2"/>
              <a:buChar char="v"/>
            </a:pPr>
            <a:r>
              <a:rPr lang="en-US" sz="2400" cap="none">
                <a:solidFill>
                  <a:srgbClr val="FFC000"/>
                </a:solidFill>
              </a:rPr>
              <a:t>C</a:t>
            </a:r>
            <a:r>
              <a:rPr lang="en-US" sz="2800" cap="none">
                <a:solidFill>
                  <a:srgbClr val="FFC000"/>
                </a:solidFill>
              </a:rPr>
              <a:t>onsole.log(auto </a:t>
            </a:r>
            <a:r>
              <a:rPr lang="en-US" sz="2800" cap="none" err="1">
                <a:solidFill>
                  <a:srgbClr val="FFC000"/>
                </a:solidFill>
              </a:rPr>
              <a:t>instanceof</a:t>
            </a:r>
            <a:r>
              <a:rPr lang="en-US" sz="2800" cap="none">
                <a:solidFill>
                  <a:srgbClr val="FFC000"/>
                </a:solidFill>
              </a:rPr>
              <a:t> car);  //true</a:t>
            </a:r>
            <a:endParaRPr lang="en-US" sz="24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" charset="2"/>
              <a:buChar char="v"/>
            </a:pPr>
            <a:endParaRPr lang="en-US" sz="1400"/>
          </a:p>
          <a:p>
            <a:pPr marL="57150" indent="0">
              <a:buNone/>
            </a:pPr>
            <a:endParaRPr lang="en-US" sz="1600"/>
          </a:p>
          <a:p>
            <a:pPr>
              <a:buFont typeface="Arial" charset="2"/>
              <a:buChar char="•"/>
            </a:pPr>
            <a:endParaRPr lang="en-US" sz="16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6223EA-6D0B-4E82-B274-C7A64D71B652}"/>
              </a:ext>
            </a:extLst>
          </p:cNvPr>
          <p:cNvSpPr txBox="1">
            <a:spLocks/>
          </p:cNvSpPr>
          <p:nvPr/>
        </p:nvSpPr>
        <p:spPr>
          <a:xfrm>
            <a:off x="1163521" y="213137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2826-05DE-4A2B-8A8C-BE855455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86" y="162310"/>
            <a:ext cx="7511473" cy="869737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92CCF-2E69-4123-9A1E-E5A34CDC3851}"/>
              </a:ext>
            </a:extLst>
          </p:cNvPr>
          <p:cNvSpPr txBox="1"/>
          <p:nvPr/>
        </p:nvSpPr>
        <p:spPr>
          <a:xfrm>
            <a:off x="616226" y="1113182"/>
            <a:ext cx="8056116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 JavaScript there are 5 different data types that can contain values: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string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number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err="1">
                <a:latin typeface="Consolas"/>
              </a:rPr>
              <a:t>boolean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object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Function</a:t>
            </a:r>
            <a:endParaRPr lang="en-US">
              <a:latin typeface="Century Gothic" panose="020B0502020202020204"/>
            </a:endParaRPr>
          </a:p>
          <a:p>
            <a:pPr lvl="1"/>
            <a:endParaRPr lang="en-US">
              <a:latin typeface="Consolas"/>
              <a:ea typeface="+mn-lt"/>
              <a:cs typeface="+mn-lt"/>
            </a:endParaRPr>
          </a:p>
          <a:p>
            <a:r>
              <a:rPr lang="en-US"/>
              <a:t>There are 6 types of objects: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Object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Date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Array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String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Number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Boolean</a:t>
            </a:r>
            <a:endParaRPr lang="en-US">
              <a:ea typeface="+mn-lt"/>
              <a:cs typeface="+mn-lt"/>
            </a:endParaRPr>
          </a:p>
          <a:p>
            <a:pPr lvl="1"/>
            <a:endParaRPr lang="en-US">
              <a:latin typeface="Consolas"/>
            </a:endParaRPr>
          </a:p>
          <a:p>
            <a:r>
              <a:rPr lang="en-US"/>
              <a:t>And 2 data types that cannot contain values: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null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undefined</a:t>
            </a:r>
            <a:endParaRPr lang="en-US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14FD-8626-4615-9FAF-37E7412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888" y="214664"/>
            <a:ext cx="7069319" cy="661215"/>
          </a:xfrm>
        </p:spPr>
        <p:txBody>
          <a:bodyPr/>
          <a:lstStyle/>
          <a:p>
            <a:pPr algn="ctr"/>
            <a:r>
              <a:rPr lang="en-US" sz="3200"/>
              <a:t>Data Types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8687-8EC4-4633-BAF5-FB6AA563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72" y="984578"/>
            <a:ext cx="8742898" cy="557964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 sz="2800" cap="none"/>
              <a:t>JavaScript has dynamic types (the same variable can hold different types) for instance: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00050" lvl="1" indent="0">
              <a:buNone/>
            </a:pPr>
            <a:r>
              <a:rPr lang="en-US" sz="2800" cap="none">
                <a:ea typeface="+mj-lt"/>
                <a:cs typeface="+mj-lt"/>
              </a:rPr>
              <a:t>     </a:t>
            </a: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var x;           // Now x is undefined</a:t>
            </a:r>
            <a:br>
              <a:rPr lang="en-US" sz="2800" cap="none">
                <a:ea typeface="+mj-lt"/>
                <a:cs typeface="+mj-lt"/>
              </a:rPr>
            </a:b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     x = 5;           // Now x is a Number</a:t>
            </a:r>
            <a:br>
              <a:rPr lang="en-US" sz="2800" cap="none">
                <a:ea typeface="+mj-lt"/>
                <a:cs typeface="+mj-lt"/>
              </a:rPr>
            </a:b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     x = "John";      // Now x is a String</a:t>
            </a:r>
            <a:endParaRPr lang="en-US" sz="28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 sz="2800" cap="none"/>
              <a:t>Arrays are familiar:  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00050" lvl="1" indent="0">
              <a:buNone/>
            </a:pPr>
            <a:r>
              <a:rPr lang="en-US" sz="2800" cap="none"/>
              <a:t>     Var numbers = [5, 6, 7];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00050" lvl="1" indent="0">
              <a:buNone/>
            </a:pPr>
            <a:endParaRPr lang="en-US" sz="2800" cap="none"/>
          </a:p>
          <a:p>
            <a:pPr>
              <a:buFont typeface="Arial" charset="2"/>
              <a:buChar char="•"/>
            </a:pPr>
            <a:r>
              <a:rPr lang="en-US" sz="2800" cap="none"/>
              <a:t>Objects will be discussed in the coming slides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50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90ED-DA46-4769-A404-568134E2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54" y="1012040"/>
            <a:ext cx="8056336" cy="45049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cap="none"/>
              <a:t>Defined with the </a:t>
            </a:r>
            <a:r>
              <a:rPr lang="en-US" sz="2400" cap="none">
                <a:solidFill>
                  <a:srgbClr val="FF0000"/>
                </a:solidFill>
              </a:rPr>
              <a:t>function</a:t>
            </a:r>
            <a:r>
              <a:rPr lang="en-US" sz="2400" cap="none"/>
              <a:t> keyword, a name, and parenthesis 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cap="none">
                <a:solidFill>
                  <a:srgbClr val="FFC000"/>
                </a:solidFill>
                <a:latin typeface="Consolas"/>
              </a:rPr>
              <a:t>function name(parameter, parameter, parameter)</a:t>
            </a:r>
            <a:endParaRPr lang="en-US" sz="24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marL="457200" lvl="1" indent="0">
              <a:buNone/>
            </a:pPr>
            <a:r>
              <a:rPr lang="en-US" sz="2200" cap="none">
                <a:solidFill>
                  <a:srgbClr val="FFC000"/>
                </a:solidFill>
                <a:latin typeface="Consolas"/>
              </a:rPr>
              <a:t>{</a:t>
            </a:r>
            <a:endParaRPr lang="en-US" sz="22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marL="457200" lvl="1" indent="0">
              <a:buNone/>
            </a:pPr>
            <a:r>
              <a:rPr lang="en-US" sz="2200" cap="none">
                <a:solidFill>
                  <a:srgbClr val="FFC000"/>
                </a:solidFill>
                <a:latin typeface="Consolas"/>
              </a:rPr>
              <a:t>    Code;</a:t>
            </a:r>
            <a:endParaRPr lang="en-US" sz="22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marL="457200" lvl="1" indent="0">
              <a:buNone/>
            </a:pPr>
            <a:r>
              <a:rPr lang="en-US" sz="2200" cap="none">
                <a:solidFill>
                  <a:srgbClr val="FFC000"/>
                </a:solidFill>
                <a:latin typeface="Consolas"/>
              </a:rPr>
              <a:t>}</a:t>
            </a:r>
            <a:endParaRPr lang="en-US" sz="22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r>
              <a:rPr lang="en-US" sz="2400" cap="none"/>
              <a:t>Can return values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sz="2400" cap="none"/>
              <a:t>Functions can be used as variables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 indent="0"/>
            <a:r>
              <a:rPr lang="en-US" sz="2000" cap="none"/>
              <a:t>Var x = name();</a:t>
            </a:r>
            <a:endParaRPr lang="en-US" sz="1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353BB-BA54-45BD-A7F7-8CB623EE44D0}"/>
              </a:ext>
            </a:extLst>
          </p:cNvPr>
          <p:cNvSpPr txBox="1">
            <a:spLocks/>
          </p:cNvSpPr>
          <p:nvPr/>
        </p:nvSpPr>
        <p:spPr>
          <a:xfrm>
            <a:off x="1163521" y="213137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Functions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A70BE-F485-4431-91B2-89186197F896}"/>
              </a:ext>
            </a:extLst>
          </p:cNvPr>
          <p:cNvSpPr txBox="1"/>
          <p:nvPr/>
        </p:nvSpPr>
        <p:spPr>
          <a:xfrm>
            <a:off x="519510" y="5516979"/>
            <a:ext cx="786423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Try the example:</a:t>
            </a:r>
            <a:endParaRPr lang="en-US"/>
          </a:p>
          <a:p>
            <a:pPr algn="ctr"/>
            <a:r>
              <a:rPr lang="en-US">
                <a:hlinkClick r:id="rId2"/>
              </a:rPr>
              <a:t>https://www.w3schools.com/js/tryit.asp?filename=tryjs_functions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8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6413-1328-4860-8D2E-B12F1781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21" y="725035"/>
            <a:ext cx="8739806" cy="54010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cap="none">
                <a:ea typeface="+mj-lt"/>
                <a:cs typeface="+mj-lt"/>
              </a:rPr>
              <a:t>Objects can be declared as such:</a:t>
            </a:r>
            <a:endParaRPr lang="en-US" sz="1800" cap="none"/>
          </a:p>
          <a:p>
            <a:pPr marL="457200" lvl="1" indent="0">
              <a:buNone/>
            </a:pPr>
            <a:r>
              <a:rPr lang="en-US" sz="2000" cap="none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var car = {</a:t>
            </a:r>
            <a:r>
              <a:rPr lang="en-US" sz="2000" cap="none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type:"fiat</a:t>
            </a:r>
            <a:r>
              <a:rPr lang="en-US" sz="2000" cap="none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", model:"500", </a:t>
            </a:r>
            <a:r>
              <a:rPr lang="en-US" sz="2000" cap="none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color:"white</a:t>
            </a:r>
            <a:r>
              <a:rPr lang="en-US" sz="2000" cap="none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"};</a:t>
            </a:r>
            <a:endParaRPr lang="en-US" sz="20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  <a:ea typeface="+mj-lt"/>
              <a:cs typeface="+mj-lt"/>
            </a:endParaRPr>
          </a:p>
          <a:p>
            <a:pPr>
              <a:buFont typeface="Arial"/>
              <a:buChar char="•"/>
            </a:pPr>
            <a:r>
              <a:rPr lang="en-US" cap="none">
                <a:ea typeface="+mj-lt"/>
                <a:cs typeface="+mj-lt"/>
              </a:rPr>
              <a:t>Object properties can be accessed in two ways:</a:t>
            </a:r>
            <a:endParaRPr lang="en-US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pPr marL="457200" lvl="1" indent="0">
              <a:buNone/>
            </a:pPr>
            <a:r>
              <a:rPr lang="en-US" sz="2000" cap="none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objectName.propertyName</a:t>
            </a:r>
            <a:endParaRPr lang="en-US" sz="20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  <a:ea typeface="+mj-lt"/>
              <a:cs typeface="+mj-lt"/>
            </a:endParaRPr>
          </a:p>
          <a:p>
            <a:pPr marL="457200" lvl="1" indent="0">
              <a:buNone/>
            </a:pPr>
            <a:r>
              <a:rPr lang="en-US" sz="2000" cap="none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objectName</a:t>
            </a:r>
            <a:r>
              <a:rPr lang="en-US" sz="2000" cap="none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["</a:t>
            </a:r>
            <a:r>
              <a:rPr lang="en-US" sz="2000" cap="none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propertyName</a:t>
            </a:r>
            <a:r>
              <a:rPr lang="en-US" sz="2000" cap="none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"]</a:t>
            </a:r>
            <a:endParaRPr lang="en-US" sz="2000" i="1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  <a:ea typeface="+mj-lt"/>
              <a:cs typeface="+mj-lt"/>
            </a:endParaRPr>
          </a:p>
          <a:p>
            <a:pPr marL="400050">
              <a:buFont typeface="Arial"/>
              <a:buChar char="•"/>
            </a:pPr>
            <a:r>
              <a:rPr lang="en-US" cap="none">
                <a:ea typeface="+mj-lt"/>
                <a:cs typeface="+mj-lt"/>
              </a:rPr>
              <a:t>Object methods (functions) can be implemented like this:</a:t>
            </a:r>
            <a:endParaRPr lang="en-US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pPr marL="514350" lvl="1" indent="0">
              <a:buNone/>
            </a:pP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var person = {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</a:t>
            </a:r>
            <a:r>
              <a:rPr lang="en-US" sz="20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firstName</a:t>
            </a: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: "John",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</a:t>
            </a:r>
            <a:r>
              <a:rPr lang="en-US" sz="20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lastName</a:t>
            </a: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: "Doe",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id       : 5566,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</a:t>
            </a:r>
            <a:r>
              <a:rPr lang="en-US" sz="20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fullName</a:t>
            </a: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: function() {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   return </a:t>
            </a:r>
            <a:r>
              <a:rPr lang="en-US" sz="20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this.firstName</a:t>
            </a: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+ " " + </a:t>
            </a:r>
            <a:r>
              <a:rPr lang="en-US" sz="20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this.lastName</a:t>
            </a: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;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  }</a:t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};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1A45D9-0B16-47DF-B792-BAE4CEADE42C}"/>
              </a:ext>
            </a:extLst>
          </p:cNvPr>
          <p:cNvSpPr txBox="1">
            <a:spLocks/>
          </p:cNvSpPr>
          <p:nvPr/>
        </p:nvSpPr>
        <p:spPr>
          <a:xfrm>
            <a:off x="824982" y="4017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OBJECTS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0970-45CB-40E5-8FDB-4745147D49B7}"/>
              </a:ext>
            </a:extLst>
          </p:cNvPr>
          <p:cNvSpPr txBox="1"/>
          <p:nvPr/>
        </p:nvSpPr>
        <p:spPr>
          <a:xfrm>
            <a:off x="364848" y="5745669"/>
            <a:ext cx="786423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Try the example:</a:t>
            </a:r>
            <a:endParaRPr lang="en-US"/>
          </a:p>
          <a:p>
            <a:pPr algn="ctr"/>
            <a:r>
              <a:rPr lang="en-US" cap="small">
                <a:ea typeface="+mn-lt"/>
                <a:cs typeface="+mn-lt"/>
                <a:hlinkClick r:id="rId2"/>
              </a:rPr>
              <a:t>https://www.w3schools.com/js/tryit.asp?filename=tryjs_objects_object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6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47" y="270222"/>
            <a:ext cx="7055380" cy="951317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Where is it used today?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98894" y="2953584"/>
            <a:ext cx="75361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Client-side scripting to make web pages interactive and dynamic (the frontend)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714825" y="1716284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Everywhere!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7300" y="4798165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Also used for server-side processing, for example NodeJS (the backend)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1027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28F2-ED27-4BB1-8B70-EF211C3A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99" y="243085"/>
            <a:ext cx="7055380" cy="722863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Objects (cont.)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B50F-6459-4F02-9CBE-3FD1A7764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8" y="519959"/>
            <a:ext cx="8516983" cy="58180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0">
              <a:buNone/>
            </a:pPr>
            <a:endParaRPr lang="en-US" sz="2800"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 sz="2800" cap="none">
                <a:ea typeface="+mj-lt"/>
                <a:cs typeface="+mj-lt"/>
              </a:rPr>
              <a:t>You access an object method with the following syntax:</a:t>
            </a:r>
            <a:endParaRPr lang="en-US" sz="2800" cap="none"/>
          </a:p>
          <a:p>
            <a:pPr lvl="1">
              <a:buFont typeface="Arial" charset="2"/>
              <a:buChar char="•"/>
            </a:pPr>
            <a:r>
              <a:rPr lang="en-US" sz="2800" cap="none" err="1">
                <a:solidFill>
                  <a:srgbClr val="FFC000"/>
                </a:solidFill>
                <a:ea typeface="+mj-lt"/>
                <a:cs typeface="+mj-lt"/>
              </a:rPr>
              <a:t>objectName.methodName</a:t>
            </a: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()</a:t>
            </a:r>
          </a:p>
          <a:p>
            <a:pPr marL="400050">
              <a:buFont typeface="Arial" charset="2"/>
              <a:buChar char="•"/>
            </a:pPr>
            <a:r>
              <a:rPr lang="en-US" sz="2800" cap="none">
                <a:ea typeface="+mj-lt"/>
                <a:cs typeface="+mj-lt"/>
              </a:rPr>
              <a:t>Or without parentheses like this:</a:t>
            </a:r>
            <a:endParaRPr lang="en-US" sz="2800" i="1" cap="none">
              <a:ea typeface="+mj-lt"/>
              <a:cs typeface="+mj-lt"/>
            </a:endParaRPr>
          </a:p>
          <a:p>
            <a:pPr marL="800100" lvl="1">
              <a:buFont typeface="Arial" charset="2"/>
              <a:buChar char="•"/>
            </a:pP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name = </a:t>
            </a:r>
            <a:r>
              <a:rPr lang="en-US" sz="2800" cap="none" err="1">
                <a:solidFill>
                  <a:srgbClr val="FFC000"/>
                </a:solidFill>
                <a:ea typeface="+mj-lt"/>
                <a:cs typeface="+mj-lt"/>
              </a:rPr>
              <a:t>person.fullName</a:t>
            </a: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;</a:t>
            </a:r>
          </a:p>
          <a:p>
            <a:pPr>
              <a:buFont typeface="Arial" charset="2"/>
              <a:buChar char="•"/>
            </a:pPr>
            <a:r>
              <a:rPr lang="en-US" sz="2800" cap="none">
                <a:ea typeface="+mj-lt"/>
                <a:cs typeface="+mj-lt"/>
              </a:rPr>
              <a:t>In a function definition, </a:t>
            </a:r>
            <a:r>
              <a:rPr lang="en-US" sz="2800" b="1" cap="none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this</a:t>
            </a:r>
            <a:r>
              <a:rPr lang="en-US" sz="2800" cap="none">
                <a:ea typeface="+mj-lt"/>
                <a:cs typeface="+mj-lt"/>
              </a:rPr>
              <a:t> refers to the "owner" of the function.</a:t>
            </a:r>
            <a:endParaRPr lang="en-US" sz="2800" cap="none"/>
          </a:p>
          <a:p>
            <a:pPr lvl="1">
              <a:buFont typeface="Arial" charset="2"/>
              <a:buChar char="•"/>
            </a:pPr>
            <a:r>
              <a:rPr lang="en-US" sz="2800" cap="none">
                <a:ea typeface="+mj-lt"/>
                <a:cs typeface="+mj-lt"/>
              </a:rPr>
              <a:t>In other words, </a:t>
            </a:r>
            <a:r>
              <a:rPr lang="en-US" sz="2800" b="1" cap="none" err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this</a:t>
            </a:r>
            <a:r>
              <a:rPr lang="en-US" sz="2800" cap="none" err="1">
                <a:ea typeface="+mj-lt"/>
                <a:cs typeface="+mj-lt"/>
              </a:rPr>
              <a:t>.</a:t>
            </a:r>
            <a:r>
              <a:rPr lang="en-US" sz="2800" cap="none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firstName</a:t>
            </a:r>
            <a:r>
              <a:rPr lang="en-US" sz="2800" cap="none">
                <a:ea typeface="+mj-lt"/>
                <a:cs typeface="+mj-lt"/>
              </a:rPr>
              <a:t> means the </a:t>
            </a:r>
            <a:r>
              <a:rPr lang="en-US" sz="2800" cap="none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firstName</a:t>
            </a:r>
            <a:r>
              <a:rPr lang="en-US" sz="2800" cap="none">
                <a:ea typeface="+mj-lt"/>
                <a:cs typeface="+mj-lt"/>
              </a:rPr>
              <a:t> property of </a:t>
            </a:r>
            <a:r>
              <a:rPr lang="en-US" sz="2800" b="1" cap="none"/>
              <a:t>this object</a:t>
            </a:r>
            <a:r>
              <a:rPr lang="en-US" sz="2800" cap="none">
                <a:ea typeface="+mj-lt"/>
                <a:cs typeface="+mj-lt"/>
              </a:rPr>
              <a:t>.</a:t>
            </a:r>
            <a:endParaRPr lang="en-US" sz="2800" cap="none"/>
          </a:p>
        </p:txBody>
      </p:sp>
    </p:spTree>
    <p:extLst>
      <p:ext uri="{BB962C8B-B14F-4D97-AF65-F5344CB8AC3E}">
        <p14:creationId xmlns:p14="http://schemas.microsoft.com/office/powerpoint/2010/main" val="32785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0C89-73FD-4765-9E78-E9682804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66" y="1178842"/>
            <a:ext cx="7970668" cy="5109293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Events are </a:t>
            </a:r>
            <a:r>
              <a:rPr lang="en-US" sz="2800" cap="none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javascript</a:t>
            </a: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reacting to certain happenings in html</a:t>
            </a:r>
          </a:p>
          <a:p>
            <a:r>
              <a:rPr lang="en-US" sz="30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Example events:</a:t>
            </a:r>
          </a:p>
          <a:p>
            <a:pPr lvl="1"/>
            <a:r>
              <a:rPr lang="en-US" sz="30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Onclick – for buttons</a:t>
            </a:r>
          </a:p>
          <a:p>
            <a:pPr lvl="1"/>
            <a:r>
              <a:rPr lang="en-US" sz="3000" cap="none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Onchange</a:t>
            </a:r>
            <a:r>
              <a:rPr lang="en-US" sz="30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– for forms</a:t>
            </a:r>
          </a:p>
          <a:p>
            <a:pPr lvl="1"/>
            <a:r>
              <a:rPr lang="en-US" sz="3000" cap="none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Onmouseover</a:t>
            </a:r>
            <a:r>
              <a:rPr lang="en-US" sz="30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to change part of html while the cursor is over an object</a:t>
            </a:r>
          </a:p>
          <a:p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These events are used alongside </a:t>
            </a:r>
            <a:r>
              <a:rPr lang="en-US" sz="2800" cap="none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javascript</a:t>
            </a: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code to change elements of the html document.</a:t>
            </a:r>
          </a:p>
          <a:p>
            <a:pPr lvl="2"/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2"/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BE28EA-EEBA-456A-8EB7-16E3EA818BBC}"/>
              </a:ext>
            </a:extLst>
          </p:cNvPr>
          <p:cNvSpPr txBox="1">
            <a:spLocks/>
          </p:cNvSpPr>
          <p:nvPr/>
        </p:nvSpPr>
        <p:spPr>
          <a:xfrm>
            <a:off x="1213433" y="113312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Events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DD1D-8CB3-49A9-8A38-BBC17243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70" y="-59343"/>
            <a:ext cx="7055380" cy="871457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Scope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8321-32F7-4022-96C7-9959A4AF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7394"/>
            <a:ext cx="8828649" cy="57040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857250" indent="-457200">
              <a:buFont typeface="Arial" panose="020B0604020202020204" pitchFamily="34" charset="0"/>
              <a:buChar char="•"/>
            </a:pPr>
            <a:r>
              <a:rPr lang="en-US" sz="3200" b="1" cap="none">
                <a:solidFill>
                  <a:srgbClr val="FFFFFF"/>
                </a:solidFill>
              </a:rPr>
              <a:t>Local</a:t>
            </a:r>
            <a:endParaRPr lang="en-US" sz="32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cap="none">
                <a:solidFill>
                  <a:srgbClr val="FFFFFF"/>
                </a:solidFill>
              </a:rPr>
              <a:t>Variables inside functions stay inside functions.</a:t>
            </a:r>
            <a:endParaRPr lang="en-US" sz="3000" cap="none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cap="none">
                <a:solidFill>
                  <a:srgbClr val="FFFFFF"/>
                </a:solidFill>
              </a:rPr>
              <a:t>Global </a:t>
            </a:r>
            <a:endParaRPr lang="en-US" sz="32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3200" cap="none">
                <a:solidFill>
                  <a:srgbClr val="FFFFFF"/>
                </a:solidFill>
              </a:rPr>
              <a:t>Works the same as you would think BUT, i</a:t>
            </a:r>
            <a:r>
              <a:rPr lang="en-US" sz="3200" cap="none">
                <a:ea typeface="+mj-lt"/>
                <a:cs typeface="+mj-lt"/>
              </a:rPr>
              <a:t>f you assign a value to a variable that has not been declared, it will automatically become a </a:t>
            </a:r>
            <a:r>
              <a:rPr lang="en-US" sz="3200" b="1" cap="none">
                <a:ea typeface="+mj-lt"/>
                <a:cs typeface="+mj-lt"/>
              </a:rPr>
              <a:t>GLOBAL</a:t>
            </a:r>
            <a:r>
              <a:rPr lang="en-US" sz="3200" cap="none">
                <a:ea typeface="+mj-lt"/>
                <a:cs typeface="+mj-lt"/>
              </a:rPr>
              <a:t> variable. This is an example of hoisting in JS.</a:t>
            </a:r>
            <a:endParaRPr lang="en-US" sz="32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Font typeface="Wingdings" charset="2"/>
              <a:buChar char="Ø"/>
            </a:pPr>
            <a:endParaRPr lang="en-US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982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6528-B88C-4608-AF0D-E68A6248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23" y="58772"/>
            <a:ext cx="7511473" cy="990484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Scope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A2B56-4F85-4CDA-93DF-F5CC10086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72" y="1446479"/>
            <a:ext cx="7511472" cy="404116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Hoisting</a:t>
            </a: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JS hoists all variables to the top of the current scope, meaning you can use a variable before its declared or even assigned a value!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Try this</a:t>
            </a: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</a:t>
            </a:r>
            <a:r>
              <a:rPr lang="en-US" sz="28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console.log(</a:t>
            </a:r>
            <a:r>
              <a:rPr lang="en-US" sz="28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x+y</a:t>
            </a:r>
            <a:r>
              <a:rPr lang="en-US" sz="28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Define the values x and y after this statement.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Then declare both x and y with </a:t>
            </a:r>
            <a:r>
              <a:rPr lang="en-US" sz="28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var </a:t>
            </a:r>
            <a:r>
              <a:rPr lang="en-US" sz="28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x,y</a:t>
            </a: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;</a:t>
            </a:r>
          </a:p>
          <a:p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0783C5E-3280-4C01-AE65-C67FEB35EEB2}"/>
              </a:ext>
            </a:extLst>
          </p:cNvPr>
          <p:cNvSpPr txBox="1"/>
          <p:nvPr/>
        </p:nvSpPr>
        <p:spPr>
          <a:xfrm rot="-10800000" flipV="1">
            <a:off x="607192" y="5596100"/>
            <a:ext cx="806515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ea typeface="+mn-lt"/>
                <a:cs typeface="+mn-lt"/>
              </a:rPr>
              <a:t>Try the above exercise here:</a:t>
            </a:r>
          </a:p>
          <a:p>
            <a:pPr algn="l"/>
            <a:r>
              <a:rPr lang="en-US" sz="2000" u="sng">
                <a:solidFill>
                  <a:srgbClr val="FFC000"/>
                </a:solidFill>
                <a:ea typeface="+mn-lt"/>
                <a:cs typeface="+mn-lt"/>
              </a:rPr>
              <a:t>https://www.w3schools.com/js/tryit.asp?filename=tryjs_hoisting1</a:t>
            </a:r>
            <a:endParaRPr lang="en-US" sz="2000" u="sng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7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72" y="116856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Scope (cont.)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3678-114A-4DF5-8D81-1D3A1BA0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72" y="1317514"/>
            <a:ext cx="8136672" cy="49159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cap="none">
                <a:ea typeface="+mj-lt"/>
                <a:cs typeface="+mj-lt"/>
              </a:rPr>
              <a:t>Your code should look something like this:</a:t>
            </a:r>
          </a:p>
          <a:p>
            <a:pPr marL="0" indent="0">
              <a:buNone/>
            </a:pPr>
            <a:r>
              <a:rPr lang="en-US" sz="2800" cap="none">
                <a:ea typeface="+mj-lt"/>
                <a:cs typeface="+mj-lt"/>
              </a:rPr>
              <a:t>   </a:t>
            </a: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 console.log(</a:t>
            </a:r>
            <a:r>
              <a:rPr lang="en-US" sz="2800" cap="none" err="1">
                <a:solidFill>
                  <a:srgbClr val="FFC000"/>
                </a:solidFill>
                <a:ea typeface="+mj-lt"/>
                <a:cs typeface="+mj-lt"/>
              </a:rPr>
              <a:t>x+y</a:t>
            </a: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);    //outputs 9 </a:t>
            </a:r>
            <a:endParaRPr lang="en-US" sz="2800" cap="none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    x = 4;</a:t>
            </a:r>
            <a:endParaRPr lang="en-US" sz="2800" cap="none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    y = 5;</a:t>
            </a:r>
            <a:endParaRPr lang="en-US" sz="2800" cap="none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    var x, y;      </a:t>
            </a:r>
          </a:p>
          <a:p>
            <a:pPr marL="0" indent="0">
              <a:buNone/>
            </a:pPr>
            <a:r>
              <a:rPr lang="en-US" sz="2800" cap="none"/>
              <a:t>You can see how this can get sort of confusing when trying to find out the values of x or y in a large block of code!</a:t>
            </a:r>
          </a:p>
        </p:txBody>
      </p:sp>
    </p:spTree>
    <p:extLst>
      <p:ext uri="{BB962C8B-B14F-4D97-AF65-F5344CB8AC3E}">
        <p14:creationId xmlns:p14="http://schemas.microsoft.com/office/powerpoint/2010/main" val="40823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4D1267-BCD2-4FE0-A984-C9D878C8F01F}"/>
              </a:ext>
            </a:extLst>
          </p:cNvPr>
          <p:cNvSpPr txBox="1">
            <a:spLocks/>
          </p:cNvSpPr>
          <p:nvPr/>
        </p:nvSpPr>
        <p:spPr>
          <a:xfrm>
            <a:off x="1113608" y="63399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Strings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2C83E-6163-454D-BBC0-14DF683B9AFD}"/>
              </a:ext>
            </a:extLst>
          </p:cNvPr>
          <p:cNvSpPr txBox="1"/>
          <p:nvPr/>
        </p:nvSpPr>
        <p:spPr>
          <a:xfrm>
            <a:off x="97395" y="764601"/>
            <a:ext cx="8895472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Strings can be objects</a:t>
            </a:r>
            <a:endParaRPr lang="en-US" sz="2400">
              <a:solidFill>
                <a:srgbClr val="FFC000"/>
              </a:solidFill>
              <a:latin typeface="Consolas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Normally, JavaScript strings are primitive values, created from literals:</a:t>
            </a:r>
            <a:endParaRPr lang="en-US" sz="2400"/>
          </a:p>
          <a:p>
            <a:pPr lvl="2"/>
            <a:r>
              <a:rPr lang="en-US" sz="2400">
                <a:solidFill>
                  <a:srgbClr val="FFC000"/>
                </a:solidFill>
                <a:latin typeface="Consolas"/>
              </a:rPr>
              <a:t>  var </a:t>
            </a:r>
            <a:r>
              <a:rPr lang="en-US" sz="2400" err="1">
                <a:solidFill>
                  <a:srgbClr val="FFC000"/>
                </a:solidFill>
                <a:latin typeface="Consolas"/>
              </a:rPr>
              <a:t>firstName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 = "John";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But strings can also be defined as objects with the keyword </a:t>
            </a:r>
            <a:r>
              <a:rPr lang="en-US" sz="2400">
                <a:latin typeface="Consolas"/>
              </a:rPr>
              <a:t>new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pPr lvl="2"/>
            <a:r>
              <a:rPr lang="en-US" sz="2400">
                <a:solidFill>
                  <a:srgbClr val="FFC000"/>
                </a:solidFill>
                <a:latin typeface="Consolas"/>
              </a:rPr>
              <a:t>  var </a:t>
            </a:r>
            <a:r>
              <a:rPr lang="en-US" sz="2400" err="1">
                <a:solidFill>
                  <a:srgbClr val="FFC000"/>
                </a:solidFill>
                <a:latin typeface="Consolas"/>
              </a:rPr>
              <a:t>firstName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 = new String("John");</a:t>
            </a:r>
            <a:endParaRPr lang="en-US" sz="2400">
              <a:solidFill>
                <a:srgbClr val="FFC000"/>
              </a:solidFill>
            </a:endParaRPr>
          </a:p>
          <a:p>
            <a:endParaRPr lang="en-US" sz="2400">
              <a:solidFill>
                <a:srgbClr val="FFFFFF"/>
              </a:solidFill>
              <a:latin typeface="Century Gothic" panose="020B0502020202020204"/>
            </a:endParaRPr>
          </a:p>
          <a:p>
            <a:pPr marL="342900" indent="-342900">
              <a:buFont typeface="Arial"/>
              <a:buChar char="•"/>
            </a:pPr>
            <a:r>
              <a:rPr lang="en-US" sz="2400"/>
              <a:t>Strings have useful attributes like </a:t>
            </a:r>
            <a:r>
              <a:rPr lang="en-US" sz="2400" err="1">
                <a:solidFill>
                  <a:srgbClr val="FFC000"/>
                </a:solidFill>
                <a:latin typeface="Century Gothic" panose="020B0502020202020204"/>
              </a:rPr>
              <a:t>str.</a:t>
            </a:r>
            <a:r>
              <a:rPr lang="en-US" sz="2400" err="1">
                <a:solidFill>
                  <a:srgbClr val="FFC000"/>
                </a:solidFill>
                <a:latin typeface="Consolas"/>
              </a:rPr>
              <a:t>length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 </a:t>
            </a:r>
          </a:p>
          <a:p>
            <a:pPr marL="285750" indent="-285750">
              <a:buFont typeface="Wingdings"/>
              <a:buChar char="Ø"/>
            </a:pPr>
            <a:endParaRPr lang="en-US" sz="2000">
              <a:solidFill>
                <a:srgbClr val="FFC000"/>
              </a:solidFill>
              <a:latin typeface="Consolas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Century Gothic"/>
              </a:rPr>
              <a:t>You can use quotes inside a string, as long as they don't match the quotes surrounding the string:</a:t>
            </a:r>
            <a:endParaRPr lang="en-US" sz="2400">
              <a:ea typeface="+mn-lt"/>
              <a:cs typeface="+mn-lt"/>
            </a:endParaRPr>
          </a:p>
          <a:p>
            <a:pPr marL="0" lvl="1"/>
            <a:r>
              <a:rPr lang="en-US" sz="2400">
                <a:solidFill>
                  <a:srgbClr val="FFC000"/>
                </a:solidFill>
                <a:latin typeface="Consolas"/>
              </a:rPr>
              <a:t>    var answer2 = "His name is 'Johnny'";</a:t>
            </a:r>
            <a:br>
              <a:rPr lang="en-US" sz="2400">
                <a:latin typeface="Consolas"/>
              </a:rPr>
            </a:br>
            <a:r>
              <a:rPr lang="en-US" sz="2400">
                <a:solidFill>
                  <a:srgbClr val="FFC000"/>
                </a:solidFill>
                <a:latin typeface="Consolas"/>
              </a:rPr>
              <a:t>    var answer3 = 'His name is "Johnny"';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794E3-74B0-46DE-B1E5-35F93900E7D8}"/>
              </a:ext>
            </a:extLst>
          </p:cNvPr>
          <p:cNvSpPr txBox="1"/>
          <p:nvPr/>
        </p:nvSpPr>
        <p:spPr>
          <a:xfrm>
            <a:off x="931283" y="6132713"/>
            <a:ext cx="72276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+mn-lt"/>
                <a:cs typeface="+mn-lt"/>
                <a:hlinkClick r:id="rId2"/>
              </a:rPr>
              <a:t>https://www.w3schools.com/js/js_strings.asp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3819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717B-E952-454B-89AA-6BDD4EFF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116856"/>
            <a:ext cx="7511473" cy="1312480"/>
          </a:xfrm>
        </p:spPr>
        <p:txBody>
          <a:bodyPr/>
          <a:lstStyle/>
          <a:p>
            <a:pPr algn="ctr"/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Formatting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0D7A-141B-4141-A917-FBE5006E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47" y="153924"/>
            <a:ext cx="7511472" cy="4041162"/>
          </a:xfrm>
        </p:spPr>
        <p:txBody>
          <a:bodyPr/>
          <a:lstStyle/>
          <a:p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Like in java, there are escape characters which change how a string looks</a:t>
            </a:r>
          </a:p>
          <a:p>
            <a:pPr marL="0" indent="0"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D66101-7611-4BAB-A3D1-DE88F2835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17143"/>
              </p:ext>
            </p:extLst>
          </p:nvPr>
        </p:nvGraphicFramePr>
        <p:xfrm>
          <a:off x="1551637" y="2705995"/>
          <a:ext cx="536239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597">
                  <a:extLst>
                    <a:ext uri="{9D8B030D-6E8A-4147-A177-3AD203B41FA5}">
                      <a16:colId xmlns:a16="http://schemas.microsoft.com/office/drawing/2014/main" val="1279164166"/>
                    </a:ext>
                  </a:extLst>
                </a:gridCol>
                <a:gridCol w="4021793">
                  <a:extLst>
                    <a:ext uri="{9D8B030D-6E8A-4147-A177-3AD203B41FA5}">
                      <a16:colId xmlns:a16="http://schemas.microsoft.com/office/drawing/2014/main" val="3725967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Code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Result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54032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\b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Backspace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39183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\f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Form Feed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4674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 Line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8654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Carriage Return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95173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Horizontal Tabulator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8638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\v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Vertical Tabulator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162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712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6" y="270566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EDITING AND DEBUGGING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5E823-4638-4855-A422-43EF5E760572}"/>
              </a:ext>
            </a:extLst>
          </p:cNvPr>
          <p:cNvSpPr txBox="1"/>
          <p:nvPr/>
        </p:nvSpPr>
        <p:spPr>
          <a:xfrm>
            <a:off x="430306" y="1290917"/>
            <a:ext cx="81668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Download our example code by holding CTRL and clicking:</a:t>
            </a:r>
          </a:p>
          <a:p>
            <a:r>
              <a:rPr lang="en-US" sz="2000">
                <a:hlinkClick r:id="rId2"/>
              </a:rPr>
              <a:t>https</a:t>
            </a:r>
            <a:r>
              <a:rPr lang="en-US" sz="2000">
                <a:ea typeface="+mn-lt"/>
                <a:cs typeface="+mn-lt"/>
                <a:hlinkClick r:id="rId2"/>
              </a:rPr>
              <a:t>://github.com/donfreiday/cpsc330-js/archive/master.zip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45A5E-5333-443D-BCDB-88B36D472184}"/>
              </a:ext>
            </a:extLst>
          </p:cNvPr>
          <p:cNvSpPr txBox="1"/>
          <p:nvPr/>
        </p:nvSpPr>
        <p:spPr>
          <a:xfrm>
            <a:off x="428385" y="2132318"/>
            <a:ext cx="816684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Once downloaded, navigate to the file in Windows Explorer and extract the contents by right clicking and selecting "Extract all..."</a:t>
            </a:r>
            <a:endParaRPr lang="en-US"/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E303F02-EDE0-41A0-BB19-F91C7CA2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3192828"/>
            <a:ext cx="4779468" cy="35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05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91" y="86560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a typeface="+mj-lt"/>
                <a:cs typeface="+mj-lt"/>
              </a:rPr>
              <a:t>EDITING AND DEBUGGING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860611" y="1142998"/>
            <a:ext cx="40462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Open Visual Studio and click: </a:t>
            </a:r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4743B49-1ADA-4895-BE4C-4490B85F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98" y="979462"/>
            <a:ext cx="2743200" cy="7304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BF6F3-7667-4D14-A49C-D4E511C7D1C2}"/>
              </a:ext>
            </a:extLst>
          </p:cNvPr>
          <p:cNvSpPr txBox="1"/>
          <p:nvPr/>
        </p:nvSpPr>
        <p:spPr>
          <a:xfrm>
            <a:off x="1692408" y="2055477"/>
            <a:ext cx="491393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Then browse to the extracted files. We'll look at the_basics.html first: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F9970-142E-4DAE-8196-F2B4D3D9B08E}"/>
              </a:ext>
            </a:extLst>
          </p:cNvPr>
          <p:cNvSpPr txBox="1"/>
          <p:nvPr/>
        </p:nvSpPr>
        <p:spPr>
          <a:xfrm>
            <a:off x="519953" y="6411044"/>
            <a:ext cx="8766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If Solution Explorer isn't open, hold CTRL+ALT and tap the L key.</a:t>
            </a:r>
          </a:p>
        </p:txBody>
      </p:sp>
      <p:pic>
        <p:nvPicPr>
          <p:cNvPr id="3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C5FE8487-859F-4C3D-973C-4707EE24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741" y="2759321"/>
            <a:ext cx="4186517" cy="360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73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645" y="105016"/>
            <a:ext cx="7055380" cy="710249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EDITING AND DEBUGGING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49301" y="4850544"/>
            <a:ext cx="784987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To view the HTML in a web browser, right click the_basics.html in the Solution Explorer, and click Open with...</a:t>
            </a:r>
            <a:endParaRPr lang="en-US"/>
          </a:p>
          <a:p>
            <a:pPr algn="just"/>
            <a:endParaRPr lang="en-US" sz="2000"/>
          </a:p>
          <a:p>
            <a:pPr algn="just"/>
            <a:r>
              <a:rPr lang="en-US" sz="2000"/>
              <a:t>In the resulting dialog, select Google Chrome.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AC1453-E484-40E6-A2E0-1A48A6C0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19" y="979578"/>
            <a:ext cx="5326956" cy="35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6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458" y="270222"/>
            <a:ext cx="7055380" cy="861474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Strengths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68569" y="1395357"/>
            <a:ext cx="75361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Simplicity</a:t>
            </a:r>
            <a:r>
              <a:rPr lang="en-US" sz="2800">
                <a:ea typeface="+mn-lt"/>
                <a:cs typeface="+mn-lt"/>
              </a:rPr>
              <a:t>. JavaScript is relatively simple to learn and implement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564332" y="2964771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Availability.</a:t>
            </a:r>
            <a:r>
              <a:rPr lang="en-US" sz="2800">
                <a:ea typeface="+mn-lt"/>
                <a:cs typeface="+mn-lt"/>
              </a:rPr>
              <a:t> Modern JavaScript engines are available for virtually every platform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37B64-2D4D-4457-A270-C3B6837DDC84}"/>
              </a:ext>
            </a:extLst>
          </p:cNvPr>
          <p:cNvSpPr txBox="1"/>
          <p:nvPr/>
        </p:nvSpPr>
        <p:spPr>
          <a:xfrm>
            <a:off x="6043592" y="6306168"/>
            <a:ext cx="3077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freeCodeCamp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20894EB-56D3-4AAC-9D7E-92B79766CD15}"/>
              </a:ext>
            </a:extLst>
          </p:cNvPr>
          <p:cNvSpPr txBox="1"/>
          <p:nvPr/>
        </p:nvSpPr>
        <p:spPr>
          <a:xfrm>
            <a:off x="563607" y="4834567"/>
            <a:ext cx="8013936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Versatility. </a:t>
            </a:r>
            <a:r>
              <a:rPr lang="en-US" sz="2800">
                <a:ea typeface="+mn-lt"/>
                <a:cs typeface="+mn-lt"/>
              </a:rPr>
              <a:t>It's</a:t>
            </a:r>
            <a:r>
              <a:rPr lang="en-US" sz="2800"/>
              <a:t> possible to develop an entire app from front to back using only 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43" y="-34362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-63024" y="627432"/>
            <a:ext cx="9001770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In Chrome, hit the F12 key.</a:t>
            </a:r>
            <a:endParaRPr lang="en-US"/>
          </a:p>
          <a:p>
            <a:pPr algn="ctr"/>
            <a:endParaRPr lang="en-US" sz="2400"/>
          </a:p>
          <a:p>
            <a:pPr algn="ctr"/>
            <a:r>
              <a:rPr lang="en-US" sz="2400"/>
              <a:t>Clicking the</a:t>
            </a:r>
            <a:r>
              <a:rPr lang="en-US" sz="2400" b="1"/>
              <a:t> Sources</a:t>
            </a:r>
            <a:r>
              <a:rPr lang="en-US" sz="2400"/>
              <a:t> tab displays our code</a:t>
            </a:r>
          </a:p>
          <a:p>
            <a:pPr algn="just"/>
            <a:endParaRPr lang="en-US" sz="2000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4D15D2-6385-458D-9E20-85A14A1B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" y="1819344"/>
            <a:ext cx="9072281" cy="43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64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4" y="170741"/>
            <a:ext cx="7055380" cy="710249"/>
          </a:xfrm>
        </p:spPr>
        <p:txBody>
          <a:bodyPr/>
          <a:lstStyle/>
          <a:p>
            <a:pPr algn="ctr"/>
            <a:r>
              <a:rPr lang="en-US" sz="3200">
                <a:ea typeface="+mj-lt"/>
                <a:cs typeface="+mj-lt"/>
              </a:rPr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66805" y="835636"/>
            <a:ext cx="7849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Try setting a breakpoint on Line 3 of the_basics.js by clicking on the '3'. Add watches for a, b, and c. Press F5 to reload.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3DEA2A2-E8CB-41F8-B7B9-FB9C40AF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95" y="1715460"/>
            <a:ext cx="2838049" cy="496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9B8A0-E848-4BE7-B78D-BA72C4202978}"/>
              </a:ext>
            </a:extLst>
          </p:cNvPr>
          <p:cNvSpPr txBox="1"/>
          <p:nvPr/>
        </p:nvSpPr>
        <p:spPr>
          <a:xfrm>
            <a:off x="457839" y="1747474"/>
            <a:ext cx="39790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You'll notice the page shows:</a:t>
            </a:r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37F6BE-7133-4281-AFD3-8D42D238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18" y="2275383"/>
            <a:ext cx="6723528" cy="45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13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4" y="170741"/>
            <a:ext cx="7055380" cy="710249"/>
          </a:xfrm>
        </p:spPr>
        <p:txBody>
          <a:bodyPr/>
          <a:lstStyle/>
          <a:p>
            <a:pPr algn="ctr"/>
            <a:r>
              <a:rPr lang="en-US" sz="3200">
                <a:ea typeface="+mj-lt"/>
                <a:cs typeface="+mj-lt"/>
              </a:rPr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3A47B-8F17-4F9B-BDE4-50181CA34F31}"/>
              </a:ext>
            </a:extLst>
          </p:cNvPr>
          <p:cNvSpPr txBox="1"/>
          <p:nvPr/>
        </p:nvSpPr>
        <p:spPr>
          <a:xfrm>
            <a:off x="883664" y="2926336"/>
            <a:ext cx="35410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Debugger controls: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97E31-A3D9-4700-9AE1-A4854704D2C5}"/>
              </a:ext>
            </a:extLst>
          </p:cNvPr>
          <p:cNvSpPr txBox="1"/>
          <p:nvPr/>
        </p:nvSpPr>
        <p:spPr>
          <a:xfrm>
            <a:off x="883665" y="3957277"/>
            <a:ext cx="773653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From left to right: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Resume execution (F8)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over next function call (F10)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into next function call (F11)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out of current function (Shift+F11)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(F9)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9E77AC59-1F70-492E-9704-F8EB9D13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61" y="2880671"/>
            <a:ext cx="3341594" cy="6202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3C1022-E852-4E33-9600-EFCA3045BE33}"/>
              </a:ext>
            </a:extLst>
          </p:cNvPr>
          <p:cNvSpPr txBox="1"/>
          <p:nvPr/>
        </p:nvSpPr>
        <p:spPr>
          <a:xfrm>
            <a:off x="554531" y="1246094"/>
            <a:ext cx="839096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Press F9 a few times to step through the code, observe what happens.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80363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THE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15963" y="1227497"/>
            <a:ext cx="835894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Open </a:t>
            </a:r>
            <a:r>
              <a:rPr lang="en-US" sz="2400" b="1"/>
              <a:t>the_basics.html</a:t>
            </a:r>
            <a:r>
              <a:rPr lang="en-US" sz="2400"/>
              <a:t> in Chrome and open the Console (F12).</a:t>
            </a:r>
            <a:endParaRPr lang="en-US"/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13476" y="2365194"/>
            <a:ext cx="779032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We'll be adding code to </a:t>
            </a:r>
            <a:r>
              <a:rPr lang="en-US" sz="2400" b="1">
                <a:ea typeface="+mn-lt"/>
                <a:cs typeface="+mn-lt"/>
              </a:rPr>
              <a:t>the_basics.js</a:t>
            </a:r>
            <a:r>
              <a:rPr lang="en-US" sz="2400">
                <a:ea typeface="+mn-lt"/>
                <a:cs typeface="+mn-lt"/>
              </a:rPr>
              <a:t> using Visual Studio and seeing the results in Chrome.</a:t>
            </a:r>
            <a:endParaRPr lang="en-US" sz="2400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67006-F9EA-494C-9182-BC6F5CE366DE}"/>
              </a:ext>
            </a:extLst>
          </p:cNvPr>
          <p:cNvSpPr txBox="1"/>
          <p:nvPr/>
        </p:nvSpPr>
        <p:spPr>
          <a:xfrm>
            <a:off x="443773" y="3433325"/>
            <a:ext cx="7790328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Fill in the code in the comments in the_basics.js now. Expected output:</a:t>
            </a:r>
            <a:endParaRPr lang="en-US"/>
          </a:p>
          <a:p>
            <a:pPr algn="l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4EEC94-FB55-46E4-8AB4-72635E29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61" y="4720112"/>
            <a:ext cx="6486649" cy="19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String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556068" y="6308606"/>
            <a:ext cx="835894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https://www.w3schools.com/js/js_string_methods.asp</a:t>
            </a:r>
            <a:endParaRPr lang="en-US"/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34140" y="867814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Call these with str.method();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914400" y="1613177"/>
            <a:ext cx="80439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length() // Returns length of string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914400" y="2222110"/>
            <a:ext cx="808385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indexOf(substr) // Returns index of 1st occurrence of substr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49D8A-1E4D-41CF-8973-7A7B2923F2BA}"/>
              </a:ext>
            </a:extLst>
          </p:cNvPr>
          <p:cNvSpPr txBox="1"/>
          <p:nvPr/>
        </p:nvSpPr>
        <p:spPr>
          <a:xfrm>
            <a:off x="914399" y="3100572"/>
            <a:ext cx="809383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search(expr) // Returns index of 1st occurrence, allows the use of regex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40E09-3E16-4D0E-A4F5-36471C00B43B}"/>
              </a:ext>
            </a:extLst>
          </p:cNvPr>
          <p:cNvSpPr txBox="1"/>
          <p:nvPr/>
        </p:nvSpPr>
        <p:spPr>
          <a:xfrm>
            <a:off x="914399" y="4148739"/>
            <a:ext cx="80039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toUpper() // Makes the string uppercase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A8DB85-071B-4DF6-8864-A620E5906916}"/>
              </a:ext>
            </a:extLst>
          </p:cNvPr>
          <p:cNvSpPr txBox="1"/>
          <p:nvPr/>
        </p:nvSpPr>
        <p:spPr>
          <a:xfrm>
            <a:off x="914400" y="4837534"/>
            <a:ext cx="79341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substr(start, end) // Returns a substring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9EA3F-93A6-4BB5-B552-1818A5EEE672}"/>
              </a:ext>
            </a:extLst>
          </p:cNvPr>
          <p:cNvSpPr txBox="1"/>
          <p:nvPr/>
        </p:nvSpPr>
        <p:spPr>
          <a:xfrm>
            <a:off x="914400" y="5755927"/>
            <a:ext cx="68360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Several other methods as well.</a:t>
            </a:r>
          </a:p>
        </p:txBody>
      </p:sp>
    </p:spTree>
    <p:extLst>
      <p:ext uri="{BB962C8B-B14F-4D97-AF65-F5344CB8AC3E}">
        <p14:creationId xmlns:p14="http://schemas.microsoft.com/office/powerpoint/2010/main" val="97960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Numbers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935404" y="6338554"/>
            <a:ext cx="83389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https://www.w3schools.com/js/js_numbers.asp</a:t>
            </a:r>
            <a:endParaRPr lang="en-US">
              <a:ea typeface="+mn-lt"/>
              <a:cs typeface="+mn-lt"/>
              <a:hlinkClick r:id="rId2"/>
            </a:endParaRPr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493686" y="837867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Numbers in JS are always 64bit floating point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495134" y="1543298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NaN </a:t>
            </a:r>
            <a:r>
              <a:rPr lang="en-US" sz="2400">
                <a:ea typeface="+mn-lt"/>
                <a:cs typeface="+mn-lt"/>
              </a:rPr>
              <a:t>is a reserved word indicating that a number is not a legal number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495134" y="2701271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</a:rPr>
              <a:t>toString()</a:t>
            </a:r>
            <a:r>
              <a:rPr lang="en-US" sz="2400">
                <a:latin typeface="Consolas"/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method returns a number as a string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40E09-3E16-4D0E-A4F5-36471C00B43B}"/>
              </a:ext>
            </a:extLst>
          </p:cNvPr>
          <p:cNvSpPr txBox="1"/>
          <p:nvPr/>
        </p:nvSpPr>
        <p:spPr>
          <a:xfrm>
            <a:off x="435236" y="3479910"/>
            <a:ext cx="828350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toFixed()</a:t>
            </a:r>
            <a:r>
              <a:rPr lang="en-US" sz="2400">
                <a:ea typeface="+mn-lt"/>
                <a:cs typeface="+mn-lt"/>
              </a:rPr>
              <a:t> returns a string, with the number written with a specified number of decimals: 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latin typeface="Consolas"/>
                <a:ea typeface="+mn-lt"/>
                <a:cs typeface="+mn-lt"/>
              </a:rPr>
              <a:t>       var x = 9.656;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  x.toFixed(0);           // returns 10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  x.toFixed(2);           // returns 9.66</a:t>
            </a:r>
            <a:endParaRPr lang="en-US">
              <a:latin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9EA3F-93A6-4BB5-B552-1818A5EEE672}"/>
              </a:ext>
            </a:extLst>
          </p:cNvPr>
          <p:cNvSpPr txBox="1"/>
          <p:nvPr/>
        </p:nvSpPr>
        <p:spPr>
          <a:xfrm>
            <a:off x="495134" y="5875717"/>
            <a:ext cx="76046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There are numerous other methods as well:</a:t>
            </a:r>
          </a:p>
        </p:txBody>
      </p:sp>
    </p:spTree>
    <p:extLst>
      <p:ext uri="{BB962C8B-B14F-4D97-AF65-F5344CB8AC3E}">
        <p14:creationId xmlns:p14="http://schemas.microsoft.com/office/powerpoint/2010/main" val="393311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230637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Arrays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015264" y="6348536"/>
            <a:ext cx="83389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https://www.w3schools.com/js/js_arrays.asp</a:t>
            </a:r>
            <a:endParaRPr lang="en-US">
              <a:ea typeface="+mn-lt"/>
              <a:cs typeface="+mn-lt"/>
              <a:hlinkClick r:id="rId2"/>
            </a:endParaRPr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543598" y="2025790"/>
            <a:ext cx="842921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 Declaration: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latin typeface="Consolas"/>
                <a:ea typeface="+mn-lt"/>
                <a:cs typeface="+mn-lt"/>
              </a:rPr>
              <a:t>    var food = ["Pizza", "Candy", "Veggies"];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545046" y="1143996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Arrays in JS are objects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40E09-3E16-4D0E-A4F5-36471C00B43B}"/>
              </a:ext>
            </a:extLst>
          </p:cNvPr>
          <p:cNvSpPr txBox="1"/>
          <p:nvPr/>
        </p:nvSpPr>
        <p:spPr>
          <a:xfrm>
            <a:off x="545044" y="3429998"/>
            <a:ext cx="82835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entury Gothic"/>
              </a:rPr>
              <a:t>Elements can be accessed through subscripting:</a:t>
            </a:r>
          </a:p>
          <a:p>
            <a:r>
              <a:rPr lang="en-US" sz="2400">
                <a:latin typeface="Consolas"/>
              </a:rPr>
              <a:t>    food[2] == "Pizza"; //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9EA3F-93A6-4BB5-B552-1818A5EEE672}"/>
              </a:ext>
            </a:extLst>
          </p:cNvPr>
          <p:cNvSpPr txBox="1"/>
          <p:nvPr/>
        </p:nvSpPr>
        <p:spPr>
          <a:xfrm>
            <a:off x="634889" y="4977289"/>
            <a:ext cx="771449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You can tell if a variable is an array using</a:t>
            </a:r>
          </a:p>
          <a:p>
            <a:r>
              <a:rPr lang="en-US" sz="2400">
                <a:latin typeface="Consolas"/>
                <a:ea typeface="+mn-lt"/>
                <a:cs typeface="+mn-lt"/>
              </a:rPr>
              <a:t>   food instanceof Array;   // true</a:t>
            </a:r>
          </a:p>
        </p:txBody>
      </p:sp>
    </p:spTree>
    <p:extLst>
      <p:ext uri="{BB962C8B-B14F-4D97-AF65-F5344CB8AC3E}">
        <p14:creationId xmlns:p14="http://schemas.microsoft.com/office/powerpoint/2010/main" val="31627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Arrays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343947" y="977622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  <a:ea typeface="+mn-lt"/>
                <a:cs typeface="+mn-lt"/>
              </a:rPr>
              <a:t>sort()</a:t>
            </a:r>
            <a:r>
              <a:rPr lang="en-US" sz="2400">
                <a:ea typeface="+mn-lt"/>
                <a:cs typeface="+mn-lt"/>
              </a:rPr>
              <a:t> method sorts an array alphabetically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295484" y="2162215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</a:rPr>
              <a:t>reverse()</a:t>
            </a:r>
            <a:r>
              <a:rPr lang="en-US" sz="2400">
                <a:ea typeface="+mn-lt"/>
                <a:cs typeface="+mn-lt"/>
              </a:rPr>
              <a:t> method reverses the elements in an array.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295483" y="3579734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  <a:ea typeface="+mn-lt"/>
                <a:cs typeface="+mn-lt"/>
              </a:rPr>
              <a:t>forEach()</a:t>
            </a:r>
            <a:r>
              <a:rPr lang="en-US" sz="2400">
                <a:ea typeface="+mn-lt"/>
                <a:cs typeface="+mn-lt"/>
              </a:rPr>
              <a:t> method calls a function (a callback function) once for each array element.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1CF7F-15CE-49A1-ABF2-4BC2651BC0C2}"/>
              </a:ext>
            </a:extLst>
          </p:cNvPr>
          <p:cNvSpPr txBox="1"/>
          <p:nvPr/>
        </p:nvSpPr>
        <p:spPr>
          <a:xfrm>
            <a:off x="345396" y="5146993"/>
            <a:ext cx="83433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Try the </a:t>
            </a:r>
            <a:r>
              <a:rPr lang="en-US" sz="2400">
                <a:latin typeface="Consolas"/>
                <a:ea typeface="+mn-lt"/>
                <a:cs typeface="+mn-lt"/>
              </a:rPr>
              <a:t>forEach()</a:t>
            </a:r>
            <a:r>
              <a:rPr lang="en-US" sz="2400">
                <a:ea typeface="+mn-lt"/>
                <a:cs typeface="+mn-lt"/>
              </a:rPr>
              <a:t> example:</a:t>
            </a:r>
          </a:p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https://www.w3schools.com/js/tryit.asp?filename=tryjs_array_foreach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6033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The MATH Object (cont)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174985" y="6258694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https://www.w3schools.com/js/js_math.asp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423807" y="1127360"/>
            <a:ext cx="86787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Math.PI;            // returns 3.141592653589793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385327" y="1892686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Math.round(4.7);    // returns 5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Math.round(4.4);    // returns 4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425256" y="3110555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Math.sqrt(64);      // returns 8</a:t>
            </a:r>
            <a:endParaRPr lang="en-US"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32593-74F9-4E46-840C-88A951642877}"/>
              </a:ext>
            </a:extLst>
          </p:cNvPr>
          <p:cNvSpPr txBox="1"/>
          <p:nvPr/>
        </p:nvSpPr>
        <p:spPr>
          <a:xfrm>
            <a:off x="417936" y="4001662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Math.abs(-4.7);     // returns 4.7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D796E-1856-474D-92D0-3D55990F6CFC}"/>
              </a:ext>
            </a:extLst>
          </p:cNvPr>
          <p:cNvSpPr txBox="1"/>
          <p:nvPr/>
        </p:nvSpPr>
        <p:spPr>
          <a:xfrm>
            <a:off x="410615" y="5082437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</a:t>
            </a:r>
            <a:r>
              <a:rPr lang="en-US" sz="2400">
                <a:ea typeface="+mn-lt"/>
                <a:cs typeface="+mn-lt"/>
              </a:rPr>
              <a:t> also has </a:t>
            </a:r>
            <a:r>
              <a:rPr lang="en-US" sz="2400">
                <a:latin typeface="Century Gothic"/>
                <a:ea typeface="+mn-lt"/>
                <a:cs typeface="+mn-lt"/>
              </a:rPr>
              <a:t>has </a:t>
            </a:r>
            <a:r>
              <a:rPr lang="en-US" sz="2400">
                <a:latin typeface="Consolas"/>
                <a:ea typeface="+mn-lt"/>
                <a:cs typeface="+mn-lt"/>
              </a:rPr>
              <a:t>ceil()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>
                <a:latin typeface="Consolas"/>
                <a:ea typeface="+mn-lt"/>
                <a:cs typeface="+mn-lt"/>
              </a:rPr>
              <a:t>floor()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>
                <a:latin typeface="Consolas"/>
                <a:ea typeface="+mn-lt"/>
                <a:cs typeface="+mn-lt"/>
              </a:rPr>
              <a:t>sin(radians)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>
                <a:latin typeface="Consolas"/>
                <a:ea typeface="+mn-lt"/>
                <a:cs typeface="+mn-lt"/>
              </a:rPr>
              <a:t>cos(radians)</a:t>
            </a:r>
            <a:r>
              <a:rPr lang="en-US" sz="2400">
                <a:ea typeface="+mn-lt"/>
                <a:cs typeface="+mn-lt"/>
              </a:rPr>
              <a:t>, and others.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903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The MATH Object: Random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155020" y="6138903"/>
            <a:ext cx="72109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https://www.w3schools.com/js/js_random.asp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373895" y="967640"/>
            <a:ext cx="77903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Math.random()</a:t>
            </a:r>
            <a:r>
              <a:rPr lang="en-US" sz="2400">
                <a:ea typeface="+mn-lt"/>
                <a:cs typeface="+mn-lt"/>
              </a:rPr>
              <a:t> returns a random number between 0 (inclusive),  and 1 (exclusive):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475170" y="2272023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can be combined with </a:t>
            </a:r>
            <a:r>
              <a:rPr lang="en-US" sz="2400">
                <a:latin typeface="Consolas"/>
                <a:ea typeface="+mn-lt"/>
                <a:cs typeface="+mn-lt"/>
              </a:rPr>
              <a:t>floor()</a:t>
            </a:r>
            <a:r>
              <a:rPr lang="en-US" sz="2400">
                <a:ea typeface="+mn-lt"/>
                <a:cs typeface="+mn-lt"/>
              </a:rPr>
              <a:t> to produce random numbers: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475168" y="3479908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Math.floor(Math.random() * 10);     </a:t>
            </a:r>
            <a:endParaRPr lang="en-US">
              <a:latin typeface="Consolas"/>
              <a:ea typeface="+mn-lt"/>
              <a:cs typeface="+mn-lt"/>
            </a:endParaRPr>
          </a:p>
          <a:p>
            <a:r>
              <a:rPr lang="en-US" sz="2400">
                <a:latin typeface="Consolas"/>
                <a:ea typeface="+mn-lt"/>
                <a:cs typeface="+mn-lt"/>
              </a:rPr>
              <a:t>    // returns a random integer from 0 to 9</a:t>
            </a:r>
            <a:endParaRPr lang="en-US">
              <a:latin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D796E-1856-474D-92D0-3D55990F6CFC}"/>
              </a:ext>
            </a:extLst>
          </p:cNvPr>
          <p:cNvSpPr txBox="1"/>
          <p:nvPr/>
        </p:nvSpPr>
        <p:spPr>
          <a:xfrm>
            <a:off x="430581" y="4892770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You can see an example of this in our example file </a:t>
            </a:r>
            <a:r>
              <a:rPr lang="en-US" sz="2400" b="1">
                <a:ea typeface="+mn-lt"/>
                <a:cs typeface="+mn-lt"/>
              </a:rPr>
              <a:t>colorful_events.js</a:t>
            </a:r>
          </a:p>
        </p:txBody>
      </p:sp>
    </p:spTree>
    <p:extLst>
      <p:ext uri="{BB962C8B-B14F-4D97-AF65-F5344CB8AC3E}">
        <p14:creationId xmlns:p14="http://schemas.microsoft.com/office/powerpoint/2010/main" val="369327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7" y="58136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Weaknesses</a:t>
            </a:r>
            <a:endParaRPr lang="en-US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498985" y="2808406"/>
            <a:ext cx="7944059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Client-Side Security</a:t>
            </a:r>
            <a:r>
              <a:rPr lang="en-US" sz="2800">
                <a:ea typeface="+mn-lt"/>
                <a:cs typeface="+mn-lt"/>
              </a:rPr>
              <a:t>. 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Can be used for malicious purposes</a:t>
            </a:r>
            <a:endParaRPr lang="en-US">
              <a:ea typeface="+mn-lt"/>
              <a:cs typeface="+mn-lt"/>
            </a:endParaRPr>
          </a:p>
          <a:p>
            <a:pPr lvl="1"/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This is one reason some people choose to disable JavaScript in the browser</a:t>
            </a:r>
          </a:p>
          <a:p>
            <a:pPr marL="742950" lvl="1" indent="-285750">
              <a:buFont typeface="Arial"/>
              <a:buChar char="•"/>
            </a:pPr>
            <a:endParaRPr lang="en-US" sz="2800"/>
          </a:p>
          <a:p>
            <a:pPr marL="742950" lvl="1" indent="-285750">
              <a:buFont typeface="Arial"/>
              <a:buChar char="•"/>
            </a:pPr>
            <a:r>
              <a:rPr lang="en-US" sz="2800"/>
              <a:t>Mitigated by browser sandboxing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D8379-D0A7-42AE-98D0-A3854FFF4ABC}"/>
              </a:ext>
            </a:extLst>
          </p:cNvPr>
          <p:cNvSpPr txBox="1"/>
          <p:nvPr/>
        </p:nvSpPr>
        <p:spPr>
          <a:xfrm>
            <a:off x="5738373" y="6020516"/>
            <a:ext cx="30776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Sources: </a:t>
            </a:r>
            <a:r>
              <a:rPr lang="en-US">
                <a:hlinkClick r:id="rId2"/>
              </a:rPr>
              <a:t>freeCodeCamp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0C14F-DEBD-43ED-ACCD-D7B29018016E}"/>
              </a:ext>
            </a:extLst>
          </p:cNvPr>
          <p:cNvSpPr txBox="1"/>
          <p:nvPr/>
        </p:nvSpPr>
        <p:spPr>
          <a:xfrm>
            <a:off x="498984" y="1363329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/>
              <a:t>Speed. </a:t>
            </a:r>
            <a:r>
              <a:rPr lang="en-US" sz="2800"/>
              <a:t>JavaScript is still slower than most compiled languages</a:t>
            </a:r>
          </a:p>
        </p:txBody>
      </p:sp>
    </p:spTree>
    <p:extLst>
      <p:ext uri="{BB962C8B-B14F-4D97-AF65-F5344CB8AC3E}">
        <p14:creationId xmlns:p14="http://schemas.microsoft.com/office/powerpoint/2010/main" val="28411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Booleans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805631" y="6258694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https://www.w3schools.com/js/js_booleans.asp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493685" y="708094"/>
            <a:ext cx="77903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You can use the </a:t>
            </a:r>
            <a:r>
              <a:rPr lang="en-US" sz="2400">
                <a:latin typeface="Consolas"/>
                <a:ea typeface="+mn-lt"/>
                <a:cs typeface="+mn-lt"/>
              </a:rPr>
              <a:t>Boolean()</a:t>
            </a:r>
            <a:r>
              <a:rPr lang="en-US" sz="2400">
                <a:ea typeface="+mn-lt"/>
                <a:cs typeface="+mn-lt"/>
              </a:rPr>
              <a:t> function to find out if an expression (or a variable) is true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495135" y="1872722"/>
            <a:ext cx="8762664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Everything </a:t>
            </a:r>
            <a:r>
              <a:rPr lang="en-US" sz="2400" b="1" i="1">
                <a:ea typeface="+mn-lt"/>
                <a:cs typeface="+mn-lt"/>
              </a:rPr>
              <a:t>with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a value is true:</a:t>
            </a:r>
          </a:p>
          <a:p>
            <a:pPr lvl="1"/>
            <a:r>
              <a:rPr lang="en-US" sz="2000">
                <a:latin typeface="Consolas"/>
                <a:ea typeface="+mn-lt"/>
                <a:cs typeface="+mn-lt"/>
              </a:rPr>
              <a:t>100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3.14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-15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"Hello"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"false"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D796E-1856-474D-92D0-3D55990F6CFC}"/>
              </a:ext>
            </a:extLst>
          </p:cNvPr>
          <p:cNvSpPr txBox="1"/>
          <p:nvPr/>
        </p:nvSpPr>
        <p:spPr>
          <a:xfrm>
            <a:off x="490476" y="4084184"/>
            <a:ext cx="8563013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Everything </a:t>
            </a:r>
            <a:r>
              <a:rPr lang="en-US" sz="2400" b="1" i="1">
                <a:ea typeface="+mn-lt"/>
                <a:cs typeface="+mn-lt"/>
              </a:rPr>
              <a:t>without</a:t>
            </a:r>
            <a:r>
              <a:rPr lang="en-US" sz="2400" i="1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a value is false:</a:t>
            </a:r>
          </a:p>
          <a:p>
            <a:pPr lvl="1"/>
            <a:r>
              <a:rPr lang="en-US" sz="2000">
                <a:latin typeface="Consolas"/>
              </a:rPr>
              <a:t>0         // zero</a:t>
            </a:r>
          </a:p>
          <a:p>
            <a:pPr lvl="1"/>
            <a:r>
              <a:rPr lang="en-US" sz="2000">
                <a:latin typeface="Consolas"/>
              </a:rPr>
              <a:t>""        // empty quotes</a:t>
            </a:r>
          </a:p>
          <a:p>
            <a:pPr lvl="1"/>
            <a:r>
              <a:rPr lang="en-US" sz="2000">
                <a:latin typeface="Consolas"/>
              </a:rPr>
              <a:t>Undefined // unitialized variabled</a:t>
            </a:r>
          </a:p>
          <a:p>
            <a:pPr lvl="1"/>
            <a:r>
              <a:rPr lang="en-US" sz="2000">
                <a:latin typeface="Consolas"/>
              </a:rPr>
              <a:t>null</a:t>
            </a:r>
          </a:p>
          <a:p>
            <a:pPr lvl="1"/>
            <a:r>
              <a:rPr lang="en-US" sz="2000">
                <a:latin typeface="Consolas"/>
              </a:rPr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20072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Comparisons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85841" y="6318589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+mn-lt"/>
                <a:cs typeface="+mn-lt"/>
                <a:hlinkClick r:id="rId2"/>
              </a:rPr>
              <a:t>https://www.w3schools.com/js/js_comparisons.asp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03493" y="907744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&gt;, &gt;=, &lt;, and &lt;= behave as expected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8CC6962A-E853-401B-AC67-E3E26F7E6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10440"/>
              </p:ext>
            </p:extLst>
          </p:nvPr>
        </p:nvGraphicFramePr>
        <p:xfrm>
          <a:off x="534266" y="2299615"/>
          <a:ext cx="8208212" cy="23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106">
                  <a:extLst>
                    <a:ext uri="{9D8B030D-6E8A-4147-A177-3AD203B41FA5}">
                      <a16:colId xmlns:a16="http://schemas.microsoft.com/office/drawing/2014/main" val="3503773222"/>
                    </a:ext>
                  </a:extLst>
                </a:gridCol>
                <a:gridCol w="4104106">
                  <a:extLst>
                    <a:ext uri="{9D8B030D-6E8A-4147-A177-3AD203B41FA5}">
                      <a16:colId xmlns:a16="http://schemas.microsoft.com/office/drawing/2014/main" val="1740205664"/>
                    </a:ext>
                  </a:extLst>
                </a:gridCol>
              </a:tblGrid>
              <a:tr h="4780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65769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55685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Equal to, same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27684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118848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!===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Not equal to OR not 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661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603493" y="1606521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However: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9901DA-6973-4059-AC8A-2CA74165AD88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B665C0F-5E00-4E5E-A5E2-41A7D1DBE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953897"/>
              </p:ext>
            </p:extLst>
          </p:nvPr>
        </p:nvGraphicFramePr>
        <p:xfrm>
          <a:off x="2292484" y="5057803"/>
          <a:ext cx="4439241" cy="77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47">
                  <a:extLst>
                    <a:ext uri="{9D8B030D-6E8A-4147-A177-3AD203B41FA5}">
                      <a16:colId xmlns:a16="http://schemas.microsoft.com/office/drawing/2014/main" val="1310654875"/>
                    </a:ext>
                  </a:extLst>
                </a:gridCol>
                <a:gridCol w="1479747">
                  <a:extLst>
                    <a:ext uri="{9D8B030D-6E8A-4147-A177-3AD203B41FA5}">
                      <a16:colId xmlns:a16="http://schemas.microsoft.com/office/drawing/2014/main" val="1896606121"/>
                    </a:ext>
                  </a:extLst>
                </a:gridCol>
                <a:gridCol w="1479747">
                  <a:extLst>
                    <a:ext uri="{9D8B030D-6E8A-4147-A177-3AD203B41FA5}">
                      <a16:colId xmlns:a16="http://schemas.microsoft.com/office/drawing/2014/main" val="4245616763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x === 5​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true​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>
                          <a:effectLst/>
                          <a:hlinkClick r:id="rId3"/>
                        </a:rPr>
                        <a:t>Try it »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1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03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x === "5"​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false​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>
                          <a:effectLst/>
                          <a:hlinkClick r:id="rId4"/>
                        </a:rPr>
                        <a:t>Try it »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13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52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Conditional Statements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145037" y="6158868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https://www.w3schools.com/js/js_if_else.asp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174244" y="1376923"/>
            <a:ext cx="86787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If, else if</a:t>
            </a:r>
            <a:r>
              <a:rPr lang="en-US" sz="2400">
                <a:ea typeface="+mn-lt"/>
                <a:cs typeface="+mn-lt"/>
              </a:rPr>
              <a:t>, and </a:t>
            </a:r>
            <a:r>
              <a:rPr lang="en-US" sz="2400" b="1">
                <a:ea typeface="+mn-lt"/>
                <a:cs typeface="+mn-lt"/>
              </a:rPr>
              <a:t>else</a:t>
            </a:r>
            <a:r>
              <a:rPr lang="en-US" sz="2400">
                <a:ea typeface="+mn-lt"/>
                <a:cs typeface="+mn-lt"/>
              </a:rPr>
              <a:t> all behave exactly as in Java/C++: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563563" y="2325265"/>
            <a:ext cx="734111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  <a:ea typeface="+mn-lt"/>
                <a:cs typeface="+mn-lt"/>
              </a:rPr>
              <a:t>if (</a:t>
            </a:r>
            <a:r>
              <a:rPr lang="en-US" sz="2400" b="1" i="1">
                <a:latin typeface="Consolas"/>
                <a:ea typeface="+mn-lt"/>
                <a:cs typeface="+mn-lt"/>
              </a:rPr>
              <a:t>a</a:t>
            </a:r>
            <a:r>
              <a:rPr lang="en-US" sz="2400" b="1">
                <a:latin typeface="Consolas"/>
                <a:ea typeface="+mn-lt"/>
                <a:cs typeface="+mn-lt"/>
              </a:rPr>
              <a:t>)</a:t>
            </a:r>
            <a:r>
              <a:rPr lang="en-US" sz="2400">
                <a:latin typeface="Consolas"/>
                <a:ea typeface="+mn-lt"/>
                <a:cs typeface="+mn-lt"/>
              </a:rPr>
              <a:t>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 //</a:t>
            </a:r>
            <a:r>
              <a:rPr lang="en-US" sz="2400" i="1">
                <a:latin typeface="Consolas"/>
                <a:ea typeface="+mn-lt"/>
                <a:cs typeface="+mn-lt"/>
              </a:rPr>
              <a:t> a is true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} </a:t>
            </a:r>
            <a:r>
              <a:rPr lang="en-US" sz="2400" b="1">
                <a:latin typeface="Consolas"/>
                <a:ea typeface="+mn-lt"/>
                <a:cs typeface="+mn-lt"/>
              </a:rPr>
              <a:t>else if (</a:t>
            </a:r>
            <a:r>
              <a:rPr lang="en-US" sz="2400" b="1" i="1">
                <a:latin typeface="Consolas"/>
                <a:ea typeface="+mn-lt"/>
                <a:cs typeface="+mn-lt"/>
              </a:rPr>
              <a:t>b</a:t>
            </a:r>
            <a:r>
              <a:rPr lang="en-US" sz="2400" b="1">
                <a:latin typeface="Consolas"/>
                <a:ea typeface="+mn-lt"/>
                <a:cs typeface="+mn-lt"/>
              </a:rPr>
              <a:t>)</a:t>
            </a:r>
            <a:r>
              <a:rPr lang="en-US" sz="2400">
                <a:latin typeface="Consolas"/>
                <a:ea typeface="+mn-lt"/>
                <a:cs typeface="+mn-lt"/>
              </a:rPr>
              <a:t>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 //</a:t>
            </a:r>
            <a:r>
              <a:rPr lang="en-US" sz="2400" i="1">
                <a:latin typeface="Consolas"/>
                <a:ea typeface="+mn-lt"/>
                <a:cs typeface="+mn-lt"/>
              </a:rPr>
              <a:t> a is false and b is true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} </a:t>
            </a:r>
            <a:r>
              <a:rPr lang="en-US" sz="2400" b="1">
                <a:latin typeface="Consolas"/>
                <a:ea typeface="+mn-lt"/>
                <a:cs typeface="+mn-lt"/>
              </a:rPr>
              <a:t>else </a:t>
            </a:r>
            <a:r>
              <a:rPr lang="en-US" sz="2400">
                <a:latin typeface="Consolas"/>
                <a:ea typeface="+mn-lt"/>
                <a:cs typeface="+mn-lt"/>
              </a:rPr>
              <a:t>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//</a:t>
            </a:r>
            <a:r>
              <a:rPr lang="en-US" sz="2400" i="1">
                <a:latin typeface="Consolas"/>
                <a:ea typeface="+mn-lt"/>
                <a:cs typeface="+mn-lt"/>
              </a:rPr>
              <a:t> both a and b are false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}</a:t>
            </a:r>
            <a:endParaRPr lang="en-US" sz="24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79996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Switch Statements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035229" y="6039078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https://www.w3schools.com/js/js_switch.asp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144297" y="897761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Switch statements also behave exactly as in Java/C++: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1122585" y="1696365"/>
            <a:ext cx="739102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  <a:ea typeface="+mn-lt"/>
                <a:cs typeface="+mn-lt"/>
              </a:rPr>
              <a:t>switch(</a:t>
            </a:r>
            <a:r>
              <a:rPr lang="en-US" sz="2400" b="1" i="1">
                <a:latin typeface="Consolas"/>
                <a:ea typeface="+mn-lt"/>
                <a:cs typeface="+mn-lt"/>
              </a:rPr>
              <a:t>expression</a:t>
            </a:r>
            <a:r>
              <a:rPr lang="en-US" sz="2400" b="1">
                <a:latin typeface="Consolas"/>
                <a:ea typeface="+mn-lt"/>
                <a:cs typeface="+mn-lt"/>
              </a:rPr>
              <a:t>)</a:t>
            </a:r>
            <a:r>
              <a:rPr lang="en-US" sz="2400">
                <a:latin typeface="Consolas"/>
                <a:ea typeface="+mn-lt"/>
                <a:cs typeface="+mn-lt"/>
              </a:rPr>
              <a:t>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 </a:t>
            </a:r>
            <a:r>
              <a:rPr lang="en-US" sz="2400" b="1">
                <a:latin typeface="Consolas"/>
                <a:ea typeface="+mn-lt"/>
                <a:cs typeface="+mn-lt"/>
              </a:rPr>
              <a:t>case</a:t>
            </a:r>
            <a:r>
              <a:rPr lang="en-US" sz="2400">
                <a:latin typeface="Consolas"/>
                <a:ea typeface="+mn-lt"/>
                <a:cs typeface="+mn-lt"/>
              </a:rPr>
              <a:t> </a:t>
            </a:r>
            <a:r>
              <a:rPr lang="en-US" sz="2400" i="1">
                <a:latin typeface="Consolas"/>
                <a:ea typeface="+mn-lt"/>
                <a:cs typeface="+mn-lt"/>
              </a:rPr>
              <a:t>x</a:t>
            </a:r>
            <a:r>
              <a:rPr lang="en-US" sz="2400">
                <a:latin typeface="Consolas"/>
                <a:ea typeface="+mn-lt"/>
                <a:cs typeface="+mn-lt"/>
              </a:rPr>
              <a:t>: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 </a:t>
            </a:r>
            <a:r>
              <a:rPr lang="en-US" sz="2400" i="1">
                <a:latin typeface="Consolas"/>
                <a:ea typeface="+mn-lt"/>
                <a:cs typeface="+mn-lt"/>
              </a:rPr>
              <a:t>// executed if x is true</a:t>
            </a:r>
            <a:endParaRPr lang="en-US" sz="2400">
              <a:latin typeface="Consolas"/>
              <a:ea typeface="+mn-lt"/>
              <a:cs typeface="+mn-lt"/>
            </a:endParaRPr>
          </a:p>
          <a:p>
            <a:r>
              <a:rPr lang="en-US" sz="2400" i="1">
                <a:latin typeface="Consolas"/>
                <a:ea typeface="+mn-lt"/>
                <a:cs typeface="+mn-lt"/>
              </a:rPr>
              <a:t>      </a:t>
            </a:r>
            <a:r>
              <a:rPr lang="en-US" sz="2400" b="1">
                <a:latin typeface="Consolas"/>
                <a:ea typeface="+mn-lt"/>
                <a:cs typeface="+mn-lt"/>
              </a:rPr>
              <a:t>break</a:t>
            </a:r>
            <a:r>
              <a:rPr lang="en-US" sz="2400">
                <a:latin typeface="Consolas"/>
                <a:ea typeface="+mn-lt"/>
                <a:cs typeface="+mn-lt"/>
              </a:rPr>
              <a:t>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 </a:t>
            </a:r>
            <a:r>
              <a:rPr lang="en-US" sz="2400" b="1">
                <a:latin typeface="Consolas"/>
                <a:ea typeface="+mn-lt"/>
                <a:cs typeface="+mn-lt"/>
              </a:rPr>
              <a:t>case</a:t>
            </a:r>
            <a:r>
              <a:rPr lang="en-US" sz="2400">
                <a:latin typeface="Consolas"/>
                <a:ea typeface="+mn-lt"/>
                <a:cs typeface="+mn-lt"/>
              </a:rPr>
              <a:t> </a:t>
            </a:r>
            <a:r>
              <a:rPr lang="en-US" sz="2400" i="1">
                <a:latin typeface="Consolas"/>
                <a:ea typeface="+mn-lt"/>
                <a:cs typeface="+mn-lt"/>
              </a:rPr>
              <a:t>y</a:t>
            </a:r>
            <a:r>
              <a:rPr lang="en-US" sz="2400">
                <a:latin typeface="Consolas"/>
                <a:ea typeface="+mn-lt"/>
                <a:cs typeface="+mn-lt"/>
              </a:rPr>
              <a:t>: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 </a:t>
            </a:r>
            <a:r>
              <a:rPr lang="en-US" sz="2400" i="1">
                <a:latin typeface="Consolas"/>
                <a:ea typeface="+mn-lt"/>
                <a:cs typeface="+mn-lt"/>
              </a:rPr>
              <a:t>// executed if y is true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      </a:t>
            </a:r>
            <a:r>
              <a:rPr lang="en-US" sz="2400" b="1">
                <a:latin typeface="Consolas"/>
                <a:ea typeface="+mn-lt"/>
                <a:cs typeface="+mn-lt"/>
              </a:rPr>
              <a:t>break</a:t>
            </a:r>
            <a:r>
              <a:rPr lang="en-US" sz="2400">
                <a:latin typeface="Consolas"/>
                <a:ea typeface="+mn-lt"/>
                <a:cs typeface="+mn-lt"/>
              </a:rPr>
              <a:t>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 </a:t>
            </a:r>
            <a:r>
              <a:rPr lang="en-US" sz="2400" b="1">
                <a:latin typeface="Consolas"/>
                <a:ea typeface="+mn-lt"/>
                <a:cs typeface="+mn-lt"/>
              </a:rPr>
              <a:t>default</a:t>
            </a:r>
            <a:r>
              <a:rPr lang="en-US" sz="2400">
                <a:latin typeface="Consolas"/>
                <a:ea typeface="+mn-lt"/>
                <a:cs typeface="+mn-lt"/>
              </a:rPr>
              <a:t>: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// </a:t>
            </a:r>
            <a:r>
              <a:rPr lang="en-US" sz="2400" i="1">
                <a:latin typeface="Consolas"/>
                <a:ea typeface="+mn-lt"/>
                <a:cs typeface="+mn-lt"/>
              </a:rPr>
              <a:t>executed if neither x nor y is true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}</a:t>
            </a:r>
            <a:endParaRPr lang="en-US" sz="24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40869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 Loops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035229" y="6039078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https://www.w3schools.com/js/js_loop_for.asp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34140" y="1436818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JavaScript supports several types of for loop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493685" y="3473256"/>
            <a:ext cx="80598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  <a:ea typeface="+mn-lt"/>
                <a:cs typeface="+mn-lt"/>
              </a:rPr>
              <a:t>for (i = 0; i &lt; 100; i++)</a:t>
            </a:r>
            <a:r>
              <a:rPr lang="en-US" sz="2400">
                <a:latin typeface="Consolas"/>
                <a:ea typeface="+mn-lt"/>
                <a:cs typeface="+mn-lt"/>
              </a:rPr>
              <a:t>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console.log("Number" + i);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50DAA-0605-47A1-AA62-9B101F04D43E}"/>
              </a:ext>
            </a:extLst>
          </p:cNvPr>
          <p:cNvSpPr txBox="1"/>
          <p:nvPr/>
        </p:nvSpPr>
        <p:spPr>
          <a:xfrm>
            <a:off x="274070" y="2574826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traditional, Java-style iteration: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62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 Loops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46260" y="5060790"/>
            <a:ext cx="8338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Give it a try:</a:t>
            </a:r>
          </a:p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https://www.w3schools.com/js/tryit.asp?filename=tryjs_object_for_in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94035" y="1197237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Iterating over properties of an 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443773" y="2125615"/>
            <a:ext cx="849908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nsolas"/>
                <a:ea typeface="+mn-lt"/>
                <a:cs typeface="+mn-lt"/>
              </a:rPr>
              <a:t>var person = {fname:"John", lname:"Doe", age:25};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var text = "";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var x;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for (x in person)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text += person[x];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}</a:t>
            </a:r>
            <a:endParaRPr lang="en-US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9986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 Loops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46260" y="5060790"/>
            <a:ext cx="8338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Give it a try:</a:t>
            </a:r>
          </a:p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https://www.w3schools.com/js/tryit.asp?filename=tryjs_object_for_of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94035" y="1197237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Iterating over the values of an iterable object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853057" y="2085685"/>
            <a:ext cx="60034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var cars = ['BMW', 'Volvo', 'Mini'];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var x;</a:t>
            </a:r>
            <a:br>
              <a:rPr lang="en-US" sz="2400">
                <a:ea typeface="+mn-lt"/>
                <a:cs typeface="+mn-lt"/>
              </a:rPr>
            </a:b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for (x of cars) {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  document.write(x + "&lt;br &gt;");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}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2202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More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15963" y="1227497"/>
            <a:ext cx="835894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Open </a:t>
            </a:r>
            <a:r>
              <a:rPr lang="en-US" sz="2400" b="1"/>
              <a:t>more_basics.html</a:t>
            </a:r>
            <a:r>
              <a:rPr lang="en-US" sz="2400"/>
              <a:t> in Chrome and open the Console (F12).</a:t>
            </a:r>
            <a:endParaRPr lang="en-US"/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13476" y="2644705"/>
            <a:ext cx="779032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We'll be adding code to </a:t>
            </a:r>
            <a:r>
              <a:rPr lang="en-US" sz="2400" b="1">
                <a:ea typeface="+mn-lt"/>
                <a:cs typeface="+mn-lt"/>
              </a:rPr>
              <a:t>more_basics.js</a:t>
            </a:r>
            <a:r>
              <a:rPr lang="en-US" sz="2400">
                <a:ea typeface="+mn-lt"/>
                <a:cs typeface="+mn-lt"/>
              </a:rPr>
              <a:t> using Visual Studio and seeing the results in Chrome.</a:t>
            </a:r>
            <a:endParaRPr lang="en-US" sz="2400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67006-F9EA-494C-9182-BC6F5CE366DE}"/>
              </a:ext>
            </a:extLst>
          </p:cNvPr>
          <p:cNvSpPr txBox="1"/>
          <p:nvPr/>
        </p:nvSpPr>
        <p:spPr>
          <a:xfrm>
            <a:off x="483703" y="4391648"/>
            <a:ext cx="7790328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Fill in the code in the comments in the_basics.js now.</a:t>
            </a:r>
            <a:endParaRPr lang="en-US"/>
          </a:p>
          <a:p>
            <a:pPr algn="ctr"/>
            <a:endParaRPr lang="en-US" sz="2800" b="1"/>
          </a:p>
          <a:p>
            <a:pPr algn="ctr"/>
            <a:endParaRPr lang="en-US" sz="2800" b="1"/>
          </a:p>
          <a:p>
            <a:pPr algn="ctr"/>
            <a:r>
              <a:rPr lang="en-US" sz="2800" b="1"/>
              <a:t>Expected output is on the next slide.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32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/>
              <a:t>Example: More BASICS </a:t>
            </a:r>
            <a:br>
              <a:rPr lang="en-US" sz="3200"/>
            </a:br>
            <a:r>
              <a:rPr lang="en-US" sz="3200"/>
              <a:t>(EXPECTED OUTPUT)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51101C-467C-41C8-B46B-FCFA63D0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88" y="1034615"/>
            <a:ext cx="5099076" cy="56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09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The Colors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05393" y="868126"/>
            <a:ext cx="7849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Open colorful_events.html in Chrome.</a:t>
            </a:r>
          </a:p>
          <a:p>
            <a:pPr algn="ctr"/>
            <a:r>
              <a:rPr lang="en-US" sz="2000"/>
              <a:t>Some features of the page don't work.</a:t>
            </a:r>
            <a:endParaRPr lang="en-US" sz="2000" b="1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3072F9-B7FA-45AC-B8B3-A56DB7A5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15" y="1627457"/>
            <a:ext cx="5167412" cy="4350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63389" y="6248400"/>
            <a:ext cx="779032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Let's fix this page by editing the_colors.js</a:t>
            </a:r>
            <a:endParaRPr lang="en-US" sz="2800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2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802" y="183777"/>
            <a:ext cx="7055380" cy="841509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Weirdness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0D17D140-0E91-4B73-B187-D2F8A91D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" y="1844679"/>
            <a:ext cx="8972300" cy="3164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8A98D-811D-4240-887C-CB27854AF698}"/>
              </a:ext>
            </a:extLst>
          </p:cNvPr>
          <p:cNvSpPr txBox="1"/>
          <p:nvPr/>
        </p:nvSpPr>
        <p:spPr>
          <a:xfrm>
            <a:off x="2628745" y="1088263"/>
            <a:ext cx="75361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Unintuitive behavior: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7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E277-20AF-4E92-8ABF-A3DB6CBE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98" y="-190075"/>
            <a:ext cx="7511473" cy="1122733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While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5F4C9-E2C8-4C0D-BA37-E1DF5D17D18F}"/>
              </a:ext>
            </a:extLst>
          </p:cNvPr>
          <p:cNvSpPr txBox="1"/>
          <p:nvPr/>
        </p:nvSpPr>
        <p:spPr>
          <a:xfrm>
            <a:off x="505365" y="640756"/>
            <a:ext cx="8010937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 the following example, the code in the loop will run, over and over again, as long as a </a:t>
            </a:r>
            <a:r>
              <a:rPr lang="en-US" sz="2400">
                <a:latin typeface="Century Gothic"/>
                <a:ea typeface="+mn-lt"/>
                <a:cs typeface="+mn-lt"/>
              </a:rPr>
              <a:t>variable (</a:t>
            </a:r>
            <a:r>
              <a:rPr lang="en-US" sz="2400" err="1">
                <a:latin typeface="Century Gothic"/>
                <a:ea typeface="+mn-lt"/>
                <a:cs typeface="+mn-lt"/>
              </a:rPr>
              <a:t>i</a:t>
            </a:r>
            <a:r>
              <a:rPr lang="en-US" sz="2400">
                <a:latin typeface="Century Gothic"/>
                <a:ea typeface="+mn-lt"/>
                <a:cs typeface="+mn-lt"/>
              </a:rPr>
              <a:t>)</a:t>
            </a:r>
            <a:r>
              <a:rPr lang="en-US" sz="2400">
                <a:ea typeface="+mn-lt"/>
                <a:cs typeface="+mn-lt"/>
              </a:rPr>
              <a:t> is less than 10:</a:t>
            </a:r>
          </a:p>
          <a:p>
            <a:pPr marL="285750" indent="-285750">
              <a:buFont typeface="Arial"/>
              <a:buChar char="•"/>
            </a:pPr>
            <a:endParaRPr lang="en-US" sz="2400">
              <a:latin typeface="Consolas"/>
              <a:ea typeface="+mn-lt"/>
              <a:cs typeface="+mn-lt"/>
            </a:endParaRPr>
          </a:p>
          <a:p>
            <a:pPr lvl="2"/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while (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&lt; 10) {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;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++;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}</a:t>
            </a:r>
            <a:endParaRPr lang="en-US" sz="2400">
              <a:solidFill>
                <a:srgbClr val="FFC000"/>
              </a:solidFill>
            </a:endParaRPr>
          </a:p>
          <a:p>
            <a:pPr lvl="2"/>
            <a:endParaRPr lang="en-US" sz="2400"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entury Gothic"/>
              </a:rPr>
              <a:t>JS also has do-while loops</a:t>
            </a:r>
          </a:p>
          <a:p>
            <a:pPr marL="285750" indent="-285750">
              <a:buFont typeface="Arial"/>
              <a:buChar char="•"/>
            </a:pPr>
            <a:endParaRPr lang="en-US" sz="2400">
              <a:latin typeface="Consolas"/>
              <a:ea typeface="+mn-lt"/>
              <a:cs typeface="+mn-lt"/>
            </a:endParaRPr>
          </a:p>
          <a:p>
            <a:pPr lvl="2"/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do {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;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++;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}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while (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&lt; 10); </a:t>
            </a:r>
            <a:endParaRPr lang="en-US" sz="2400">
              <a:solidFill>
                <a:srgbClr val="FFC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32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1F66-BD6B-480A-9E66-EDCC7AC6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06" y="-172894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BREAK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891E7-5AC2-41FD-A623-5FA7204EA47B}"/>
              </a:ext>
            </a:extLst>
          </p:cNvPr>
          <p:cNvSpPr txBox="1"/>
          <p:nvPr/>
        </p:nvSpPr>
        <p:spPr>
          <a:xfrm>
            <a:off x="874921" y="1050119"/>
            <a:ext cx="7577230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The </a:t>
            </a:r>
            <a:r>
              <a:rPr lang="en-US" sz="2000">
                <a:latin typeface="Consolas"/>
              </a:rPr>
              <a:t>break</a:t>
            </a:r>
            <a:r>
              <a:rPr lang="en-US" sz="2000">
                <a:ea typeface="+mn-lt"/>
                <a:cs typeface="+mn-lt"/>
              </a:rPr>
              <a:t> statement "jumps out" of a loop.</a:t>
            </a:r>
          </a:p>
          <a:p>
            <a:pPr lvl="1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This </a:t>
            </a:r>
            <a:r>
              <a:rPr lang="en-US" sz="2000">
                <a:latin typeface="Consolas"/>
                <a:ea typeface="+mn-lt"/>
                <a:cs typeface="+mn-lt"/>
              </a:rPr>
              <a:t>break</a:t>
            </a:r>
            <a:r>
              <a:rPr lang="en-US" sz="2000">
                <a:ea typeface="+mn-lt"/>
                <a:cs typeface="+mn-lt"/>
              </a:rPr>
              <a:t> statement breaks the loop and continues executing the code after the loop (if any)</a:t>
            </a:r>
            <a:endParaRPr lang="en-US" sz="2000"/>
          </a:p>
          <a:p>
            <a:pPr lvl="1"/>
            <a:endParaRPr lang="en-US" sz="2000">
              <a:latin typeface="Consolas"/>
              <a:ea typeface="+mn-lt"/>
              <a:cs typeface="+mn-lt"/>
            </a:endParaRPr>
          </a:p>
          <a:p>
            <a:pPr lvl="1"/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for (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= 0;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&lt; 10;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++) {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if (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=== 3) { break; }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+ "&lt;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br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&gt;";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} </a:t>
            </a:r>
            <a:endParaRPr lang="en-US" sz="2000">
              <a:solidFill>
                <a:srgbClr val="FFC000"/>
              </a:solidFill>
              <a:latin typeface="Consolas"/>
            </a:endParaRPr>
          </a:p>
          <a:p>
            <a:pPr lvl="1"/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The </a:t>
            </a:r>
            <a:r>
              <a:rPr lang="en-US" sz="2000">
                <a:latin typeface="Consolas"/>
              </a:rPr>
              <a:t>continue</a:t>
            </a:r>
            <a:r>
              <a:rPr lang="en-US" sz="2000">
                <a:ea typeface="+mn-lt"/>
                <a:cs typeface="+mn-lt"/>
              </a:rPr>
              <a:t> statement "jumps over" one iteration in the loop.</a:t>
            </a:r>
            <a:endParaRPr lang="en-US" sz="2000"/>
          </a:p>
          <a:p>
            <a:pPr lvl="1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This example skips the value of 3: </a:t>
            </a:r>
            <a:endParaRPr lang="en-US" sz="2000"/>
          </a:p>
          <a:p>
            <a:pPr lvl="1"/>
            <a:endParaRPr lang="en-US" sz="2000">
              <a:latin typeface="Century Gothic"/>
              <a:ea typeface="+mn-lt"/>
              <a:cs typeface="+mn-lt"/>
            </a:endParaRPr>
          </a:p>
          <a:p>
            <a:pPr lvl="1"/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for (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= 0;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&lt; 10;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++) {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if (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=== 3) { continue; }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+ "&lt;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br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&gt;";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}</a:t>
            </a:r>
            <a:endParaRPr lang="en-US" sz="2000">
              <a:solidFill>
                <a:srgbClr val="FFC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06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8092-EC75-47A7-ABA7-3831E42E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62" y="-45508"/>
            <a:ext cx="7511473" cy="1068520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Type conversion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33E12-04AF-480B-8594-C66BDBA648E6}"/>
              </a:ext>
            </a:extLst>
          </p:cNvPr>
          <p:cNvSpPr txBox="1"/>
          <p:nvPr/>
        </p:nvSpPr>
        <p:spPr>
          <a:xfrm>
            <a:off x="462622" y="977649"/>
            <a:ext cx="76856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AB74-1191-4318-8642-58228BF6B850}"/>
              </a:ext>
            </a:extLst>
          </p:cNvPr>
          <p:cNvSpPr txBox="1"/>
          <p:nvPr/>
        </p:nvSpPr>
        <p:spPr>
          <a:xfrm>
            <a:off x="354196" y="1239681"/>
            <a:ext cx="827296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Number()</a:t>
            </a:r>
            <a:r>
              <a:rPr lang="en-US">
                <a:solidFill>
                  <a:srgbClr val="FFC000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converts to a Number,</a:t>
            </a:r>
            <a:r>
              <a:rPr 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String()</a:t>
            </a:r>
            <a:r>
              <a:rPr lang="en-US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converts to a String, 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Boolean()</a:t>
            </a:r>
            <a:r>
              <a:rPr lang="en-US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converts to a Boolean, etc. This works for most data types.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You can use the </a:t>
            </a:r>
            <a:r>
              <a:rPr lang="en-US" err="1">
                <a:solidFill>
                  <a:srgbClr val="FFC000"/>
                </a:solidFill>
                <a:latin typeface="Consolas"/>
              </a:rPr>
              <a:t>typeof</a:t>
            </a:r>
            <a:r>
              <a:rPr lang="en-US">
                <a:ea typeface="+mn-lt"/>
                <a:cs typeface="+mn-lt"/>
              </a:rPr>
              <a:t> operator to find the data type of a JavaScript variable.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FFC000"/>
              </a:solidFill>
            </a:endParaRPr>
          </a:p>
          <a:p>
            <a:pPr lvl="1"/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"John"                 // Returns "string" 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3.14                   // Returns "number"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NaN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                  // Returns "number"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false                  // Returns "</a:t>
            </a: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boolean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[1,2,3,4]              // Returns "object"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{</a:t>
            </a: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name:'John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', age:34}  // Returns "object"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new Date()             // Returns "object"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function () {}         // Returns "function"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myCar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                  // Returns "undefined" 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null                   // Returns "object" </a:t>
            </a:r>
            <a:endParaRPr lang="en-US">
              <a:solidFill>
                <a:srgbClr val="FFC000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6046-5C82-4268-AF7D-BA1F71BE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98" y="-72615"/>
            <a:ext cx="7511473" cy="996235"/>
          </a:xfrm>
        </p:spPr>
        <p:txBody>
          <a:bodyPr/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</a:rPr>
              <a:t>Bitwise operators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5D796-2468-489A-8D0A-940627A63D94}"/>
              </a:ext>
            </a:extLst>
          </p:cNvPr>
          <p:cNvSpPr txBox="1"/>
          <p:nvPr/>
        </p:nvSpPr>
        <p:spPr>
          <a:xfrm>
            <a:off x="507800" y="1646281"/>
            <a:ext cx="79928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E5D207-6E9C-43DA-82C0-1FECC4D7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3" y="744257"/>
            <a:ext cx="8688606" cy="2848561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A375EC-AE37-4A26-AE46-314A75675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32" y="3843458"/>
            <a:ext cx="8688606" cy="27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5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4D80-0562-48B4-B2FD-B9521EF7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40" y="80990"/>
            <a:ext cx="7511473" cy="734204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Regex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D846F-091E-4586-BCD1-F4946A2169FD}"/>
              </a:ext>
            </a:extLst>
          </p:cNvPr>
          <p:cNvSpPr txBox="1"/>
          <p:nvPr/>
        </p:nvSpPr>
        <p:spPr>
          <a:xfrm>
            <a:off x="417443" y="1013791"/>
            <a:ext cx="8417539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Regular expressions can be used to perform all types of </a:t>
            </a:r>
            <a:r>
              <a:rPr lang="en-US" sz="2400" b="1">
                <a:ea typeface="+mn-lt"/>
                <a:cs typeface="+mn-lt"/>
              </a:rPr>
              <a:t>text search</a:t>
            </a:r>
            <a:r>
              <a:rPr lang="en-US" sz="2400">
                <a:ea typeface="+mn-lt"/>
                <a:cs typeface="+mn-lt"/>
              </a:rPr>
              <a:t> and </a:t>
            </a:r>
            <a:r>
              <a:rPr lang="en-US" sz="2400" b="1">
                <a:ea typeface="+mn-lt"/>
                <a:cs typeface="+mn-lt"/>
              </a:rPr>
              <a:t>text replace</a:t>
            </a:r>
            <a:r>
              <a:rPr lang="en-US" sz="2400">
                <a:ea typeface="+mn-lt"/>
                <a:cs typeface="+mn-lt"/>
              </a:rPr>
              <a:t> operations with the syntax</a:t>
            </a:r>
            <a:r>
              <a:rPr lang="en-US" sz="2400">
                <a:latin typeface="Century Gothic"/>
                <a:ea typeface="+mn-lt"/>
                <a:cs typeface="+mn-lt"/>
              </a:rPr>
              <a:t>: </a:t>
            </a:r>
            <a:endParaRPr lang="en-US" sz="2400">
              <a:latin typeface="Consolas"/>
              <a:ea typeface="+mn-lt"/>
              <a:cs typeface="+mn-lt"/>
            </a:endParaRPr>
          </a:p>
          <a:p>
            <a:pPr lvl="1"/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/</a:t>
            </a:r>
            <a:r>
              <a:rPr lang="en-US" sz="2400" i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pattern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/</a:t>
            </a:r>
            <a:r>
              <a:rPr lang="en-US" sz="2400" i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modifiers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;</a:t>
            </a:r>
            <a:endParaRPr lang="en-US" sz="2400">
              <a:solidFill>
                <a:srgbClr val="FFC000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+mj-lt"/>
              </a:rPr>
              <a:t>Example:</a:t>
            </a:r>
          </a:p>
          <a:p>
            <a:pPr lvl="1"/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var pattern = /w3schools/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;</a:t>
            </a:r>
          </a:p>
          <a:p>
            <a:pPr marL="742950" lvl="1" indent="-285750">
              <a:buFont typeface="Arial"/>
              <a:buChar char="•"/>
            </a:pPr>
            <a:endParaRPr lang="en-US" sz="2400" b="1"/>
          </a:p>
          <a:p>
            <a:pPr marL="742950" lvl="1" indent="-285750">
              <a:buFont typeface="Arial"/>
              <a:buChar char="•"/>
            </a:pPr>
            <a:r>
              <a:rPr lang="en-US" sz="2400" b="1">
                <a:solidFill>
                  <a:srgbClr val="FFC000"/>
                </a:solidFill>
                <a:latin typeface="Consolas" panose="020B0609020204030204" pitchFamily="49" charset="0"/>
              </a:rPr>
              <a:t>/w3schools/</a:t>
            </a:r>
            <a:r>
              <a:rPr lang="en-US" sz="2400" b="1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sz="2400"/>
              <a:t>  is a regular expression.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>
                <a:solidFill>
                  <a:srgbClr val="FFC000"/>
                </a:solidFill>
                <a:latin typeface="Consolas" panose="020B0609020204030204" pitchFamily="49" charset="0"/>
              </a:rPr>
              <a:t>w3schools</a:t>
            </a:r>
            <a:r>
              <a:rPr lang="en-US" sz="2400"/>
              <a:t>  is a pattern (to be used in a search).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sz="2400"/>
              <a:t>  is a modifier (modifies the search to be case-insensitive).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5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7ABA-6CFA-4964-8FC8-792AFCAB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27" y="126168"/>
            <a:ext cx="7511473" cy="797453"/>
          </a:xfrm>
        </p:spPr>
        <p:txBody>
          <a:bodyPr/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Regex (cont.)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A3269-7A54-44FC-A173-A0F11133C1FB}"/>
              </a:ext>
            </a:extLst>
          </p:cNvPr>
          <p:cNvSpPr txBox="1"/>
          <p:nvPr/>
        </p:nvSpPr>
        <p:spPr>
          <a:xfrm>
            <a:off x="534906" y="1302930"/>
            <a:ext cx="800190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 JavaScript, regular expressions are often used with the two </a:t>
            </a:r>
            <a:r>
              <a:rPr lang="en-US" sz="2400" b="1">
                <a:ea typeface="+mn-lt"/>
                <a:cs typeface="+mn-lt"/>
              </a:rPr>
              <a:t>string methods</a:t>
            </a:r>
            <a:r>
              <a:rPr lang="en-US" sz="2400">
                <a:ea typeface="+mn-lt"/>
                <a:cs typeface="+mn-lt"/>
              </a:rPr>
              <a:t>: 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search()</a:t>
            </a:r>
            <a:r>
              <a:rPr lang="en-US" sz="240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and 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replace()</a:t>
            </a:r>
            <a:r>
              <a:rPr lang="en-US" sz="2400">
                <a:solidFill>
                  <a:srgbClr val="FFC000"/>
                </a:solidFill>
                <a:ea typeface="+mn-lt"/>
                <a:cs typeface="+mn-lt"/>
              </a:rPr>
              <a:t>.</a:t>
            </a:r>
            <a:endParaRPr lang="en-US" sz="2400">
              <a:solidFill>
                <a:srgbClr val="FFC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search()</a:t>
            </a:r>
            <a:r>
              <a:rPr lang="en-US" sz="240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method uses an expression to search for a match, and returns the position of the match.</a:t>
            </a:r>
            <a:endParaRPr lang="en-US" sz="2400"/>
          </a:p>
          <a:p>
            <a:pPr marL="285750" indent="-285750"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replace()</a:t>
            </a:r>
            <a:r>
              <a:rPr lang="en-US" sz="240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method returns a modified string where the pattern is replaced.</a:t>
            </a:r>
            <a:endParaRPr lang="en-US" sz="2400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FF64C-24DC-4453-A338-61AF1DC326F1}"/>
              </a:ext>
            </a:extLst>
          </p:cNvPr>
          <p:cNvSpPr txBox="1"/>
          <p:nvPr/>
        </p:nvSpPr>
        <p:spPr>
          <a:xfrm>
            <a:off x="263839" y="5224368"/>
            <a:ext cx="87247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Try this example and search for text in a string:</a:t>
            </a:r>
          </a:p>
          <a:p>
            <a:r>
              <a:rPr lang="en-US" sz="2400" u="sng">
                <a:solidFill>
                  <a:srgbClr val="FFC000"/>
                </a:solidFill>
                <a:ea typeface="+mn-lt"/>
                <a:cs typeface="+mn-lt"/>
              </a:rPr>
              <a:t>https://www.w3schools.com/js/tryit.asp?filename=tryjs_string_search</a:t>
            </a:r>
            <a:endParaRPr lang="en-US" sz="2400" u="sng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56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12" y="233163"/>
            <a:ext cx="7511473" cy="653633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Forms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B7598-F51D-4EF7-9441-ECA5D2F08E1C}"/>
              </a:ext>
            </a:extLst>
          </p:cNvPr>
          <p:cNvSpPr txBox="1"/>
          <p:nvPr/>
        </p:nvSpPr>
        <p:spPr>
          <a:xfrm>
            <a:off x="1553283" y="6215125"/>
            <a:ext cx="58278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https://www.w3schools.com/html/html_forms.asp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F3A31-A851-4E2F-82C8-C90078309B55}"/>
              </a:ext>
            </a:extLst>
          </p:cNvPr>
          <p:cNvSpPr txBox="1"/>
          <p:nvPr/>
        </p:nvSpPr>
        <p:spPr>
          <a:xfrm>
            <a:off x="319698" y="1254856"/>
            <a:ext cx="81637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/>
              <a:t>Forms are used to collect information from the 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8B221-046C-41A1-8D29-EB62CC2D32D0}"/>
              </a:ext>
            </a:extLst>
          </p:cNvPr>
          <p:cNvSpPr txBox="1"/>
          <p:nvPr/>
        </p:nvSpPr>
        <p:spPr>
          <a:xfrm>
            <a:off x="245570" y="2311953"/>
            <a:ext cx="81637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Typically, forms would specify an "action" attribute and use the "submit" input type to submit the data to a program written in a language like PHP running on a server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B44199-8740-4021-AF0F-29FA4784D48B}"/>
              </a:ext>
            </a:extLst>
          </p:cNvPr>
          <p:cNvSpPr txBox="1"/>
          <p:nvPr/>
        </p:nvSpPr>
        <p:spPr>
          <a:xfrm>
            <a:off x="315447" y="4444298"/>
            <a:ext cx="81637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Our example will just use JavaScript to update a list</a:t>
            </a:r>
          </a:p>
        </p:txBody>
      </p:sp>
    </p:spTree>
    <p:extLst>
      <p:ext uri="{BB962C8B-B14F-4D97-AF65-F5344CB8AC3E}">
        <p14:creationId xmlns:p14="http://schemas.microsoft.com/office/powerpoint/2010/main" val="17024516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Forms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256592" y="1507008"/>
            <a:ext cx="87981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Open forms.html in Chrome and open the Console (F12).</a:t>
            </a:r>
          </a:p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90239-F90F-40EF-A51B-0A84067EFBE7}"/>
              </a:ext>
            </a:extLst>
          </p:cNvPr>
          <p:cNvSpPr txBox="1"/>
          <p:nvPr/>
        </p:nvSpPr>
        <p:spPr>
          <a:xfrm>
            <a:off x="613476" y="2644705"/>
            <a:ext cx="779032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We'll be adding code to </a:t>
            </a:r>
            <a:r>
              <a:rPr lang="en-US" sz="2400" b="1">
                <a:ea typeface="+mn-lt"/>
                <a:cs typeface="+mn-lt"/>
              </a:rPr>
              <a:t>forms.js</a:t>
            </a:r>
            <a:r>
              <a:rPr lang="en-US" sz="2400">
                <a:ea typeface="+mn-lt"/>
                <a:cs typeface="+mn-lt"/>
              </a:rPr>
              <a:t> using Visual Studio and seeing the results in Chrome.</a:t>
            </a:r>
            <a:endParaRPr lang="en-US" sz="2400"/>
          </a:p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EE35F-5366-4245-A9EE-B126B50917BB}"/>
              </a:ext>
            </a:extLst>
          </p:cNvPr>
          <p:cNvSpPr txBox="1"/>
          <p:nvPr/>
        </p:nvSpPr>
        <p:spPr>
          <a:xfrm>
            <a:off x="483703" y="4391648"/>
            <a:ext cx="7790328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Fill in the code in the comments in forms.js now.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9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1" y="-28310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MORE Weirdness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7" name="Picture 7" descr="// Legacy design decisions are now canonical:​&#10;&#10;var b = new Boolean(false);​&#10;b;        // Shows &amp;#39;false&amp;#39; in console.​&#10;!b;       // ALSO shows &amp;#39;false&amp;#39; in console.​&#10;!b == b;  // So this is true!​&#10;!!b == !b // Negate both sides and it&amp;#39;s false!&#10;​&#10;if (b) {​&#10;  // Better believe this will get executed.​&#10;}">
            <a:extLst>
              <a:ext uri="{FF2B5EF4-FFF2-40B4-BE49-F238E27FC236}">
                <a16:creationId xmlns:a16="http://schemas.microsoft.com/office/drawing/2014/main" id="{C4119B0C-1E1F-443D-BCA1-CF1D4330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" y="1450319"/>
            <a:ext cx="8882457" cy="44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9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070" y="106928"/>
            <a:ext cx="7055380" cy="841509"/>
          </a:xfrm>
        </p:spPr>
        <p:txBody>
          <a:bodyPr/>
          <a:lstStyle/>
          <a:p>
            <a:r>
              <a:rPr lang="en-US" b="1"/>
              <a:t>Major companies using JavaScript</a:t>
            </a:r>
            <a:endParaRPr lang="en-US" err="1"/>
          </a:p>
        </p:txBody>
      </p:sp>
      <p:pic>
        <p:nvPicPr>
          <p:cNvPr id="16" name="Picture 16" descr="A picture containing white&#10;&#10;Description generated with very high confidence">
            <a:extLst>
              <a:ext uri="{FF2B5EF4-FFF2-40B4-BE49-F238E27FC236}">
                <a16:creationId xmlns:a16="http://schemas.microsoft.com/office/drawing/2014/main" id="{D27F0AF1-923B-4193-8345-4BDF432E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237" y="3045511"/>
            <a:ext cx="2563514" cy="892975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A49B52A-D681-4DA0-9067-4C8B939A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3" y="2914461"/>
            <a:ext cx="2892937" cy="1157175"/>
          </a:xfrm>
          <a:prstGeom prst="rect">
            <a:avLst/>
          </a:prstGeom>
        </p:spPr>
      </p:pic>
      <p:pic>
        <p:nvPicPr>
          <p:cNvPr id="22" name="Picture 22" descr="A close up of a sign&#10;&#10;Description generated with high confidence">
            <a:extLst>
              <a:ext uri="{FF2B5EF4-FFF2-40B4-BE49-F238E27FC236}">
                <a16:creationId xmlns:a16="http://schemas.microsoft.com/office/drawing/2014/main" id="{D3EED281-4944-4600-8E95-7910C029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65" y="1319123"/>
            <a:ext cx="2892937" cy="781987"/>
          </a:xfrm>
          <a:prstGeom prst="rect">
            <a:avLst/>
          </a:prstGeom>
        </p:spPr>
      </p:pic>
      <p:pic>
        <p:nvPicPr>
          <p:cNvPr id="24" name="Picture 2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896DC5D-3E95-454B-B83C-D9B7E5226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580" y="1151895"/>
            <a:ext cx="3471923" cy="1114597"/>
          </a:xfrm>
          <a:prstGeom prst="rect">
            <a:avLst/>
          </a:prstGeom>
        </p:spPr>
      </p:pic>
      <p:pic>
        <p:nvPicPr>
          <p:cNvPr id="5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1593F94F-B7DA-4869-9F23-9234A6996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7584" y="4237744"/>
            <a:ext cx="2743200" cy="2743200"/>
          </a:xfrm>
          <a:prstGeom prst="rect">
            <a:avLst/>
          </a:prstGeom>
        </p:spPr>
      </p:pic>
      <p:pic>
        <p:nvPicPr>
          <p:cNvPr id="7" name="Picture 7" descr="A picture containing woman, sign, holding, red&#10;&#10;Description generated with very high confidence">
            <a:extLst>
              <a:ext uri="{FF2B5EF4-FFF2-40B4-BE49-F238E27FC236}">
                <a16:creationId xmlns:a16="http://schemas.microsoft.com/office/drawing/2014/main" id="{CD00051A-F77B-4AE5-A2C6-5DD1794E7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84" y="4452129"/>
            <a:ext cx="27432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0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510" y="70965"/>
            <a:ext cx="5856585" cy="797162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Popularity: 7th in 2019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E4C9BE-F00A-400B-AED6-4FEDE49BE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27" y="872072"/>
            <a:ext cx="7936862" cy="57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07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67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Mesh</vt:lpstr>
      <vt:lpstr>JavaScript</vt:lpstr>
      <vt:lpstr>History</vt:lpstr>
      <vt:lpstr>Where is it used today?</vt:lpstr>
      <vt:lpstr>Strengths</vt:lpstr>
      <vt:lpstr>Weaknesses</vt:lpstr>
      <vt:lpstr>Weirdness</vt:lpstr>
      <vt:lpstr>MORE Weirdness</vt:lpstr>
      <vt:lpstr>Major companies using JavaScript</vt:lpstr>
      <vt:lpstr>Popularity: 7th in 2019</vt:lpstr>
      <vt:lpstr>Language Basics</vt:lpstr>
      <vt:lpstr>Language Basics</vt:lpstr>
      <vt:lpstr>Hello JS: The developer console</vt:lpstr>
      <vt:lpstr>Hello JS: The developer console</vt:lpstr>
      <vt:lpstr>PowerPoint Presentation</vt:lpstr>
      <vt:lpstr>Introduction</vt:lpstr>
      <vt:lpstr>Introduction</vt:lpstr>
      <vt:lpstr>Introduction</vt:lpstr>
      <vt:lpstr>Introduction</vt:lpstr>
      <vt:lpstr>Introduction</vt:lpstr>
      <vt:lpstr> 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Data Types</vt:lpstr>
      <vt:lpstr>Data Types (cont.)</vt:lpstr>
      <vt:lpstr>PowerPoint Presentation</vt:lpstr>
      <vt:lpstr>PowerPoint Presentation</vt:lpstr>
      <vt:lpstr>Objects (cont.)</vt:lpstr>
      <vt:lpstr>PowerPoint Presentation</vt:lpstr>
      <vt:lpstr>Scope</vt:lpstr>
      <vt:lpstr>Scope (cont.)</vt:lpstr>
      <vt:lpstr>Scope (cont.)</vt:lpstr>
      <vt:lpstr>PowerPoint Presentation</vt:lpstr>
      <vt:lpstr>Formatting strings</vt:lpstr>
      <vt:lpstr>EDITING AND DEBUGGING</vt:lpstr>
      <vt:lpstr>EDITING AND DEBUGGING</vt:lpstr>
      <vt:lpstr>EDITING AND DEBUGGING</vt:lpstr>
      <vt:lpstr>The Debugger</vt:lpstr>
      <vt:lpstr>The Debugger</vt:lpstr>
      <vt:lpstr>The Debugger</vt:lpstr>
      <vt:lpstr>Example: THE BASICS</vt:lpstr>
      <vt:lpstr>String Methods</vt:lpstr>
      <vt:lpstr>Numbers</vt:lpstr>
      <vt:lpstr>Arrays</vt:lpstr>
      <vt:lpstr>Arrays</vt:lpstr>
      <vt:lpstr>The MATH Object (cont)</vt:lpstr>
      <vt:lpstr>The MATH Object: Random</vt:lpstr>
      <vt:lpstr>Booleans</vt:lpstr>
      <vt:lpstr>Comparisons</vt:lpstr>
      <vt:lpstr>Conditional Statements</vt:lpstr>
      <vt:lpstr>Switch Statements</vt:lpstr>
      <vt:lpstr>For Loops</vt:lpstr>
      <vt:lpstr>For Loops</vt:lpstr>
      <vt:lpstr>For Loops</vt:lpstr>
      <vt:lpstr>Example: More BASICS</vt:lpstr>
      <vt:lpstr>Example: More BASICS  (EXPECTED OUTPUT)</vt:lpstr>
      <vt:lpstr>Example: The Colors</vt:lpstr>
      <vt:lpstr>While Loops</vt:lpstr>
      <vt:lpstr>BREAK</vt:lpstr>
      <vt:lpstr>Type conversion</vt:lpstr>
      <vt:lpstr>Bitwise operators</vt:lpstr>
      <vt:lpstr>Regex</vt:lpstr>
      <vt:lpstr>Regex (cont.)</vt:lpstr>
      <vt:lpstr>Forms</vt:lpstr>
      <vt:lpstr>Example: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32</cp:revision>
  <dcterms:created xsi:type="dcterms:W3CDTF">2013-07-15T20:26:40Z</dcterms:created>
  <dcterms:modified xsi:type="dcterms:W3CDTF">2019-11-13T01:05:58Z</dcterms:modified>
</cp:coreProperties>
</file>