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63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06D8137-3C45-4FFC-A5D5-7608976640B4}">
          <p14:sldIdLst>
            <p14:sldId id="257"/>
            <p14:sldId id="262"/>
            <p14:sldId id="26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1C65-FF36-4083-A471-1BC550B87580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7AB5-62D0-4474-AC84-5785819F6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00C6C-5A62-5556-5C83-FFD8AA341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F4EA5-9153-C3B5-FEE0-90E6E6388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1C315-CA70-B57A-F31B-3BC8BCD2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843-B89A-4614-BFEB-083528CA7C6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6BAA-8F3F-7549-749F-6BD4AC0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766A-95F6-ADC0-BC22-EFD51178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BC37B-C883-635B-9899-7C28562C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A62F6-A4E2-D02C-0217-0D26397C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32383-57B5-82BF-00B9-D3C6B086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B33D-85E3-486A-9DAA-5819D3BF3C77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87475-BD1E-105F-9CAB-CE8CE3FF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EFC9-F6CA-7621-8DDA-6E256CF2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3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DF2E00-7DFF-81C2-CF92-7FF7694D6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59D56-B98E-7863-7EEC-970DDA79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BCDB-95BC-1563-AF01-21E6B7CF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43-687F-4F33-B38F-6AC5D476849E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7C195-52F1-BF0B-8927-32329FF5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1853E-0792-B146-9AA8-CC720C77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9D01-9823-D07D-F0A3-2249249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71954-3C4F-4CE5-90CC-FAD286B8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AFA52-55C0-9AFA-5F8A-0E981B5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4D5-3394-40EE-A9C5-562A635FF5B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3755F-4B51-0EBF-F40F-027EE392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9E3BF-530A-8AD9-29F2-22B1FFD7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8C20F-F082-30BE-8724-E7B9ECA0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79525-8075-2AB8-496E-18571F46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AB4DB-EA9D-5A74-A6C9-AB153B32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D55F-7337-470C-81B4-D4A0D6D99927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3A65B-D356-70B2-16E1-60C3E1C3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CE18-03E6-0F45-344A-7DAC98B0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D526-8340-9AF9-35D2-E20E2971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0C827-9D32-7F3F-1A48-4CE992D7F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2EEE6-F51D-2745-3226-AE022E747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B7F32-07D4-459E-DE37-84789A57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9C52-7083-45FA-A46F-0C6A886A3F67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CA86F-910B-F6E5-73A3-C7B5773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0A2A4-34FC-7310-D21F-EFBBF724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6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D5A6-2A26-6B64-CC65-101DB776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FA468-347F-5B28-DCCA-D1FF2FFF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39017-6158-4F93-2D57-D5F10D164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DBAA6-14F1-298E-D4E8-F369D0D05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E57A7-E48A-44A3-AFF8-2CBB2934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E6C60-8A4B-F4F7-7D25-59E7B503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84EA-CFCE-472A-A63F-E148DE81146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C68936-FBAD-236F-4838-31576570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3DC9C-9896-5768-7016-1722A50D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83192-0394-FB26-5842-F5E7872F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E773C-34ED-E3B2-480C-02A30505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8FD9-66A9-4CD9-84E3-D193CAC1A439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369A9-1F70-E308-820E-905FE8E8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845BC-A8B8-E0F3-5F16-EC1DE121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7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CCEDB-0D4D-66AD-0369-F3206797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6DE5-4EF0-40EC-A454-C8B01B25465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807BB-90C0-732D-C3F7-727B798F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720E7-A3C2-39B8-F44D-20674D6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5F631-30D4-8BA5-292C-21270723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5554C-2D58-B100-7C9C-7B41A863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1104C-6E1D-E27B-D69F-659E0DFE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10CF8-6BA3-4829-A11C-C3234003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76BB-23FE-4C89-AA77-4483287F3A1D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A4BF-3A19-3ED9-83F7-B53FDE64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7C3A5-C262-77C4-E0AC-A183BE30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8140-F3B0-28AF-8760-EF93F324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A2E96-7C34-50D7-61F4-041FC60B5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8605A-DA9C-3286-0481-7123433D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5EFCF-9812-84FF-D9B6-7B77FFC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5405-81B0-417D-A82C-92D1B2C47019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7B997-1152-BCA3-4D8B-62550FBB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3BAD5-AAAF-DFF3-E259-D1E42768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6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8924AA-78E2-FC8A-80A8-7C345ADB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6C534-0ABE-72AC-4BB1-871F5BCE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1C2DF-9601-17A2-B73F-327F8D1A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6094-7D17-4D66-A378-EC00D90F3C8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FA80B-2B09-FB71-1045-962E72D5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지원자 김세훈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4AE57-54AD-3A91-37E4-D6C04498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72F2-432E-45C9-8B7B-B5D8AA7E2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C55466-36F8-71D1-D9CE-D3EFA0B40F9D}"/>
              </a:ext>
            </a:extLst>
          </p:cNvPr>
          <p:cNvSpPr/>
          <p:nvPr/>
        </p:nvSpPr>
        <p:spPr>
          <a:xfrm>
            <a:off x="-64655" y="6557438"/>
            <a:ext cx="12339781" cy="3374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760F1-1FE7-34FC-2AEA-3DF0636C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54" y="0"/>
            <a:ext cx="12385964" cy="811213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600" b="1" dirty="0"/>
              <a:t>김세훈 포트폴리오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767C-605E-3C9E-3E30-7B5FF168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818"/>
            <a:ext cx="6096000" cy="1185552"/>
          </a:xfrm>
          <a:ln w="28575">
            <a:noFill/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학력 사항</a:t>
            </a:r>
            <a:r>
              <a:rPr lang="en-US" altLang="ko-KR" sz="2200" b="1" dirty="0"/>
              <a:t> </a:t>
            </a:r>
          </a:p>
          <a:p>
            <a:pPr marL="0" indent="0">
              <a:buNone/>
            </a:pPr>
            <a:r>
              <a:rPr lang="en-US" altLang="ko-KR" sz="1500" dirty="0"/>
              <a:t>14.02.11. </a:t>
            </a:r>
            <a:r>
              <a:rPr lang="ko-KR" altLang="en-US" sz="1500" dirty="0"/>
              <a:t>자운고등학고 </a:t>
            </a:r>
            <a:r>
              <a:rPr lang="en-US" altLang="ko-KR" sz="1500" dirty="0"/>
              <a:t>(</a:t>
            </a:r>
            <a:r>
              <a:rPr lang="ko-KR" altLang="en-US" sz="1500" dirty="0"/>
              <a:t>서울</a:t>
            </a:r>
            <a:r>
              <a:rPr lang="en-US" altLang="ko-KR" sz="1500" dirty="0"/>
              <a:t>) </a:t>
            </a:r>
            <a:r>
              <a:rPr lang="ko-KR" altLang="en-US" sz="1500" dirty="0"/>
              <a:t>졸업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21.02.24. </a:t>
            </a:r>
            <a:r>
              <a:rPr lang="ko-KR" altLang="en-US" sz="1500" dirty="0"/>
              <a:t>서경대학교    </a:t>
            </a:r>
            <a:r>
              <a:rPr lang="en-US" altLang="ko-KR" sz="1500" dirty="0"/>
              <a:t>(</a:t>
            </a:r>
            <a:r>
              <a:rPr lang="ko-KR" altLang="en-US" sz="1500" dirty="0"/>
              <a:t>서울</a:t>
            </a:r>
            <a:r>
              <a:rPr lang="en-US" altLang="ko-KR" sz="1500" dirty="0"/>
              <a:t>) </a:t>
            </a:r>
            <a:r>
              <a:rPr lang="ko-KR" altLang="en-US" sz="1500" dirty="0"/>
              <a:t>졸업</a:t>
            </a:r>
            <a:r>
              <a:rPr lang="en-US" altLang="ko-KR" sz="1500" dirty="0"/>
              <a:t>(</a:t>
            </a:r>
            <a:r>
              <a:rPr lang="ko-KR" altLang="en-US" sz="1500" dirty="0"/>
              <a:t>전공</a:t>
            </a:r>
            <a:r>
              <a:rPr lang="en-US" altLang="ko-KR" sz="1500" dirty="0"/>
              <a:t>: </a:t>
            </a:r>
            <a:r>
              <a:rPr lang="ko-KR" altLang="en-US" sz="1500" dirty="0"/>
              <a:t>전자공학과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A4D17B9-7826-1CBA-16A3-129150FC1A30}"/>
              </a:ext>
            </a:extLst>
          </p:cNvPr>
          <p:cNvSpPr txBox="1">
            <a:spLocks/>
          </p:cNvSpPr>
          <p:nvPr/>
        </p:nvSpPr>
        <p:spPr>
          <a:xfrm>
            <a:off x="6095999" y="829594"/>
            <a:ext cx="6096001" cy="6028405"/>
          </a:xfrm>
          <a:prstGeom prst="rect">
            <a:avLst/>
          </a:prstGeom>
          <a:ln w="28575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b="1" dirty="0"/>
              <a:t>직무 관련 역량</a:t>
            </a:r>
            <a:endParaRPr lang="en-US" altLang="ko-KR" sz="2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숙련도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상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python</a:t>
            </a:r>
          </a:p>
          <a:p>
            <a:pPr marL="0" indent="0">
              <a:buNone/>
            </a:pPr>
            <a:r>
              <a:rPr lang="ko-KR" altLang="en-US" sz="1500" dirty="0" err="1"/>
              <a:t>텔레마케팅</a:t>
            </a:r>
            <a:r>
              <a:rPr lang="ko-KR" altLang="en-US" sz="1500" dirty="0"/>
              <a:t> 데이터 분석 </a:t>
            </a:r>
            <a:r>
              <a:rPr lang="ko-KR" altLang="en-US" sz="1500" dirty="0" smtClean="0"/>
              <a:t>프로젝트</a:t>
            </a:r>
            <a:endParaRPr lang="en-US" altLang="ko-KR" sz="1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 err="1" smtClean="0"/>
              <a:t>미세먼제</a:t>
            </a:r>
            <a:r>
              <a:rPr lang="ko-KR" altLang="en-US" sz="1500" dirty="0" smtClean="0"/>
              <a:t> 데이터 분석 프로젝트</a:t>
            </a:r>
            <a:endParaRPr lang="en-US" altLang="ko-KR" sz="1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 err="1" smtClean="0"/>
              <a:t>딥러닝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기반 도어락 제작 프로젝트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 smtClean="0"/>
              <a:t>숙련도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중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Linux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/>
              <a:t>딥러닝 기반 </a:t>
            </a:r>
            <a:r>
              <a:rPr lang="ko-KR" altLang="en-US" sz="1500" dirty="0" err="1"/>
              <a:t>도어락</a:t>
            </a:r>
            <a:r>
              <a:rPr lang="ko-KR" altLang="en-US" sz="1500" dirty="0"/>
              <a:t> 제작 프로젝트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dirty="0"/>
              <a:t>물류센터 자율 주행 로봇 프로젝트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Django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smtClean="0"/>
              <a:t>SQL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숙련도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하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smtClean="0"/>
              <a:t>C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HTML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smtClean="0"/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err="1" smtClean="0"/>
              <a:t>Vue</a:t>
            </a:r>
            <a:endParaRPr lang="en-US" altLang="ko-KR" sz="15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74B2B-F450-BD81-464D-100B0822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9055"/>
            <a:ext cx="4114800" cy="365125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지원자 김세훈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7E379-9047-5143-5B59-ADB765D7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6420" y="6539054"/>
            <a:ext cx="2743200" cy="365125"/>
          </a:xfrm>
        </p:spPr>
        <p:txBody>
          <a:bodyPr/>
          <a:lstStyle/>
          <a:p>
            <a:fld id="{76E672F2-432E-45C9-8B7B-B5D8AA7E22F8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r>
              <a:rPr lang="en-US" altLang="ko-KR" b="1" dirty="0">
                <a:solidFill>
                  <a:schemeClr val="tx1"/>
                </a:solidFill>
              </a:rPr>
              <a:t>/5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1BAE50-25B5-6215-CEC4-92CC40C97CF3}"/>
              </a:ext>
            </a:extLst>
          </p:cNvPr>
          <p:cNvSpPr/>
          <p:nvPr/>
        </p:nvSpPr>
        <p:spPr>
          <a:xfrm>
            <a:off x="8101503" y="1272602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F51BBB-0D72-3B4C-7E05-6FEC17C90A4D}"/>
              </a:ext>
            </a:extLst>
          </p:cNvPr>
          <p:cNvSpPr/>
          <p:nvPr/>
        </p:nvSpPr>
        <p:spPr>
          <a:xfrm>
            <a:off x="7148852" y="4936010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BCDB26-799B-4ADB-0A27-039D5E35C273}"/>
              </a:ext>
            </a:extLst>
          </p:cNvPr>
          <p:cNvSpPr/>
          <p:nvPr/>
        </p:nvSpPr>
        <p:spPr>
          <a:xfrm>
            <a:off x="8101504" y="4936008"/>
            <a:ext cx="413415" cy="206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26D2EE-612E-DD48-2FF8-20D7E7EFA18F}"/>
              </a:ext>
            </a:extLst>
          </p:cNvPr>
          <p:cNvSpPr/>
          <p:nvPr/>
        </p:nvSpPr>
        <p:spPr>
          <a:xfrm>
            <a:off x="7622106" y="4936007"/>
            <a:ext cx="413415" cy="206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2223C4-75FD-A5B6-7131-297C8E7EA11F}"/>
              </a:ext>
            </a:extLst>
          </p:cNvPr>
          <p:cNvSpPr txBox="1">
            <a:spLocks/>
          </p:cNvSpPr>
          <p:nvPr/>
        </p:nvSpPr>
        <p:spPr>
          <a:xfrm>
            <a:off x="-39338" y="2016369"/>
            <a:ext cx="6135338" cy="1686049"/>
          </a:xfrm>
          <a:prstGeom prst="rect">
            <a:avLst/>
          </a:prstGeom>
          <a:ln w="28575">
            <a:noFill/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b="1" dirty="0"/>
              <a:t>수행 프로젝트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1500" dirty="0"/>
              <a:t>22.05. ~ 22.06. </a:t>
            </a:r>
            <a:r>
              <a:rPr lang="ko-KR" altLang="en-US" sz="1500" dirty="0"/>
              <a:t>카드사 데이터 분석을 통한 카드 출시 </a:t>
            </a:r>
            <a:r>
              <a:rPr lang="ko-KR" altLang="en-US" sz="1500" dirty="0" smtClean="0"/>
              <a:t>프로젝트</a:t>
            </a:r>
            <a:endParaRPr lang="en-US" altLang="ko-KR" sz="1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/>
              <a:t>22.06</a:t>
            </a:r>
            <a:r>
              <a:rPr lang="en-US" altLang="ko-KR" sz="1500" dirty="0"/>
              <a:t>. ~ 22.07. </a:t>
            </a:r>
            <a:r>
              <a:rPr lang="ko-KR" altLang="en-US" sz="1500" dirty="0"/>
              <a:t>물류센터 자율 주행 </a:t>
            </a:r>
            <a:r>
              <a:rPr lang="ko-KR" altLang="en-US" sz="1500" dirty="0" smtClean="0"/>
              <a:t>로봇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20.03. ~ 20.11. </a:t>
            </a:r>
            <a:r>
              <a:rPr lang="ko-KR" altLang="en-US" sz="1500" dirty="0"/>
              <a:t>딥러닝 </a:t>
            </a:r>
            <a:r>
              <a:rPr lang="en-US" altLang="ko-KR" sz="1500" dirty="0"/>
              <a:t>CNN</a:t>
            </a:r>
            <a:r>
              <a:rPr lang="ko-KR" altLang="en-US" sz="1500" dirty="0"/>
              <a:t> 기반 안면 인식 도어락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17.09. ~ 17.12. </a:t>
            </a:r>
            <a:r>
              <a:rPr lang="ko-KR" altLang="en-US" sz="1500" dirty="0"/>
              <a:t>스마트 홈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107C049-B1FD-3E78-7BB3-8DBD28458CCB}"/>
              </a:ext>
            </a:extLst>
          </p:cNvPr>
          <p:cNvSpPr txBox="1">
            <a:spLocks/>
          </p:cNvSpPr>
          <p:nvPr/>
        </p:nvSpPr>
        <p:spPr>
          <a:xfrm>
            <a:off x="0" y="3691219"/>
            <a:ext cx="6096000" cy="1745343"/>
          </a:xfrm>
          <a:prstGeom prst="rect">
            <a:avLst/>
          </a:prstGeom>
          <a:ln w="28575">
            <a:noFill/>
            <a:prstDash val="dash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/>
              <a:t>수상 경력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600" dirty="0"/>
              <a:t>22.06.10 POSCO </a:t>
            </a:r>
            <a:r>
              <a:rPr lang="ko-KR" altLang="en-US" sz="1600" dirty="0"/>
              <a:t>청년 </a:t>
            </a:r>
            <a:r>
              <a:rPr lang="en-US" altLang="ko-KR" sz="1600" dirty="0" err="1"/>
              <a:t>AI&amp;Bigdata</a:t>
            </a:r>
            <a:r>
              <a:rPr lang="en-US" altLang="ko-KR" sz="1600" dirty="0"/>
              <a:t> </a:t>
            </a:r>
            <a:r>
              <a:rPr lang="ko-KR" altLang="en-US" sz="1600" dirty="0"/>
              <a:t>아카데미 中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</a:t>
            </a:r>
            <a:r>
              <a:rPr lang="ko-KR" altLang="en-US" sz="1600" dirty="0"/>
              <a:t>데이터 분석 프로젝트 </a:t>
            </a:r>
            <a:r>
              <a:rPr lang="ko-KR" altLang="en-US" sz="1600" dirty="0" smtClean="0"/>
              <a:t>우수상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22.07.15</a:t>
            </a:r>
            <a:r>
              <a:rPr lang="en-US" altLang="ko-KR" sz="1600" dirty="0"/>
              <a:t>. POSCO </a:t>
            </a:r>
            <a:r>
              <a:rPr lang="ko-KR" altLang="en-US" sz="1600" dirty="0"/>
              <a:t>청년 </a:t>
            </a:r>
            <a:r>
              <a:rPr lang="en-US" altLang="ko-KR" sz="1600" dirty="0"/>
              <a:t>AI&amp;Bigdata </a:t>
            </a:r>
            <a:r>
              <a:rPr lang="ko-KR" altLang="en-US" sz="1600" dirty="0"/>
              <a:t>아카데미 中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      </a:t>
            </a:r>
            <a:r>
              <a:rPr lang="ko-KR" altLang="en-US" sz="1600" dirty="0"/>
              <a:t>프로젝트 제작 </a:t>
            </a:r>
            <a:r>
              <a:rPr lang="ko-KR" altLang="en-US" sz="1600" dirty="0" smtClean="0"/>
              <a:t>우수상</a:t>
            </a:r>
            <a:endParaRPr lang="en-US" altLang="ko-KR" sz="16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D68091-05F6-B8A1-E0C7-B75D12EE86A2}"/>
              </a:ext>
            </a:extLst>
          </p:cNvPr>
          <p:cNvCxnSpPr>
            <a:cxnSpLocks/>
          </p:cNvCxnSpPr>
          <p:nvPr/>
        </p:nvCxnSpPr>
        <p:spPr>
          <a:xfrm>
            <a:off x="6080353" y="829596"/>
            <a:ext cx="0" cy="5727842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DB58DF-6058-342E-96D7-61C4832BA882}"/>
              </a:ext>
            </a:extLst>
          </p:cNvPr>
          <p:cNvCxnSpPr/>
          <p:nvPr/>
        </p:nvCxnSpPr>
        <p:spPr>
          <a:xfrm>
            <a:off x="0" y="1948037"/>
            <a:ext cx="609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5DEA85-7C54-9219-1C4A-CDE62B6F09A9}"/>
              </a:ext>
            </a:extLst>
          </p:cNvPr>
          <p:cNvCxnSpPr>
            <a:cxnSpLocks/>
          </p:cNvCxnSpPr>
          <p:nvPr/>
        </p:nvCxnSpPr>
        <p:spPr>
          <a:xfrm flipV="1">
            <a:off x="8026" y="3624387"/>
            <a:ext cx="6080353" cy="9334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BBDD6D2B-E3F8-5452-4431-84D1300E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56" y="1112781"/>
            <a:ext cx="2007239" cy="25807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5E2E54-2855-5FF1-587E-A49D0FE25B82}"/>
              </a:ext>
            </a:extLst>
          </p:cNvPr>
          <p:cNvSpPr/>
          <p:nvPr/>
        </p:nvSpPr>
        <p:spPr>
          <a:xfrm>
            <a:off x="7148852" y="1276187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EDAA-D348-51A2-2893-20A9E7A3802F}"/>
              </a:ext>
            </a:extLst>
          </p:cNvPr>
          <p:cNvSpPr/>
          <p:nvPr/>
        </p:nvSpPr>
        <p:spPr>
          <a:xfrm>
            <a:off x="7622107" y="1276186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B16F82-5C12-C9DB-641E-87810A229BCD}"/>
              </a:ext>
            </a:extLst>
          </p:cNvPr>
          <p:cNvSpPr/>
          <p:nvPr/>
        </p:nvSpPr>
        <p:spPr>
          <a:xfrm>
            <a:off x="7616591" y="2921432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C5BFA4-827A-9A2F-3B08-763B6DC8E087}"/>
              </a:ext>
            </a:extLst>
          </p:cNvPr>
          <p:cNvSpPr/>
          <p:nvPr/>
        </p:nvSpPr>
        <p:spPr>
          <a:xfrm>
            <a:off x="7148852" y="2921435"/>
            <a:ext cx="413415" cy="2064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7F1DD6-DA9E-EFA6-38FF-D3C7379D4115}"/>
              </a:ext>
            </a:extLst>
          </p:cNvPr>
          <p:cNvSpPr/>
          <p:nvPr/>
        </p:nvSpPr>
        <p:spPr>
          <a:xfrm>
            <a:off x="8101504" y="2921433"/>
            <a:ext cx="413415" cy="206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AA7467-956D-B1C6-6FDE-85D02CB62CF0}"/>
              </a:ext>
            </a:extLst>
          </p:cNvPr>
          <p:cNvSpPr txBox="1">
            <a:spLocks/>
          </p:cNvSpPr>
          <p:nvPr/>
        </p:nvSpPr>
        <p:spPr>
          <a:xfrm>
            <a:off x="-19669" y="5363146"/>
            <a:ext cx="6096000" cy="1812891"/>
          </a:xfrm>
          <a:prstGeom prst="rect">
            <a:avLst/>
          </a:prstGeom>
          <a:ln w="28575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/>
              <a:t>이수 교육</a:t>
            </a:r>
            <a:endParaRPr lang="en-US" altLang="ko-KR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22.05.04. POSCO </a:t>
            </a:r>
            <a:r>
              <a:rPr lang="ko-KR" altLang="en-US" sz="1600" dirty="0"/>
              <a:t>청년 </a:t>
            </a:r>
            <a:r>
              <a:rPr lang="en-US" altLang="ko-KR" sz="1600" dirty="0" err="1"/>
              <a:t>AI&amp;Bigdata</a:t>
            </a:r>
            <a:r>
              <a:rPr lang="en-US" altLang="ko-KR" sz="1600" dirty="0"/>
              <a:t> </a:t>
            </a:r>
            <a:r>
              <a:rPr lang="ko-KR" altLang="en-US" sz="1600" dirty="0"/>
              <a:t>아카데미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23.01.04 SSAFY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0E31591-0949-AFC4-54CC-BF8888DBDA70}"/>
              </a:ext>
            </a:extLst>
          </p:cNvPr>
          <p:cNvCxnSpPr>
            <a:cxnSpLocks/>
          </p:cNvCxnSpPr>
          <p:nvPr/>
        </p:nvCxnSpPr>
        <p:spPr>
          <a:xfrm flipV="1">
            <a:off x="8026" y="5331894"/>
            <a:ext cx="6080353" cy="9334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19B1A04-C221-0C1C-BB9D-81769B01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40" y="993706"/>
            <a:ext cx="2228112" cy="2761866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91AF3-5AE4-0960-4C25-4A5C5B3D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72E698-F4F8-C0E4-C2F2-C4249E2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F1E89AE-2916-7AE4-AB2F-91F88576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55" y="0"/>
            <a:ext cx="12339781" cy="811213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600" b="1" dirty="0"/>
              <a:t>직무 관련 경험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카드사 데이터 분석 프로젝트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9AFF34-7BA4-B3E1-31CF-4A76A7535417}"/>
              </a:ext>
            </a:extLst>
          </p:cNvPr>
          <p:cNvSpPr txBox="1">
            <a:spLocks/>
          </p:cNvSpPr>
          <p:nvPr/>
        </p:nvSpPr>
        <p:spPr>
          <a:xfrm>
            <a:off x="-1" y="811213"/>
            <a:ext cx="7282543" cy="65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카드사 데이터 분석을 활용한 신규 카드 출시 프로젝트</a:t>
            </a:r>
            <a:r>
              <a:rPr lang="en-US" altLang="ko-KR" sz="2000" b="1" dirty="0"/>
              <a:t>(2022)</a:t>
            </a:r>
            <a:endParaRPr lang="ko-KR" altLang="en-US" sz="2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CFCF1B-A391-88D9-1F04-BE0E1A27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7210"/>
            <a:ext cx="6770255" cy="5066471"/>
          </a:xfrm>
        </p:spPr>
        <p:txBody>
          <a:bodyPr>
            <a:noAutofit/>
          </a:bodyPr>
          <a:lstStyle/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카드 수수료 인하 정책 및 시장 경쟁 심화로 인한 자사 매출 감소</a:t>
            </a:r>
            <a:endParaRPr lang="en-US" altLang="ko-KR" sz="1200" dirty="0"/>
          </a:p>
          <a:p>
            <a:pPr lvl="1"/>
            <a:r>
              <a:rPr lang="ko-KR" altLang="en-US" sz="1200" dirty="0" err="1"/>
              <a:t>텔레마케팅</a:t>
            </a:r>
            <a:r>
              <a:rPr lang="ko-KR" altLang="en-US" sz="1200" dirty="0"/>
              <a:t> 데이터를 활용한 생존 전략 수립 프로젝트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en-US" altLang="ko-KR" sz="1200" dirty="0"/>
          </a:p>
          <a:p>
            <a:pPr lvl="1"/>
            <a:r>
              <a:rPr lang="ko-KR" altLang="en-US" sz="1200" dirty="0"/>
              <a:t>웹 페이지 구축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데이터 전 처리 중 이상치 처리에 관한 문제로 동료간 의견 충돌</a:t>
            </a:r>
            <a:endParaRPr lang="en-US" altLang="ko-KR" sz="1200" dirty="0"/>
          </a:p>
          <a:p>
            <a:pPr lvl="1"/>
            <a:r>
              <a:rPr lang="ko-KR" altLang="en-US" sz="1200" dirty="0"/>
              <a:t>모델 선정</a:t>
            </a:r>
            <a:endParaRPr lang="en-US" altLang="ko-KR" sz="1200" dirty="0"/>
          </a:p>
          <a:p>
            <a:pPr lvl="1"/>
            <a:r>
              <a:rPr lang="en-US" altLang="ko-KR" sz="1200" dirty="0"/>
              <a:t>Flask </a:t>
            </a:r>
            <a:r>
              <a:rPr lang="ko-KR" altLang="en-US" sz="1200" dirty="0"/>
              <a:t>웹 페이지 구축 도중 오류 발생</a:t>
            </a:r>
            <a:endParaRPr lang="en-US" altLang="ko-KR" sz="1200" dirty="0"/>
          </a:p>
          <a:p>
            <a:r>
              <a:rPr lang="ko-KR" altLang="en-US" sz="1200" b="1" dirty="0"/>
              <a:t>해결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연령대별로 일반화 시킨 카드</a:t>
            </a:r>
            <a:r>
              <a:rPr lang="en-US" altLang="ko-KR" sz="1200" dirty="0"/>
              <a:t>, </a:t>
            </a:r>
            <a:r>
              <a:rPr lang="ko-KR" altLang="en-US" sz="1200" dirty="0"/>
              <a:t>이상치 데이터 중 제일 많이 제거된 데이터를 활용한 카드 출시</a:t>
            </a:r>
            <a:endParaRPr lang="en-US" altLang="ko-KR" sz="1200" dirty="0"/>
          </a:p>
          <a:p>
            <a:pPr lvl="1"/>
            <a:r>
              <a:rPr lang="en-US" altLang="ko-KR" sz="1200" dirty="0"/>
              <a:t>Precision, Recall, F1-score </a:t>
            </a:r>
            <a:r>
              <a:rPr lang="ko-KR" altLang="en-US" sz="1200" dirty="0"/>
              <a:t>모두 높은 수치를 기록한 </a:t>
            </a:r>
            <a:r>
              <a:rPr lang="en-US" altLang="ko-KR" sz="1200" dirty="0"/>
              <a:t>Light GBM </a:t>
            </a:r>
            <a:r>
              <a:rPr lang="ko-KR" altLang="en-US" sz="1200" dirty="0"/>
              <a:t>모델 선정</a:t>
            </a:r>
            <a:endParaRPr lang="en-US" altLang="ko-KR" sz="1200" dirty="0"/>
          </a:p>
          <a:p>
            <a:pPr lvl="1"/>
            <a:r>
              <a:rPr lang="ko-KR" altLang="en-US" sz="1200" dirty="0"/>
              <a:t>교수님</a:t>
            </a:r>
            <a:r>
              <a:rPr lang="en-US" altLang="ko-KR" sz="1200" dirty="0"/>
              <a:t>, </a:t>
            </a:r>
            <a:r>
              <a:rPr lang="ko-KR" altLang="en-US" sz="1200" dirty="0"/>
              <a:t>조교님에게 질문하며 해결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동료들과 협업을 통해 의견 차이를 해결하는 협업 능력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의사 결정 능력</a:t>
            </a:r>
            <a:r>
              <a:rPr lang="ko-KR" altLang="en-US" sz="1050" b="0" dirty="0">
                <a:effectLst/>
              </a:rPr>
              <a:t> </a:t>
            </a:r>
            <a:endParaRPr lang="en-US" altLang="ko-KR" sz="1050" b="0" dirty="0">
              <a:effectLst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0389D9-7C32-75D9-39A6-6412BDE38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88" y="993706"/>
            <a:ext cx="2300592" cy="2761866"/>
          </a:xfrm>
          <a:prstGeom prst="rect">
            <a:avLst/>
          </a:prstGeom>
        </p:spPr>
      </p:pic>
      <p:pic>
        <p:nvPicPr>
          <p:cNvPr id="18" name="그림 17" descr="텍스트, 계량기, 주차, 야외이(가) 표시된 사진&#10;&#10;자동 생성된 설명">
            <a:extLst>
              <a:ext uri="{FF2B5EF4-FFF2-40B4-BE49-F238E27FC236}">
                <a16:creationId xmlns:a16="http://schemas.microsoft.com/office/drawing/2014/main" id="{BC9FF343-4296-1016-8BF8-86F1EB3FB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96" y="3755572"/>
            <a:ext cx="2249708" cy="284578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4B059E-85DB-A644-72F4-56D3017DDD36}"/>
              </a:ext>
            </a:extLst>
          </p:cNvPr>
          <p:cNvSpPr/>
          <p:nvPr/>
        </p:nvSpPr>
        <p:spPr>
          <a:xfrm>
            <a:off x="-64655" y="6475420"/>
            <a:ext cx="12339781" cy="3374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바닥글 개체 틀 5">
            <a:extLst>
              <a:ext uri="{FF2B5EF4-FFF2-40B4-BE49-F238E27FC236}">
                <a16:creationId xmlns:a16="http://schemas.microsoft.com/office/drawing/2014/main" id="{31F1395B-ED63-92CE-4782-AEC301DF7F2B}"/>
              </a:ext>
            </a:extLst>
          </p:cNvPr>
          <p:cNvSpPr txBox="1">
            <a:spLocks/>
          </p:cNvSpPr>
          <p:nvPr/>
        </p:nvSpPr>
        <p:spPr>
          <a:xfrm>
            <a:off x="0" y="64690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>
                <a:solidFill>
                  <a:schemeClr val="tx1"/>
                </a:solidFill>
              </a:rPr>
              <a:t>지원자 김세훈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슬라이드 번호 개체 틀 17">
            <a:extLst>
              <a:ext uri="{FF2B5EF4-FFF2-40B4-BE49-F238E27FC236}">
                <a16:creationId xmlns:a16="http://schemas.microsoft.com/office/drawing/2014/main" id="{534B6578-4096-1B28-7135-A9D8E051FA28}"/>
              </a:ext>
            </a:extLst>
          </p:cNvPr>
          <p:cNvSpPr txBox="1">
            <a:spLocks/>
          </p:cNvSpPr>
          <p:nvPr/>
        </p:nvSpPr>
        <p:spPr>
          <a:xfrm>
            <a:off x="9362351" y="64615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4/5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DA3A8-9F49-63A3-7457-8844D931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지원자 김세훈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E2CE1-CEEB-0812-E532-A134B0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2F2-432E-45C9-8B7B-B5D8AA7E22F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9442DC-1704-F4EA-DE00-E8DAE55A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55" y="0"/>
            <a:ext cx="12339781" cy="811213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600" b="1" dirty="0"/>
              <a:t>직무 관련 경험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데이터 분석 프로젝트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782ECC-310E-58E3-238D-9D4212DA330B}"/>
              </a:ext>
            </a:extLst>
          </p:cNvPr>
          <p:cNvSpPr txBox="1">
            <a:spLocks/>
          </p:cNvSpPr>
          <p:nvPr/>
        </p:nvSpPr>
        <p:spPr>
          <a:xfrm>
            <a:off x="-1" y="811213"/>
            <a:ext cx="7282543" cy="65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미세먼지 데이터 분석을 통한 경감방안 도출</a:t>
            </a:r>
            <a:r>
              <a:rPr lang="en-US" altLang="ko-KR" sz="2000" b="1" dirty="0"/>
              <a:t>(2022)</a:t>
            </a:r>
            <a:endParaRPr lang="ko-KR" altLang="en-US" sz="20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A3EDDD-683A-4A4B-8016-C78A2DAD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7211"/>
            <a:ext cx="6770255" cy="2331904"/>
          </a:xfrm>
        </p:spPr>
        <p:txBody>
          <a:bodyPr>
            <a:noAutofit/>
          </a:bodyPr>
          <a:lstStyle/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질병</a:t>
            </a:r>
            <a:r>
              <a:rPr lang="en-US" altLang="ko-KR" sz="1200" dirty="0"/>
              <a:t>, </a:t>
            </a:r>
            <a:r>
              <a:rPr lang="ko-KR" altLang="en-US" sz="1200" dirty="0"/>
              <a:t>산업</a:t>
            </a:r>
            <a:r>
              <a:rPr lang="en-US" altLang="ko-KR" sz="1200" dirty="0"/>
              <a:t>, </a:t>
            </a:r>
            <a:r>
              <a:rPr lang="ko-KR" altLang="en-US" sz="1200" dirty="0"/>
              <a:t>경제에 부정적인 영향을 끼치는 미세먼지가 발생하는 요인을 분석</a:t>
            </a:r>
            <a:endParaRPr lang="en-US" altLang="ko-KR" sz="1200" dirty="0"/>
          </a:p>
          <a:p>
            <a:pPr lvl="1"/>
            <a:r>
              <a:rPr lang="ko-KR" altLang="en-US" sz="1200" dirty="0"/>
              <a:t>분석한 요인을 토대로 경감 방법 도출</a:t>
            </a:r>
            <a:endParaRPr lang="en-US" altLang="ko-KR" sz="1200" dirty="0"/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CO</a:t>
            </a:r>
            <a:r>
              <a:rPr lang="ko-KR" altLang="en-US" sz="1200" dirty="0"/>
              <a:t>의 약 </a:t>
            </a:r>
            <a:r>
              <a:rPr lang="en-US" altLang="ko-KR" sz="1200" dirty="0"/>
              <a:t>10%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존재</a:t>
            </a:r>
            <a:endParaRPr lang="en-US" altLang="ko-KR" sz="1200" dirty="0"/>
          </a:p>
          <a:p>
            <a:pPr lvl="1"/>
            <a:r>
              <a:rPr lang="ko-KR" altLang="en-US" sz="1200" dirty="0"/>
              <a:t>연속형 변수를 분산형 변수로 변경하는 방법</a:t>
            </a:r>
            <a:endParaRPr lang="en-US" altLang="ko-KR" sz="1200" dirty="0"/>
          </a:p>
          <a:p>
            <a:r>
              <a:rPr lang="ko-KR" altLang="en-US" sz="1200" b="1" dirty="0"/>
              <a:t>해결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선형 회귀 분석을 통한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예측</a:t>
            </a:r>
            <a:endParaRPr lang="en-US" altLang="ko-KR" sz="1200" dirty="0"/>
          </a:p>
          <a:p>
            <a:pPr lvl="1"/>
            <a:r>
              <a:rPr lang="ko-KR" altLang="en-US" sz="1200" dirty="0"/>
              <a:t>변수를 </a:t>
            </a:r>
            <a:r>
              <a:rPr lang="ko-KR" altLang="en-US" sz="1200" dirty="0" err="1"/>
              <a:t>범주화하여</a:t>
            </a:r>
            <a:r>
              <a:rPr lang="ko-KR" altLang="en-US" sz="1200" dirty="0"/>
              <a:t> 해결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문제를 해결하는데 그치지 않고 더 좋은 결과를 도출하려 노력하는 방법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25D972-D45E-3696-5284-AD5AAB4EE181}"/>
              </a:ext>
            </a:extLst>
          </p:cNvPr>
          <p:cNvCxnSpPr>
            <a:cxnSpLocks/>
          </p:cNvCxnSpPr>
          <p:nvPr/>
        </p:nvCxnSpPr>
        <p:spPr>
          <a:xfrm>
            <a:off x="0" y="4411529"/>
            <a:ext cx="6585857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DD1E449-3111-B206-4BDE-F1E2682FB891}"/>
              </a:ext>
            </a:extLst>
          </p:cNvPr>
          <p:cNvSpPr txBox="1">
            <a:spLocks/>
          </p:cNvSpPr>
          <p:nvPr/>
        </p:nvSpPr>
        <p:spPr>
          <a:xfrm>
            <a:off x="0" y="4411529"/>
            <a:ext cx="7282543" cy="65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/>
              <a:t>후판</a:t>
            </a:r>
            <a:r>
              <a:rPr lang="ko-KR" altLang="en-US" sz="2000" b="1" dirty="0"/>
              <a:t> 공정 변수 분석 및 개선안 도출 </a:t>
            </a:r>
            <a:r>
              <a:rPr lang="en-US" altLang="ko-KR" sz="2000" b="1" dirty="0"/>
              <a:t>(2022)</a:t>
            </a:r>
            <a:endParaRPr lang="ko-KR" altLang="en-US" sz="20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AF99021-65ED-24B9-A696-C24ECEA0B193}"/>
              </a:ext>
            </a:extLst>
          </p:cNvPr>
          <p:cNvSpPr txBox="1">
            <a:spLocks/>
          </p:cNvSpPr>
          <p:nvPr/>
        </p:nvSpPr>
        <p:spPr>
          <a:xfrm>
            <a:off x="0" y="4921203"/>
            <a:ext cx="6770255" cy="233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공정 데이터를 분석해 양품</a:t>
            </a:r>
            <a:r>
              <a:rPr lang="en-US" altLang="ko-KR" sz="1200" dirty="0"/>
              <a:t>, </a:t>
            </a:r>
            <a:r>
              <a:rPr lang="ko-KR" altLang="en-US" sz="1200" dirty="0"/>
              <a:t>불량 요인 탐색</a:t>
            </a:r>
            <a:endParaRPr lang="en-US" altLang="ko-KR" sz="1200" dirty="0"/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공정 데이터에는 변수가 많아서 어려움을 느낌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공정 데이터를 다루는 방법 및 차원 축소 기법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id="{CE4F8283-727C-73D4-0A81-B5A0784FA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4" y="933883"/>
            <a:ext cx="3839975" cy="2657076"/>
          </a:xfrm>
          <a:prstGeom prst="rect">
            <a:avLst/>
          </a:prstGeom>
        </p:spPr>
      </p:pic>
      <p:pic>
        <p:nvPicPr>
          <p:cNvPr id="16" name="그림 15" descr="차트이(가) 표시된 사진&#10;&#10;자동 생성된 설명">
            <a:extLst>
              <a:ext uri="{FF2B5EF4-FFF2-40B4-BE49-F238E27FC236}">
                <a16:creationId xmlns:a16="http://schemas.microsoft.com/office/drawing/2014/main" id="{05D8D72B-7F74-83CF-6D0C-231ADC67E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11" y="3628086"/>
            <a:ext cx="3839975" cy="280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8534E-B415-FCE6-FD31-C121E1FE3EF6}"/>
              </a:ext>
            </a:extLst>
          </p:cNvPr>
          <p:cNvSpPr/>
          <p:nvPr/>
        </p:nvSpPr>
        <p:spPr>
          <a:xfrm>
            <a:off x="-64655" y="6475152"/>
            <a:ext cx="12339781" cy="3374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바닥글 개체 틀 5">
            <a:extLst>
              <a:ext uri="{FF2B5EF4-FFF2-40B4-BE49-F238E27FC236}">
                <a16:creationId xmlns:a16="http://schemas.microsoft.com/office/drawing/2014/main" id="{F736C5FE-C8C1-9911-4AEC-90A17F7686B3}"/>
              </a:ext>
            </a:extLst>
          </p:cNvPr>
          <p:cNvSpPr txBox="1">
            <a:spLocks/>
          </p:cNvSpPr>
          <p:nvPr/>
        </p:nvSpPr>
        <p:spPr>
          <a:xfrm>
            <a:off x="0" y="64687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>
                <a:solidFill>
                  <a:schemeClr val="tx1"/>
                </a:solidFill>
              </a:rPr>
              <a:t>지원자 김세훈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7">
            <a:extLst>
              <a:ext uri="{FF2B5EF4-FFF2-40B4-BE49-F238E27FC236}">
                <a16:creationId xmlns:a16="http://schemas.microsoft.com/office/drawing/2014/main" id="{BAB7BB5E-A813-67A5-C433-B4C7CF023880}"/>
              </a:ext>
            </a:extLst>
          </p:cNvPr>
          <p:cNvSpPr txBox="1">
            <a:spLocks/>
          </p:cNvSpPr>
          <p:nvPr/>
        </p:nvSpPr>
        <p:spPr>
          <a:xfrm>
            <a:off x="9362351" y="64612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5/5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DA9C238-F0EC-620C-96B8-4989855AD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58057" y="3514979"/>
            <a:ext cx="2704408" cy="338050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6D8C00-2400-53A5-8FD3-E73E1D223F3F}"/>
              </a:ext>
            </a:extLst>
          </p:cNvPr>
          <p:cNvSpPr/>
          <p:nvPr/>
        </p:nvSpPr>
        <p:spPr>
          <a:xfrm>
            <a:off x="-64655" y="6557438"/>
            <a:ext cx="12339781" cy="3374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3B24F-35A2-6DCA-7BF1-E91BA92BB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26" y="842709"/>
            <a:ext cx="2229161" cy="3010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428F1C-120B-34E0-572D-1763C5D44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28" y="969704"/>
            <a:ext cx="2943636" cy="261021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2DFE-C27F-7238-CF1E-C9F9427E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7210"/>
            <a:ext cx="6770255" cy="5066471"/>
          </a:xfrm>
        </p:spPr>
        <p:txBody>
          <a:bodyPr>
            <a:noAutofit/>
          </a:bodyPr>
          <a:lstStyle/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기존 물류센터에서 많이 활용하는 </a:t>
            </a:r>
            <a:r>
              <a:rPr lang="en-US" altLang="ko-KR" sz="1200" dirty="0"/>
              <a:t>AGV</a:t>
            </a:r>
            <a:r>
              <a:rPr lang="ko-KR" altLang="en-US" sz="1200" dirty="0"/>
              <a:t>가 아닌 소규모 공장에도 활용이 가능한 </a:t>
            </a:r>
            <a:r>
              <a:rPr lang="en-US" altLang="ko-KR" sz="1200" dirty="0"/>
              <a:t>AMR</a:t>
            </a:r>
            <a:r>
              <a:rPr lang="ko-KR" altLang="en-US" sz="1200" dirty="0"/>
              <a:t>을 이용한 물류 센터 자율 주행 로봇</a:t>
            </a:r>
            <a:endParaRPr lang="en-US" altLang="ko-KR" sz="1200" dirty="0"/>
          </a:p>
          <a:p>
            <a:pPr lvl="1"/>
            <a:r>
              <a:rPr lang="en-US" altLang="ko-KR" sz="1200" dirty="0"/>
              <a:t>Raspberry Pi, LiDAR, ROS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r>
              <a:rPr lang="ko-KR" altLang="en-US" sz="1200" b="1" dirty="0"/>
              <a:t>역할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SW </a:t>
            </a:r>
            <a:r>
              <a:rPr lang="ko-KR" altLang="en-US" sz="1200" dirty="0"/>
              <a:t>환경 구성</a:t>
            </a:r>
            <a:r>
              <a:rPr lang="en-US" altLang="ko-KR" sz="1200" dirty="0"/>
              <a:t>, HW</a:t>
            </a:r>
            <a:r>
              <a:rPr lang="ko-KR" altLang="en-US" sz="1200" dirty="0"/>
              <a:t> 설계</a:t>
            </a:r>
            <a:endParaRPr lang="en-US" altLang="ko-KR" sz="1200" dirty="0"/>
          </a:p>
          <a:p>
            <a:pPr lvl="1"/>
            <a:r>
              <a:rPr lang="en-US" altLang="ko-KR" sz="1200" dirty="0"/>
              <a:t>LiDAR</a:t>
            </a:r>
            <a:r>
              <a:rPr lang="ko-KR" altLang="en-US" sz="1200" dirty="0"/>
              <a:t>센서 활용 </a:t>
            </a:r>
            <a:r>
              <a:rPr lang="en-US" altLang="ko-KR" sz="1200" dirty="0"/>
              <a:t>Localization</a:t>
            </a:r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SW</a:t>
            </a:r>
            <a:r>
              <a:rPr lang="ko-KR" altLang="en-US" sz="1200" dirty="0"/>
              <a:t> 환경 구성 시 다양한 </a:t>
            </a:r>
            <a:r>
              <a:rPr lang="en-US" altLang="ko-KR" sz="1200" dirty="0"/>
              <a:t>ROS,</a:t>
            </a:r>
            <a:r>
              <a:rPr lang="ko-KR" altLang="en-US" sz="1200" dirty="0"/>
              <a:t> </a:t>
            </a:r>
            <a:r>
              <a:rPr lang="en-US" altLang="ko-KR" sz="1200" dirty="0"/>
              <a:t>Linux</a:t>
            </a:r>
            <a:r>
              <a:rPr lang="ko-KR" altLang="en-US" sz="1200" dirty="0"/>
              <a:t> 버전에서 어떤 환경을 구성해야 하는가</a:t>
            </a:r>
            <a:endParaRPr lang="en-US" altLang="ko-KR" sz="1200" dirty="0"/>
          </a:p>
          <a:p>
            <a:pPr lvl="1"/>
            <a:r>
              <a:rPr lang="ko-KR" altLang="en-US" sz="1200" dirty="0"/>
              <a:t>팔레트를 들어올리는 동작 수행 시 사용할 모터</a:t>
            </a:r>
            <a:r>
              <a:rPr lang="en-US" altLang="ko-KR" sz="1200" dirty="0"/>
              <a:t>, </a:t>
            </a:r>
            <a:r>
              <a:rPr lang="ko-KR" altLang="en-US" sz="1200" dirty="0"/>
              <a:t>기어 선정 문제</a:t>
            </a:r>
            <a:endParaRPr lang="en-US" altLang="ko-KR" sz="1200" dirty="0"/>
          </a:p>
          <a:p>
            <a:pPr lvl="1"/>
            <a:r>
              <a:rPr lang="en-US" altLang="ko-KR" sz="1200" dirty="0"/>
              <a:t>Localization</a:t>
            </a:r>
            <a:r>
              <a:rPr lang="ko-KR" altLang="en-US" sz="1200" dirty="0"/>
              <a:t> 과정에서 리니어 액츄에이터 때문에 </a:t>
            </a:r>
            <a:r>
              <a:rPr lang="en-US" altLang="ko-KR" sz="1200" dirty="0"/>
              <a:t>LiDAR</a:t>
            </a:r>
            <a:r>
              <a:rPr lang="ko-KR" altLang="en-US" sz="1200" dirty="0"/>
              <a:t>에 간섭</a:t>
            </a:r>
            <a:endParaRPr lang="en-US" altLang="ko-KR" sz="1200" dirty="0"/>
          </a:p>
          <a:p>
            <a:r>
              <a:rPr lang="ko-KR" altLang="en-US" sz="1200" b="1" dirty="0"/>
              <a:t>해결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ROS2 Foxy, Linux 20.04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1"/>
            <a:r>
              <a:rPr lang="ko-KR" altLang="en-US" sz="1200" dirty="0"/>
              <a:t>기계공학적 구조가 간단하고 들어올리는 속도가 빠른 </a:t>
            </a:r>
            <a:r>
              <a:rPr lang="en-US" altLang="ko-KR" sz="1200" dirty="0"/>
              <a:t>Linear Actuator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1"/>
            <a:r>
              <a:rPr lang="en-US" altLang="ko-KR" sz="1200" dirty="0"/>
              <a:t>SW </a:t>
            </a:r>
            <a:r>
              <a:rPr lang="ko-KR" altLang="en-US" sz="1200" dirty="0"/>
              <a:t>설계 담당과 협업해서 </a:t>
            </a:r>
            <a:r>
              <a:rPr lang="en-US" altLang="ko-KR" sz="1200" dirty="0"/>
              <a:t>4</a:t>
            </a:r>
            <a:r>
              <a:rPr lang="ko-KR" altLang="en-US" sz="1200" dirty="0"/>
              <a:t>층 구조로 변경을 제안 간섭 최소화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다양한 개발 환경이 있고 그 중 자신에게 필요한 환경을 선정하는 것의 중요성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동료들과 협업을 통해 의견 차이를 해결하는 능력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문제를 직면하고 해결하는 문제 해결 능력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이전의 프로젝트에서 얻은 지식을 활용해 현재 업무에 활용하는 응용력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1E0B92F-182C-DED5-BE0F-8850316A762F}"/>
              </a:ext>
            </a:extLst>
          </p:cNvPr>
          <p:cNvSpPr txBox="1">
            <a:spLocks/>
          </p:cNvSpPr>
          <p:nvPr/>
        </p:nvSpPr>
        <p:spPr>
          <a:xfrm>
            <a:off x="0" y="811213"/>
            <a:ext cx="6877050" cy="65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물류 센터 자율 주행 로봇</a:t>
            </a:r>
            <a:r>
              <a:rPr lang="en-US" altLang="ko-KR" sz="2000" b="1" dirty="0"/>
              <a:t>(2022)</a:t>
            </a:r>
            <a:endParaRPr lang="ko-KR" altLang="en-US" sz="20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45C89-AAD9-7C92-414C-3E377C90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3682"/>
            <a:ext cx="4114800" cy="365125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지원자 김세훈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15E39-3972-948A-B063-40843E67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9055"/>
            <a:ext cx="2743200" cy="365125"/>
          </a:xfrm>
        </p:spPr>
        <p:txBody>
          <a:bodyPr/>
          <a:lstStyle/>
          <a:p>
            <a:fld id="{76E672F2-432E-45C9-8B7B-B5D8AA7E22F8}" type="slidenum">
              <a:rPr lang="ko-KR" altLang="en-US" b="1" smtClean="0">
                <a:solidFill>
                  <a:schemeClr val="tx1"/>
                </a:solidFill>
              </a:rPr>
              <a:t>4</a:t>
            </a:fld>
            <a:r>
              <a:rPr lang="en-US" altLang="ko-KR" b="1" dirty="0">
                <a:solidFill>
                  <a:schemeClr val="tx1"/>
                </a:solidFill>
              </a:rPr>
              <a:t>/5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B23550C-19BE-A44E-1255-970FD924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55" y="0"/>
            <a:ext cx="12339781" cy="811213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600" b="1" dirty="0"/>
              <a:t>직무 관련 경험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물류 센터 자율 주행 로봇</a:t>
            </a:r>
          </a:p>
        </p:txBody>
      </p:sp>
    </p:spTree>
    <p:extLst>
      <p:ext uri="{BB962C8B-B14F-4D97-AF65-F5344CB8AC3E}">
        <p14:creationId xmlns:p14="http://schemas.microsoft.com/office/powerpoint/2010/main" val="29743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2608277-8BA7-C72E-3CF3-7343891BE678}"/>
              </a:ext>
            </a:extLst>
          </p:cNvPr>
          <p:cNvSpPr/>
          <p:nvPr/>
        </p:nvSpPr>
        <p:spPr>
          <a:xfrm>
            <a:off x="-64655" y="6557438"/>
            <a:ext cx="12339781" cy="33740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C259D3-150A-81CA-1FBA-D22B728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7354"/>
            <a:ext cx="7100887" cy="58050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딥러닝 안면인식 도어락</a:t>
            </a:r>
            <a:r>
              <a:rPr lang="en-US" altLang="ko-KR" sz="2000" b="1" dirty="0"/>
              <a:t>(2020)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653C-D4CA-BD58-106F-780E5E1F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81857"/>
            <a:ext cx="7100887" cy="2575579"/>
          </a:xfrm>
        </p:spPr>
        <p:txBody>
          <a:bodyPr>
            <a:noAutofit/>
          </a:bodyPr>
          <a:lstStyle/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딥러닝을 활용해 얼굴을 등록하고 실시간 </a:t>
            </a:r>
            <a:r>
              <a:rPr lang="en-US" altLang="ko-KR" sz="1200" dirty="0"/>
              <a:t>CCTV</a:t>
            </a:r>
            <a:r>
              <a:rPr lang="ko-KR" altLang="en-US" sz="1200" dirty="0"/>
              <a:t>에 등록된 얼굴 인식 시 문이 열리는 도어락</a:t>
            </a:r>
            <a:endParaRPr lang="en-US" altLang="ko-KR" sz="1200" dirty="0"/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Haarcascade </a:t>
            </a:r>
            <a:r>
              <a:rPr lang="ko-KR" altLang="en-US" sz="1200" dirty="0"/>
              <a:t>알고리즘의 인식률 </a:t>
            </a:r>
            <a:r>
              <a:rPr lang="en-US" altLang="ko-KR" sz="1200" dirty="0"/>
              <a:t>30%, </a:t>
            </a:r>
            <a:r>
              <a:rPr lang="ko-KR" altLang="en-US" sz="1200" dirty="0"/>
              <a:t>옆모습</a:t>
            </a:r>
            <a:r>
              <a:rPr lang="en-US" altLang="ko-KR" sz="1200" dirty="0"/>
              <a:t>, </a:t>
            </a:r>
            <a:r>
              <a:rPr lang="ko-KR" altLang="en-US" sz="1200" dirty="0"/>
              <a:t>동양인을 인식하지 못하는 문제 발생</a:t>
            </a:r>
            <a:endParaRPr lang="en-US" altLang="ko-KR" sz="1200" dirty="0"/>
          </a:p>
          <a:p>
            <a:pPr lvl="1"/>
            <a:r>
              <a:rPr lang="ko-KR" altLang="en-US" sz="1200" dirty="0"/>
              <a:t>정확도 </a:t>
            </a:r>
            <a:r>
              <a:rPr lang="en-US" altLang="ko-KR" sz="1200" dirty="0"/>
              <a:t>60%</a:t>
            </a:r>
            <a:r>
              <a:rPr lang="ko-KR" altLang="en-US" sz="1200" dirty="0"/>
              <a:t>로 상승 그러나</a:t>
            </a:r>
            <a:r>
              <a:rPr lang="en-US" altLang="ko-KR" sz="1200" dirty="0"/>
              <a:t> CNN</a:t>
            </a:r>
            <a:r>
              <a:rPr lang="ko-KR" altLang="en-US" sz="1200" dirty="0"/>
              <a:t> 알고리즘의 라즈베리 파이 내에서 실시간 사용 불가</a:t>
            </a:r>
            <a:endParaRPr lang="en-US" altLang="ko-KR" sz="1200" dirty="0"/>
          </a:p>
          <a:p>
            <a:r>
              <a:rPr lang="ko-KR" altLang="en-US" sz="1200" b="1" dirty="0"/>
              <a:t>해결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CCTV</a:t>
            </a:r>
            <a:r>
              <a:rPr lang="ko-KR" altLang="en-US" sz="1200" dirty="0"/>
              <a:t>에는 </a:t>
            </a:r>
            <a:r>
              <a:rPr lang="en-US" altLang="ko-KR" sz="1200" dirty="0"/>
              <a:t>Haarcascade</a:t>
            </a:r>
            <a:r>
              <a:rPr lang="ko-KR" altLang="en-US" sz="1200" dirty="0"/>
              <a:t>로 얼굴이 인식되면 사진을 찍고</a:t>
            </a:r>
            <a:r>
              <a:rPr lang="en-US" altLang="ko-KR" sz="1200" dirty="0"/>
              <a:t>, </a:t>
            </a:r>
            <a:r>
              <a:rPr lang="ko-KR" altLang="en-US" sz="1200" dirty="0"/>
              <a:t>등록 얼굴 판별은</a:t>
            </a:r>
            <a:r>
              <a:rPr lang="en-US" altLang="ko-KR" sz="1200" dirty="0"/>
              <a:t>CNN</a:t>
            </a:r>
            <a:r>
              <a:rPr lang="ko-KR" altLang="en-US" sz="1200" dirty="0"/>
              <a:t>으로 이원화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더 효율적인 결과를 내기 위해 다양한 알고리즘의 장점만을 활용하는 창의력 향상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기존에 공부했던 내용을 기록하는 것의 중요성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24AD95D1-9361-3A97-1831-28420290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9055"/>
            <a:ext cx="4114800" cy="365125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지원자 김세훈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5E17EA5-6628-45C6-09C8-99050553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9054"/>
            <a:ext cx="27432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3/5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EE02077-F48C-D5E4-CC40-A418B3F9AC39}"/>
              </a:ext>
            </a:extLst>
          </p:cNvPr>
          <p:cNvSpPr txBox="1">
            <a:spLocks/>
          </p:cNvSpPr>
          <p:nvPr/>
        </p:nvSpPr>
        <p:spPr>
          <a:xfrm>
            <a:off x="-83127" y="0"/>
            <a:ext cx="12349017" cy="81121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직무 관련 경험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학부 과정 프로젝트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9F6935F-3476-99B5-BEA8-1E1715D50A5D}"/>
              </a:ext>
            </a:extLst>
          </p:cNvPr>
          <p:cNvSpPr txBox="1">
            <a:spLocks/>
          </p:cNvSpPr>
          <p:nvPr/>
        </p:nvSpPr>
        <p:spPr>
          <a:xfrm>
            <a:off x="0" y="799454"/>
            <a:ext cx="7100887" cy="49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스마트 홈</a:t>
            </a:r>
            <a:r>
              <a:rPr lang="en-US" altLang="ko-KR" sz="2000" b="1" dirty="0"/>
              <a:t>(2017)</a:t>
            </a:r>
            <a:endParaRPr lang="ko-KR" altLang="en-US" sz="2000" b="1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28C9A6A-42A1-29DA-7C0D-7B9C692ED6AA}"/>
              </a:ext>
            </a:extLst>
          </p:cNvPr>
          <p:cNvSpPr txBox="1">
            <a:spLocks/>
          </p:cNvSpPr>
          <p:nvPr/>
        </p:nvSpPr>
        <p:spPr>
          <a:xfrm>
            <a:off x="0" y="1196306"/>
            <a:ext cx="7100887" cy="2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개요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AT-mega128</a:t>
            </a:r>
            <a:r>
              <a:rPr lang="ko-KR" altLang="en-US" sz="1200" dirty="0"/>
              <a:t> 활용 온도</a:t>
            </a:r>
            <a:r>
              <a:rPr lang="en-US" altLang="ko-KR" sz="1200" dirty="0"/>
              <a:t>, </a:t>
            </a:r>
            <a:r>
              <a:rPr lang="ko-KR" altLang="en-US" sz="1200" dirty="0"/>
              <a:t>시간</a:t>
            </a:r>
            <a:r>
              <a:rPr lang="en-US" altLang="ko-KR" sz="1200" dirty="0"/>
              <a:t>, </a:t>
            </a:r>
            <a:r>
              <a:rPr lang="ko-KR" altLang="en-US" sz="1200" dirty="0"/>
              <a:t>사람의 유무에 따른 모터</a:t>
            </a:r>
            <a:r>
              <a:rPr lang="en-US" altLang="ko-KR" sz="1200" dirty="0"/>
              <a:t>, 7-segment, LED</a:t>
            </a:r>
            <a:r>
              <a:rPr lang="ko-KR" altLang="en-US" sz="1200" dirty="0"/>
              <a:t> 자동제어</a:t>
            </a:r>
            <a:endParaRPr lang="en-US" altLang="ko-KR" sz="1200" dirty="0"/>
          </a:p>
          <a:p>
            <a:r>
              <a:rPr lang="ko-KR" altLang="en-US" sz="1200" b="1" dirty="0"/>
              <a:t>발생 문제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변수가 많아 구동 시 자잘한 에러 발생</a:t>
            </a:r>
            <a:r>
              <a:rPr lang="en-US" altLang="ko-KR" sz="1200" dirty="0"/>
              <a:t>, </a:t>
            </a:r>
            <a:r>
              <a:rPr lang="ko-KR" altLang="en-US" sz="1200" dirty="0"/>
              <a:t>일정 관리 문제로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 기능 미 구현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필요한 변수를 구체화하고</a:t>
            </a:r>
            <a:r>
              <a:rPr lang="en-US" altLang="ko-KR" sz="1200" dirty="0"/>
              <a:t>, </a:t>
            </a:r>
            <a:r>
              <a:rPr lang="ko-KR" altLang="en-US" sz="1200" dirty="0"/>
              <a:t>문제를 해결하면 문제를 넓혀가는 폭포수 모델을 활용해 해결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얻은 것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일정 관리의 중요성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임베디드 시스템</a:t>
            </a:r>
            <a:r>
              <a:rPr lang="en-US" altLang="ko-KR" sz="1200" dirty="0">
                <a:solidFill>
                  <a:srgbClr val="FF0000"/>
                </a:solidFill>
              </a:rPr>
              <a:t>, SW</a:t>
            </a:r>
            <a:r>
              <a:rPr lang="ko-KR" altLang="en-US" sz="1200" dirty="0">
                <a:solidFill>
                  <a:srgbClr val="FF0000"/>
                </a:solidFill>
              </a:rPr>
              <a:t>에 처음 입문해 역량을 키우는 계기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</a:rPr>
              <a:t>과제를 구체화하고 문제를 넓혀가는 프로세스를 따르는게 효율적이라는 점을 학습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DE4EF-E65B-A6D0-7A02-4B56562B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30" y="932841"/>
            <a:ext cx="4388107" cy="211839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E42CD6-CC73-A675-B27A-A862D2AFE5E0}"/>
              </a:ext>
            </a:extLst>
          </p:cNvPr>
          <p:cNvCxnSpPr>
            <a:cxnSpLocks/>
          </p:cNvCxnSpPr>
          <p:nvPr/>
        </p:nvCxnSpPr>
        <p:spPr>
          <a:xfrm>
            <a:off x="0" y="3527354"/>
            <a:ext cx="121920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062FE99-C3EE-5F59-BF82-EDCF2E9CC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17" y="3553568"/>
            <a:ext cx="2165466" cy="1892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162035-885D-1710-A9AA-BDF13790F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89" y="3554172"/>
            <a:ext cx="2165466" cy="18926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473D47-2D0D-E434-3C7D-D83DF0F51AC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70" y="5374679"/>
            <a:ext cx="1843952" cy="11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705</Words>
  <Application>Microsoft Office PowerPoint</Application>
  <PresentationFormat>와이드스크린</PresentationFormat>
  <Paragraphs>131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김세훈 포트폴리오</vt:lpstr>
      <vt:lpstr>직무 관련 경험 – 카드사 데이터 분석 프로젝트</vt:lpstr>
      <vt:lpstr>직무 관련 경험 – 데이터 분석 프로젝트</vt:lpstr>
      <vt:lpstr>직무 관련 경험 – 물류 센터 자율 주행 로봇</vt:lpstr>
      <vt:lpstr>딥러닝 안면인식 도어락(2020)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학력사항</dc:title>
  <dc:creator>Kim SeDong</dc:creator>
  <cp:lastModifiedBy>SSAFY</cp:lastModifiedBy>
  <cp:revision>41</cp:revision>
  <dcterms:created xsi:type="dcterms:W3CDTF">2022-11-17T09:21:37Z</dcterms:created>
  <dcterms:modified xsi:type="dcterms:W3CDTF">2023-05-15T04:47:12Z</dcterms:modified>
</cp:coreProperties>
</file>