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9" r:id="rId6"/>
    <p:sldId id="261" r:id="rId7"/>
    <p:sldId id="263" r:id="rId8"/>
    <p:sldId id="266" r:id="rId9"/>
    <p:sldId id="268" r:id="rId10"/>
    <p:sldId id="267" r:id="rId11"/>
    <p:sldId id="262" r:id="rId12"/>
    <p:sldId id="264" r:id="rId13"/>
    <p:sldId id="260" r:id="rId14"/>
    <p:sldId id="265" r:id="rId15"/>
    <p:sldId id="258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9DF05-BF70-306D-3C3D-5004DF74D4A7}" v="290" dt="2023-06-15T13:00:34.438"/>
    <p1510:client id="{10F92BAB-7F92-1BC1-AF62-3D22CD935611}" v="7" dt="2023-06-15T14:04:56.181"/>
    <p1510:client id="{6D026E7C-6D05-1FF6-D748-1CA55DAD13BE}" v="26" dt="2023-06-15T12:37:27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2D9A-E5FB-473E-8AB1-C5DE8401B38C}" type="datetimeFigureOut"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72FC6-0B50-4594-BCB5-B32585594F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use any Role resource, the Role itself must be imported into the Play.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72FC6-0B50-4594-BCB5-B32585594F3F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B9E2-FCC7-2185-06A4-F4B14655B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BDB5A-C9AA-352D-61CF-3FC6D27BD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1F04-A632-1816-2882-D3BDF1E0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578F-E971-69BF-683C-39AAB1CF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3576-3A64-1818-F1EC-086BADB2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508D-E042-A0FE-7BE9-E1C56B6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392D9-8CEC-AE69-E866-22A6FC62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A2B2-5009-712D-C69F-0CDED48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2F8-D647-01A8-B205-BC9AC796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D7A2-E443-735A-57F2-3E5A3D3C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3C7F-319A-38E8-8364-186978866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A0005-44D1-24DF-66E8-FA7D4493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ECF9-5EBF-5377-0FBB-9C447BD9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DABA-7600-2844-66F1-EFDDC280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71CD-2463-9DAF-42C7-1D4ED442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9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268E-DB84-891F-D022-E5EF227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8E8D-F1F0-7687-192F-3A09959A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6455-B7BE-323B-0957-00A32F89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81E7-3F2B-B925-5917-A899699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372-C570-7E47-BC86-E3552C95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BC41-8AB0-6AC8-FCE9-97BF293B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0CF08-5C85-273D-68A8-9510B8F8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F0D6-7A0A-14F2-6E1D-97AAFC89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8A0E-335C-22D0-23D9-0D099EC5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5E1F-3EF7-9D8B-0A32-D1A984D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04EC-FED3-4C83-5746-0AE51F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7C9D-4D17-3F69-C20C-DA6765CAC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BD5C1-A360-7241-98B0-08955512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06FBA-E326-FCAE-FE0C-DC3C386E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ADDD-800A-9CB1-4280-3F3356B9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7D33-BD7C-BE5D-FE53-16D6325A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668D-85A1-CBD6-F21D-4F4C819E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995F5-C94A-89BC-4FB0-97BB70C7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92EF3-1492-360C-49E4-DA6DC7C6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DD769-6A9C-F542-913A-FC1D2ECA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DF51B-FA8D-C1EE-9AD0-8AD4697DA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05716-D61C-8632-B967-F2499AAD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DA25A-60E7-8415-7F43-746F8F49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5E7D0-C22B-D224-E547-18EE590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65BD-F3CB-C1F7-C8C9-7DD85002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F1085-16CB-8CA6-456F-F26C5E0F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48186-B554-B522-524D-13533191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1631-6BC6-630F-C154-8E8E759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A2A11-03CF-3400-5CF8-FFEFBF2F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8096A-5B8E-7C66-BD22-F71AEB7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15BB6-6A99-4E96-BDFF-4C008D6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851-AA2D-0CEA-565D-28E4FE44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5635-BF38-2A4D-E2D7-5EAAC434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5709-B5C8-A6B3-B342-E3A76501D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A06E-DD4F-6395-DE6C-1E701008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6E74-B1EB-366A-98B2-F7CE8808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52B6-1098-1AE9-4621-605E2A30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A2AD-6275-D216-46CE-1D7B8EF6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D68F8-251E-B7C6-DD19-F4704FCDB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F6FE7-4F45-C0F8-D172-58DA15E9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97C6B-69CE-7F9E-DC9C-E5157A8E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90A1-ABBC-5AD3-F1F4-76787DEF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EBAA-D691-D48A-ED57-141EF267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BCF2E-9332-47EF-6B3F-D7EEF264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F727-5F08-699A-582B-EBEB4919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ADEC-23ED-5A06-4A26-2819A84A4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6520-F96F-4F8A-864D-5724862E707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383D-50C9-DF3F-8D4B-F8F525E8A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3FF1-005C-73BA-EF7E-FFFA7274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4BE3-EB98-4CE0-80A6-F1230296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51E2-3E29-683C-3EBD-1936D76C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Ansible &amp; Docker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D3DDF-BE5A-7608-080A-0C71F7BBA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Tran Van Dong 20203363</a:t>
            </a:r>
          </a:p>
        </p:txBody>
      </p:sp>
    </p:spTree>
    <p:extLst>
      <p:ext uri="{BB962C8B-B14F-4D97-AF65-F5344CB8AC3E}">
        <p14:creationId xmlns:p14="http://schemas.microsoft.com/office/powerpoint/2010/main" val="363548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C612-D6F6-C98B-C132-4778C287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D4FC-93C9-71E5-4828-E9F99D4A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Docker is a tool that allows users to easily deploy their applications in a sandbox (called </a:t>
            </a:r>
            <a:r>
              <a:rPr lang="en-US" i="1"/>
              <a:t>containers</a:t>
            </a:r>
            <a:r>
              <a:rPr lang="en-US"/>
              <a:t>) to run on the host operating system.</a:t>
            </a:r>
          </a:p>
          <a:p>
            <a:r>
              <a:rPr lang="en-US"/>
              <a:t>The </a:t>
            </a:r>
            <a:r>
              <a:rPr lang="en-US" b="1"/>
              <a:t>key benefit </a:t>
            </a:r>
            <a:r>
              <a:rPr lang="en-US"/>
              <a:t>of Docker is that it allows users to </a:t>
            </a:r>
            <a:r>
              <a:rPr lang="en-US" b="1"/>
              <a:t>package an application with all of its dependencies </a:t>
            </a:r>
            <a:r>
              <a:rPr lang="en-US"/>
              <a:t>into a standardized unit for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67510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2EFE-2865-A80B-0678-97E2972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A409-3BD5-FBD2-F370-55F6F3C3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container</a:t>
            </a:r>
            <a:r>
              <a:rPr lang="en-US"/>
              <a:t>:</a:t>
            </a:r>
          </a:p>
          <a:p>
            <a:pPr lvl="1"/>
            <a:r>
              <a:rPr lang="en-US"/>
              <a:t>Is a runnable instance of an image. You can create, start, stop, move, or delete a container using the DockerAPI or CLI.</a:t>
            </a:r>
          </a:p>
          <a:p>
            <a:pPr lvl="1"/>
            <a:r>
              <a:rPr lang="en-US"/>
              <a:t>Can be run on local machines, virtual machines or deployed to the cloud</a:t>
            </a:r>
          </a:p>
          <a:p>
            <a:pPr lvl="1"/>
            <a:r>
              <a:rPr lang="en-US"/>
              <a:t>Is portable (can be run on any OS)</a:t>
            </a:r>
          </a:p>
          <a:p>
            <a:pPr lvl="1"/>
            <a:r>
              <a:rPr lang="en-US"/>
              <a:t>Is isolated from other containers and runs its own software, binaries, and configurations.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9B74-A74F-0DBB-9691-26C7C887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container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904F-49BA-0884-8823-D0E273F6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4396" cy="4351338"/>
          </a:xfrm>
        </p:spPr>
        <p:txBody>
          <a:bodyPr/>
          <a:lstStyle/>
          <a:p>
            <a:r>
              <a:rPr lang="en-US"/>
              <a:t>Container image contains the container’s filesystem – everything needed to run an application – all dependencies, configurations, scripts, binaries,…</a:t>
            </a:r>
          </a:p>
          <a:p>
            <a:r>
              <a:rPr lang="en-US"/>
              <a:t>It also contains other configuration for the container, such as environment variables, a default command to run, and other metadata.</a:t>
            </a:r>
          </a:p>
        </p:txBody>
      </p:sp>
    </p:spTree>
    <p:extLst>
      <p:ext uri="{BB962C8B-B14F-4D97-AF65-F5344CB8AC3E}">
        <p14:creationId xmlns:p14="http://schemas.microsoft.com/office/powerpoint/2010/main" val="152064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9BBE-81D7-5966-8BB5-C4357717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Architecture</a:t>
            </a:r>
          </a:p>
        </p:txBody>
      </p:sp>
      <p:sp>
        <p:nvSpPr>
          <p:cNvPr id="4" name="AutoShape 2" descr="Docker Architecture diagram">
            <a:extLst>
              <a:ext uri="{FF2B5EF4-FFF2-40B4-BE49-F238E27FC236}">
                <a16:creationId xmlns:a16="http://schemas.microsoft.com/office/drawing/2014/main" id="{48C0B4BB-EBA2-E465-F2D9-12EF51D36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0F9B8A-40B3-D295-A87D-B77FF708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86" y="2136209"/>
            <a:ext cx="8314227" cy="4236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9D9220-B7B7-D527-F5E0-3F965175C00D}"/>
              </a:ext>
            </a:extLst>
          </p:cNvPr>
          <p:cNvSpPr txBox="1"/>
          <p:nvPr/>
        </p:nvSpPr>
        <p:spPr>
          <a:xfrm>
            <a:off x="838200" y="1599829"/>
            <a:ext cx="747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Docker uses a </a:t>
            </a:r>
            <a:r>
              <a:rPr lang="en-US" sz="2000" b="1"/>
              <a:t>client-server</a:t>
            </a:r>
            <a:r>
              <a:rPr lang="en-US" sz="2000"/>
              <a:t> architecture.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B482AAF-13C4-93D2-E7A3-047F4034F8A7}"/>
              </a:ext>
            </a:extLst>
          </p:cNvPr>
          <p:cNvSpPr/>
          <p:nvPr/>
        </p:nvSpPr>
        <p:spPr>
          <a:xfrm>
            <a:off x="3676260" y="5038531"/>
            <a:ext cx="1035699" cy="21964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A23E4B-6430-743D-6A18-AD845DAB2190}"/>
              </a:ext>
            </a:extLst>
          </p:cNvPr>
          <p:cNvCxnSpPr>
            <a:cxnSpLocks/>
            <a:endCxn id="14" idx="5"/>
          </p:cNvCxnSpPr>
          <p:nvPr/>
        </p:nvCxnSpPr>
        <p:spPr>
          <a:xfrm flipV="1">
            <a:off x="4194110" y="5203261"/>
            <a:ext cx="0" cy="37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9332D-EBD1-312E-34B3-8448DE594A9F}"/>
              </a:ext>
            </a:extLst>
          </p:cNvPr>
          <p:cNvCxnSpPr>
            <a:cxnSpLocks/>
          </p:cNvCxnSpPr>
          <p:nvPr/>
        </p:nvCxnSpPr>
        <p:spPr>
          <a:xfrm flipH="1">
            <a:off x="354074" y="5579706"/>
            <a:ext cx="38400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976E01-6CC7-609C-0C79-47CBFF43E8E4}"/>
              </a:ext>
            </a:extLst>
          </p:cNvPr>
          <p:cNvSpPr txBox="1"/>
          <p:nvPr/>
        </p:nvSpPr>
        <p:spPr>
          <a:xfrm>
            <a:off x="354073" y="5258171"/>
            <a:ext cx="3732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REST API, UNIX sockets, or a 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608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F9D0-BDA6-6711-2EBE-3B126575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1488-14A8-A271-144F-8ED1F948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Ansible is an IT automation tool to configure systems, deploy software, and orchestrate more advanced IT tasks (continuous deployments or zero downtime rolling updates).</a:t>
            </a:r>
          </a:p>
          <a:p>
            <a:pPr algn="just"/>
            <a:r>
              <a:rPr lang="en-US" sz="2400"/>
              <a:t>Ansible’s main goals are simplicity and ease-of-use. It also has a strong focus on security and reliability, featuring a minimum of moving parts, usage of OpenSSH for transport.</a:t>
            </a:r>
          </a:p>
          <a:p>
            <a:pPr algn="just"/>
            <a:r>
              <a:rPr lang="en-US" sz="2400"/>
              <a:t>Ansible manages machines in an </a:t>
            </a:r>
            <a:r>
              <a:rPr lang="en-US" sz="2400" b="1"/>
              <a:t>agent-less manner </a:t>
            </a:r>
            <a:r>
              <a:rPr lang="en-US" sz="2400"/>
              <a:t>(doesn’t require the installation of any extra agents on the managed nodes)</a:t>
            </a:r>
          </a:p>
          <a:p>
            <a:pPr algn="just"/>
            <a:r>
              <a:rPr lang="en-US" sz="2400"/>
              <a:t>Ansible is decentralized–it relies on your existing OS credentials to control access to remote machines.</a:t>
            </a:r>
          </a:p>
        </p:txBody>
      </p:sp>
    </p:spTree>
    <p:extLst>
      <p:ext uri="{BB962C8B-B14F-4D97-AF65-F5344CB8AC3E}">
        <p14:creationId xmlns:p14="http://schemas.microsoft.com/office/powerpoint/2010/main" val="164720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8131-E462-B046-E581-55B1D0A0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98A3B-7D12-8CC3-4B7E-42F6E8C1D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404" y="1625374"/>
            <a:ext cx="38772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7F283-7661-8858-12B0-74A8541F4111}"/>
              </a:ext>
            </a:extLst>
          </p:cNvPr>
          <p:cNvSpPr txBox="1"/>
          <p:nvPr/>
        </p:nvSpPr>
        <p:spPr>
          <a:xfrm>
            <a:off x="838200" y="1819470"/>
            <a:ext cx="714880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Ansible automates the management of remote systems and controls their desired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 basic Ansible environment has three main components: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1"/>
              <a:t>Control node</a:t>
            </a:r>
            <a:r>
              <a:rPr lang="en-US" sz="2200"/>
              <a:t>: A system on which Ansible is installed.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1"/>
              <a:t>Managed node</a:t>
            </a:r>
            <a:r>
              <a:rPr lang="en-US" sz="2200"/>
              <a:t>: A remote system, or host, that Ansible controls.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1"/>
              <a:t>Inventory</a:t>
            </a:r>
            <a:r>
              <a:rPr lang="en-US" sz="2200"/>
              <a:t>: A list of managed nodes that are logically organized.</a:t>
            </a:r>
          </a:p>
        </p:txBody>
      </p:sp>
    </p:spTree>
    <p:extLst>
      <p:ext uri="{BB962C8B-B14F-4D97-AF65-F5344CB8AC3E}">
        <p14:creationId xmlns:p14="http://schemas.microsoft.com/office/powerpoint/2010/main" val="17283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BB91-726D-0AA9-D2A9-8DD3157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E5F1-1EE6-5B8F-9936-6B0E953A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041" cy="4351338"/>
          </a:xfrm>
        </p:spPr>
        <p:txBody>
          <a:bodyPr/>
          <a:lstStyle/>
          <a:p>
            <a:r>
              <a:rPr lang="en-US" b="1"/>
              <a:t>Inventory</a:t>
            </a:r>
            <a:r>
              <a:rPr lang="en-US"/>
              <a:t>: A collection of all the hosts and groups that Ansible manages. </a:t>
            </a:r>
          </a:p>
          <a:p>
            <a:r>
              <a:rPr lang="en-US"/>
              <a:t>Inventories organize managed nodes in centralized files that provide Ansible with system information and network locations.</a:t>
            </a:r>
          </a:p>
          <a:p>
            <a:r>
              <a:rPr lang="en-US"/>
              <a:t>By using an inventory file, Ansible can manage a large number of hosts with a single command.</a:t>
            </a:r>
          </a:p>
          <a:p>
            <a:r>
              <a:rPr lang="en-US"/>
              <a:t>Default inventory file: </a:t>
            </a:r>
            <a:r>
              <a:rPr lang="en-US" b="1"/>
              <a:t>/etc/ansible/hosts</a:t>
            </a:r>
            <a:r>
              <a:rPr lang="en-US"/>
              <a:t>. </a:t>
            </a:r>
          </a:p>
          <a:p>
            <a:r>
              <a:rPr lang="en-US"/>
              <a:t> Inventory files can be in </a:t>
            </a:r>
            <a:r>
              <a:rPr lang="en-US" b="1"/>
              <a:t>INI</a:t>
            </a:r>
            <a:r>
              <a:rPr lang="en-US"/>
              <a:t> or </a:t>
            </a:r>
            <a:r>
              <a:rPr lang="en-US" b="1"/>
              <a:t>YAML</a:t>
            </a:r>
            <a:r>
              <a:rPr lang="en-US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19195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4B0E-55CB-A0D0-99C9-17A5D39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Ansible concepts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CE9F-2D72-3098-AF37-B4682DB9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Playbook</a:t>
            </a:r>
            <a:r>
              <a:rPr lang="en-US" dirty="0">
                <a:cs typeface="Calibri"/>
              </a:rPr>
              <a:t>: </a:t>
            </a:r>
            <a:r>
              <a:rPr lang="en-US" dirty="0">
                <a:ea typeface="+mn-lt"/>
                <a:cs typeface="+mn-lt"/>
              </a:rPr>
              <a:t>contain Plays (which are the basic unit of Ansible execution), written in YAML and are easy to read, write, share and understand. 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b="1" dirty="0">
                <a:cs typeface="Calibri"/>
              </a:rPr>
              <a:t>Plays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maps managed nodes (hosts) to tasks, contains variables, roles and an ordered lists of tasks and can be run repeatedly.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 b="1" dirty="0">
                <a:cs typeface="Calibri"/>
              </a:rPr>
              <a:t>Roles: </a:t>
            </a:r>
            <a:r>
              <a:rPr lang="en-US" dirty="0">
                <a:ea typeface="+mn-lt"/>
                <a:cs typeface="+mn-lt"/>
              </a:rPr>
              <a:t>A limited distribution of reusable Ansible content (tasks, plugins,...) for use inside of a Play.</a:t>
            </a:r>
            <a:endParaRPr lang="en-US" b="1" dirty="0">
              <a:cs typeface="Calibri"/>
            </a:endParaRPr>
          </a:p>
          <a:p>
            <a:pPr marL="914400" lvl="1" indent="-457200"/>
            <a:r>
              <a:rPr lang="en-US" b="1" dirty="0">
                <a:cs typeface="Calibri"/>
              </a:rPr>
              <a:t>Tasks: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an ‘action’ to be applied to the managed host, and must always be contained in a Play. </a:t>
            </a:r>
          </a:p>
          <a:p>
            <a:pPr marL="914400" lvl="1" indent="-457200"/>
            <a:r>
              <a:rPr lang="en-US" b="1" dirty="0">
                <a:cs typeface="Calibri"/>
              </a:rPr>
              <a:t>Handlers: </a:t>
            </a:r>
            <a:r>
              <a:rPr lang="en-US" dirty="0">
                <a:cs typeface="Calibri"/>
              </a:rPr>
              <a:t>special form of a </a:t>
            </a:r>
            <a:r>
              <a:rPr lang="en-US" b="1" dirty="0">
                <a:cs typeface="Calibri"/>
              </a:rPr>
              <a:t>task</a:t>
            </a:r>
            <a:r>
              <a:rPr lang="en-US" dirty="0">
                <a:cs typeface="Calibri"/>
              </a:rPr>
              <a:t>, only executes when a previous </a:t>
            </a:r>
            <a:r>
              <a:rPr lang="en-US" b="1" dirty="0">
                <a:cs typeface="Calibri"/>
              </a:rPr>
              <a:t>task</a:t>
            </a:r>
            <a:r>
              <a:rPr lang="en-US" dirty="0">
                <a:cs typeface="Calibri"/>
              </a:rPr>
              <a:t> resulted in a "changed" status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23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EBC-00BE-838A-47AC-86BB8BD0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Ansible concepts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5083-8D91-5684-11BE-2A0D8FD8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 panose="020F0502020204030204"/>
              </a:rPr>
              <a:t>Modules: </a:t>
            </a:r>
            <a:r>
              <a:rPr lang="en-US">
                <a:cs typeface="Calibri" panose="020F0502020204030204"/>
              </a:rPr>
              <a:t>t</a:t>
            </a:r>
            <a:r>
              <a:rPr lang="en-US">
                <a:ea typeface="+mn-lt"/>
                <a:cs typeface="+mn-lt"/>
              </a:rPr>
              <a:t>he code or binaries that Ansible copies to and executes on each managed node (when needed) to accomplish the action defined in each </a:t>
            </a:r>
            <a:r>
              <a:rPr lang="en-US" b="1">
                <a:ea typeface="+mn-lt"/>
                <a:cs typeface="+mn-lt"/>
              </a:rPr>
              <a:t>Task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7200" indent="-457200"/>
            <a:r>
              <a:rPr lang="en-US">
                <a:cs typeface="Calibri" panose="020F0502020204030204"/>
              </a:rPr>
              <a:t>Each module has particular use.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You can invoke a single module with a task, or invoke several different modules in a playbook.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413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4B0E-55CB-A0D0-99C9-17A5D39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Ansible concepts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CE9F-2D72-3098-AF37-B4682DB9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Plugins</a:t>
            </a:r>
            <a:r>
              <a:rPr lang="en-US">
                <a:ea typeface="+mn-lt"/>
                <a:cs typeface="+mn-lt"/>
              </a:rPr>
              <a:t>: Pieces of code that expand Ansible’s core capabilities. They can control how you: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connect to a managed node (connection plugins)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manipulate data (filter plugins)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even control what is played in the console (callback plugins)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1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00A9-E2F5-D548-BC79-35A7FBE8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Ansible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339A-2162-A49D-1001-A52A852C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806404" cy="4351338"/>
          </a:xfrm>
        </p:spPr>
        <p:txBody>
          <a:bodyPr>
            <a:normAutofit/>
          </a:bodyPr>
          <a:lstStyle/>
          <a:p>
            <a:r>
              <a:rPr lang="en-US"/>
              <a:t>Ansible uses the concepts of control and managed nodes. </a:t>
            </a:r>
          </a:p>
          <a:p>
            <a:r>
              <a:rPr lang="en-US" b="1"/>
              <a:t>The control node</a:t>
            </a:r>
            <a:r>
              <a:rPr lang="en-US"/>
              <a:t>, any machine with Ansible installed, connects and sends commands and instructions to </a:t>
            </a:r>
            <a:r>
              <a:rPr lang="en-US" b="1"/>
              <a:t>the managed nodes:</a:t>
            </a:r>
            <a:endParaRPr lang="en-US"/>
          </a:p>
          <a:p>
            <a:pPr lvl="1"/>
            <a:r>
              <a:rPr lang="en-US"/>
              <a:t>The units of code that Ansible executes on </a:t>
            </a:r>
            <a:r>
              <a:rPr lang="en-US" b="1"/>
              <a:t>the managed nodes </a:t>
            </a:r>
            <a:r>
              <a:rPr lang="en-US"/>
              <a:t>are called </a:t>
            </a:r>
            <a:r>
              <a:rPr lang="en-US" b="1"/>
              <a:t>modules</a:t>
            </a:r>
            <a:r>
              <a:rPr lang="en-US"/>
              <a:t>.</a:t>
            </a:r>
          </a:p>
          <a:p>
            <a:pPr lvl="1"/>
            <a:r>
              <a:rPr lang="en-US"/>
              <a:t> Each </a:t>
            </a:r>
            <a:r>
              <a:rPr lang="en-US" b="1"/>
              <a:t>module</a:t>
            </a:r>
            <a:r>
              <a:rPr lang="en-US"/>
              <a:t> is invoked by a </a:t>
            </a:r>
            <a:r>
              <a:rPr lang="en-US" b="1"/>
              <a:t>task.</a:t>
            </a:r>
          </a:p>
          <a:p>
            <a:pPr marL="0" indent="0">
              <a:buNone/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       ⇒ </a:t>
            </a:r>
            <a:r>
              <a:rPr lang="en-US" sz="2400"/>
              <a:t>An ordered list of tasks together forms a </a:t>
            </a:r>
            <a:r>
              <a:rPr lang="en-US" sz="2400" b="1"/>
              <a:t>playbook</a:t>
            </a:r>
            <a:r>
              <a:rPr lang="en-US" sz="2400"/>
              <a:t>. </a:t>
            </a:r>
          </a:p>
          <a:p>
            <a:r>
              <a:rPr lang="en-US"/>
              <a:t>Users write </a:t>
            </a:r>
            <a:r>
              <a:rPr lang="en-US" b="1"/>
              <a:t>playbooks</a:t>
            </a:r>
            <a:r>
              <a:rPr lang="en-US"/>
              <a:t> with tasks and modules to define the desired state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66175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0C9B-BC23-9451-78CA-7DA5A31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9BBF-FD2B-1D34-B354-1D7F5DB0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1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f3c163-4c80-44e0-bf27-e722edf826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ABD5925FE6A41AAE02E9F18F454C6" ma:contentTypeVersion="12" ma:contentTypeDescription="Create a new document." ma:contentTypeScope="" ma:versionID="594f92aca008529ce517ba5b74203e01">
  <xsd:schema xmlns:xsd="http://www.w3.org/2001/XMLSchema" xmlns:xs="http://www.w3.org/2001/XMLSchema" xmlns:p="http://schemas.microsoft.com/office/2006/metadata/properties" xmlns:ns3="b1f3c163-4c80-44e0-bf27-e722edf82614" xmlns:ns4="8ab704ea-5686-4c6f-ac46-988122663ccb" targetNamespace="http://schemas.microsoft.com/office/2006/metadata/properties" ma:root="true" ma:fieldsID="f062050760c83311ba3010ed8fb5e28f" ns3:_="" ns4:_="">
    <xsd:import namespace="b1f3c163-4c80-44e0-bf27-e722edf82614"/>
    <xsd:import namespace="8ab704ea-5686-4c6f-ac46-988122663c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3c163-4c80-44e0-bf27-e722edf826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704ea-5686-4c6f-ac46-988122663c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28B774-3634-4953-B023-256D9F1666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EF5D7D-95E0-4F2A-83A1-78578642B0A8}">
  <ds:schemaRefs>
    <ds:schemaRef ds:uri="8ab704ea-5686-4c6f-ac46-988122663ccb"/>
    <ds:schemaRef ds:uri="b1f3c163-4c80-44e0-bf27-e722edf826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249539-4486-40A5-A205-2780486F833F}">
  <ds:schemaRefs>
    <ds:schemaRef ds:uri="8ab704ea-5686-4c6f-ac46-988122663ccb"/>
    <ds:schemaRef ds:uri="b1f3c163-4c80-44e0-bf27-e722edf826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Ansible &amp; Docker </vt:lpstr>
      <vt:lpstr>Ansible</vt:lpstr>
      <vt:lpstr>Ansible Architecture</vt:lpstr>
      <vt:lpstr>Inventory file</vt:lpstr>
      <vt:lpstr>Ansible concepts</vt:lpstr>
      <vt:lpstr>Ansible concepts</vt:lpstr>
      <vt:lpstr>Ansible concepts</vt:lpstr>
      <vt:lpstr>How does Ansible work?</vt:lpstr>
      <vt:lpstr>PowerPoint Presentation</vt:lpstr>
      <vt:lpstr>Docker</vt:lpstr>
      <vt:lpstr>What is container?</vt:lpstr>
      <vt:lpstr>What is a container image?</vt:lpstr>
      <vt:lpstr>Docker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&amp; Docker </dc:title>
  <dc:creator>Tran Van Dong 20203363</dc:creator>
  <cp:revision>5</cp:revision>
  <dcterms:created xsi:type="dcterms:W3CDTF">2023-06-15T03:43:26Z</dcterms:created>
  <dcterms:modified xsi:type="dcterms:W3CDTF">2023-06-15T16:51:52Z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0x010100C53ABD5925FE6A41AAE02E9F18F454C6</vt:lpwstr>
  </property>
</Properties>
</file>