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459200" cy="8229600"/>
  <p:notesSz cx="7315200" cy="9601200"/>
  <p:defaultTextStyle>
    <a:defPPr>
      <a:defRPr lang="en-US"/>
    </a:defPPr>
    <a:lvl1pPr algn="l" defTabSz="14620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1pPr>
    <a:lvl2pPr marL="730250" indent="-273050" algn="l" defTabSz="14620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2pPr>
    <a:lvl3pPr marL="1462088" indent="-547688" algn="l" defTabSz="14620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3pPr>
    <a:lvl4pPr marL="2193925" indent="-822325" algn="l" defTabSz="14620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4pPr>
    <a:lvl5pPr marL="2924175" indent="-1095375" algn="l" defTabSz="14620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2" y="-852"/>
      </p:cViewPr>
      <p:guideLst>
        <p:guide orient="horz" pos="2592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556512"/>
            <a:ext cx="13990320" cy="17640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4663440"/>
            <a:ext cx="1152144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1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1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2046E-8864-434F-80DC-FA2673196D92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9BE4-9AB6-4303-B6D4-3E91570E4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FC03F-8E65-4CD6-B878-E5383F7E3FBB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12C5C-2B68-4C8B-B6A4-63EDABE38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31680" y="1318261"/>
            <a:ext cx="14813280" cy="280873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840" y="1318261"/>
            <a:ext cx="44165520" cy="280873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501B9-CA8E-4A8B-9BB9-9BFBD6C19C71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5C07C-3F4D-42AE-8133-30AFA8AC8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93FB5-A8F4-4C55-A958-960D17445F67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947B2-EE75-4FAC-A7BF-DC9475EA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4" y="5288281"/>
            <a:ext cx="13990320" cy="1634490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64" y="3488059"/>
            <a:ext cx="13990320" cy="18002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41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283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25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56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0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85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1992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13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E5FE4-F955-4CB7-AB43-EF5240ADA2B3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7680-A23E-449B-99B7-91A47CDDE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7680961"/>
            <a:ext cx="29489400" cy="21724620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55560" y="7680961"/>
            <a:ext cx="29489400" cy="21724620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04E79-7CCC-4901-B66D-0FF9A366BAA8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AD215-4FCB-43A2-B866-88C50816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9566"/>
            <a:ext cx="148132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2" y="1842137"/>
            <a:ext cx="7272339" cy="76771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1417" indent="0">
              <a:buNone/>
              <a:defRPr sz="3200" b="1"/>
            </a:lvl2pPr>
            <a:lvl3pPr marL="1462834" indent="0">
              <a:buNone/>
              <a:defRPr sz="2900" b="1"/>
            </a:lvl3pPr>
            <a:lvl4pPr marL="2194253" indent="0">
              <a:buNone/>
              <a:defRPr sz="2600" b="1"/>
            </a:lvl4pPr>
            <a:lvl5pPr marL="2925670" indent="0">
              <a:buNone/>
              <a:defRPr sz="2600" b="1"/>
            </a:lvl5pPr>
            <a:lvl6pPr marL="3657087" indent="0">
              <a:buNone/>
              <a:defRPr sz="2600" b="1"/>
            </a:lvl6pPr>
            <a:lvl7pPr marL="4388504" indent="0">
              <a:buNone/>
              <a:defRPr sz="2600" b="1"/>
            </a:lvl7pPr>
            <a:lvl8pPr marL="5119922" indent="0">
              <a:buNone/>
              <a:defRPr sz="2600" b="1"/>
            </a:lvl8pPr>
            <a:lvl9pPr marL="585134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2" y="2609851"/>
            <a:ext cx="7272339" cy="474154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47" y="1842137"/>
            <a:ext cx="7275196" cy="76771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1417" indent="0">
              <a:buNone/>
              <a:defRPr sz="3200" b="1"/>
            </a:lvl2pPr>
            <a:lvl3pPr marL="1462834" indent="0">
              <a:buNone/>
              <a:defRPr sz="2900" b="1"/>
            </a:lvl3pPr>
            <a:lvl4pPr marL="2194253" indent="0">
              <a:buNone/>
              <a:defRPr sz="2600" b="1"/>
            </a:lvl4pPr>
            <a:lvl5pPr marL="2925670" indent="0">
              <a:buNone/>
              <a:defRPr sz="2600" b="1"/>
            </a:lvl5pPr>
            <a:lvl6pPr marL="3657087" indent="0">
              <a:buNone/>
              <a:defRPr sz="2600" b="1"/>
            </a:lvl6pPr>
            <a:lvl7pPr marL="4388504" indent="0">
              <a:buNone/>
              <a:defRPr sz="2600" b="1"/>
            </a:lvl7pPr>
            <a:lvl8pPr marL="5119922" indent="0">
              <a:buNone/>
              <a:defRPr sz="2600" b="1"/>
            </a:lvl8pPr>
            <a:lvl9pPr marL="585134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47" y="2609851"/>
            <a:ext cx="7275196" cy="474154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6DE4-CA2C-4D41-8908-BD16FB3E0FFB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23809-CE19-4E74-A40F-496543831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A9807-1B65-4BB7-AD3E-EB035DF12FF1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C865-42BF-4C46-B127-DF4E172AC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96FD9-447C-4D02-B223-986F9E33BDB0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A80E-6DF8-4E79-90DB-EBEF75204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3" y="327659"/>
            <a:ext cx="5414964" cy="13944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91" y="327661"/>
            <a:ext cx="9201150" cy="702373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3" y="1722121"/>
            <a:ext cx="5414964" cy="5629277"/>
          </a:xfrm>
        </p:spPr>
        <p:txBody>
          <a:bodyPr/>
          <a:lstStyle>
            <a:lvl1pPr marL="0" indent="0">
              <a:buNone/>
              <a:defRPr sz="2200"/>
            </a:lvl1pPr>
            <a:lvl2pPr marL="731417" indent="0">
              <a:buNone/>
              <a:defRPr sz="1900"/>
            </a:lvl2pPr>
            <a:lvl3pPr marL="1462834" indent="0">
              <a:buNone/>
              <a:defRPr sz="1600"/>
            </a:lvl3pPr>
            <a:lvl4pPr marL="2194253" indent="0">
              <a:buNone/>
              <a:defRPr sz="1500"/>
            </a:lvl4pPr>
            <a:lvl5pPr marL="2925670" indent="0">
              <a:buNone/>
              <a:defRPr sz="1500"/>
            </a:lvl5pPr>
            <a:lvl6pPr marL="3657087" indent="0">
              <a:buNone/>
              <a:defRPr sz="1500"/>
            </a:lvl6pPr>
            <a:lvl7pPr marL="4388504" indent="0">
              <a:buNone/>
              <a:defRPr sz="1500"/>
            </a:lvl7pPr>
            <a:lvl8pPr marL="5119922" indent="0">
              <a:buNone/>
              <a:defRPr sz="1500"/>
            </a:lvl8pPr>
            <a:lvl9pPr marL="585134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EFEF-7D2C-4304-9060-5091E5B96335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7E25B-1464-471D-8C3B-772266AC8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19" y="5760721"/>
            <a:ext cx="9875520" cy="68008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19" y="735331"/>
            <a:ext cx="9875520" cy="4937760"/>
          </a:xfrm>
        </p:spPr>
        <p:txBody>
          <a:bodyPr rtlCol="0">
            <a:normAutofit/>
          </a:bodyPr>
          <a:lstStyle>
            <a:lvl1pPr marL="0" indent="0">
              <a:buNone/>
              <a:defRPr sz="5100"/>
            </a:lvl1pPr>
            <a:lvl2pPr marL="731417" indent="0">
              <a:buNone/>
              <a:defRPr sz="4500"/>
            </a:lvl2pPr>
            <a:lvl3pPr marL="1462834" indent="0">
              <a:buNone/>
              <a:defRPr sz="3900"/>
            </a:lvl3pPr>
            <a:lvl4pPr marL="2194253" indent="0">
              <a:buNone/>
              <a:defRPr sz="3200"/>
            </a:lvl4pPr>
            <a:lvl5pPr marL="2925670" indent="0">
              <a:buNone/>
              <a:defRPr sz="3200"/>
            </a:lvl5pPr>
            <a:lvl6pPr marL="3657087" indent="0">
              <a:buNone/>
              <a:defRPr sz="3200"/>
            </a:lvl6pPr>
            <a:lvl7pPr marL="4388504" indent="0">
              <a:buNone/>
              <a:defRPr sz="3200"/>
            </a:lvl7pPr>
            <a:lvl8pPr marL="5119922" indent="0">
              <a:buNone/>
              <a:defRPr sz="3200"/>
            </a:lvl8pPr>
            <a:lvl9pPr marL="5851340" indent="0">
              <a:buNone/>
              <a:defRPr sz="3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19" y="6440807"/>
            <a:ext cx="9875520" cy="965834"/>
          </a:xfrm>
        </p:spPr>
        <p:txBody>
          <a:bodyPr/>
          <a:lstStyle>
            <a:lvl1pPr marL="0" indent="0">
              <a:buNone/>
              <a:defRPr sz="2200"/>
            </a:lvl1pPr>
            <a:lvl2pPr marL="731417" indent="0">
              <a:buNone/>
              <a:defRPr sz="1900"/>
            </a:lvl2pPr>
            <a:lvl3pPr marL="1462834" indent="0">
              <a:buNone/>
              <a:defRPr sz="1600"/>
            </a:lvl3pPr>
            <a:lvl4pPr marL="2194253" indent="0">
              <a:buNone/>
              <a:defRPr sz="1500"/>
            </a:lvl4pPr>
            <a:lvl5pPr marL="2925670" indent="0">
              <a:buNone/>
              <a:defRPr sz="1500"/>
            </a:lvl5pPr>
            <a:lvl6pPr marL="3657087" indent="0">
              <a:buNone/>
              <a:defRPr sz="1500"/>
            </a:lvl6pPr>
            <a:lvl7pPr marL="4388504" indent="0">
              <a:buNone/>
              <a:defRPr sz="1500"/>
            </a:lvl7pPr>
            <a:lvl8pPr marL="5119922" indent="0">
              <a:buNone/>
              <a:defRPr sz="1500"/>
            </a:lvl8pPr>
            <a:lvl9pPr marL="585134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4DFF5-21D7-49D3-A47E-BB78EFF0FC06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592C-CDE8-4EA5-868C-DEF148DB8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22325" y="330200"/>
            <a:ext cx="14814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6283" tIns="73141" rIns="146283" bIns="731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920875"/>
            <a:ext cx="14814550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6283" tIns="73141" rIns="146283" bIns="731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7627938"/>
            <a:ext cx="3841750" cy="438150"/>
          </a:xfrm>
          <a:prstGeom prst="rect">
            <a:avLst/>
          </a:prstGeom>
        </p:spPr>
        <p:txBody>
          <a:bodyPr vert="horz" lIns="146283" tIns="73141" rIns="146283" bIns="73141" rtlCol="0" anchor="ctr"/>
          <a:lstStyle>
            <a:lvl1pPr algn="l" defTabSz="1462834" fontAlgn="auto">
              <a:spcBef>
                <a:spcPts val="0"/>
              </a:spcBef>
              <a:spcAft>
                <a:spcPts val="0"/>
              </a:spcAft>
              <a:defRPr sz="1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7A4C9E-3E05-46C6-B74C-8CB987465408}" type="datetimeFigureOut">
              <a:rPr lang="en-US"/>
              <a:pPr>
                <a:defRPr/>
              </a:pPr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2925" y="7627938"/>
            <a:ext cx="5213350" cy="438150"/>
          </a:xfrm>
          <a:prstGeom prst="rect">
            <a:avLst/>
          </a:prstGeom>
        </p:spPr>
        <p:txBody>
          <a:bodyPr vert="horz" lIns="146283" tIns="73141" rIns="146283" bIns="73141" rtlCol="0" anchor="ctr"/>
          <a:lstStyle>
            <a:lvl1pPr algn="ctr" defTabSz="1462834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125" y="7627938"/>
            <a:ext cx="3841750" cy="438150"/>
          </a:xfrm>
          <a:prstGeom prst="rect">
            <a:avLst/>
          </a:prstGeom>
        </p:spPr>
        <p:txBody>
          <a:bodyPr vert="horz" lIns="146283" tIns="73141" rIns="146283" bIns="73141" rtlCol="0" anchor="ctr"/>
          <a:lstStyle>
            <a:lvl1pPr algn="r" defTabSz="1462834" fontAlgn="auto">
              <a:spcBef>
                <a:spcPts val="0"/>
              </a:spcBef>
              <a:spcAft>
                <a:spcPts val="0"/>
              </a:spcAft>
              <a:defRPr sz="1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1FDC2A-1922-4708-8E1C-E45710E82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1462088" rtl="0" fontAlgn="base">
        <a:spcBef>
          <a:spcPct val="0"/>
        </a:spcBef>
        <a:spcAft>
          <a:spcPct val="0"/>
        </a:spcAft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462088" rtl="0" fontAlgn="base">
        <a:spcBef>
          <a:spcPct val="0"/>
        </a:spcBef>
        <a:spcAft>
          <a:spcPct val="0"/>
        </a:spcAft>
        <a:defRPr sz="7100">
          <a:solidFill>
            <a:schemeClr val="tx1"/>
          </a:solidFill>
          <a:latin typeface="Calibri" pitchFamily="34" charset="0"/>
        </a:defRPr>
      </a:lvl2pPr>
      <a:lvl3pPr algn="ctr" defTabSz="1462088" rtl="0" fontAlgn="base">
        <a:spcBef>
          <a:spcPct val="0"/>
        </a:spcBef>
        <a:spcAft>
          <a:spcPct val="0"/>
        </a:spcAft>
        <a:defRPr sz="7100">
          <a:solidFill>
            <a:schemeClr val="tx1"/>
          </a:solidFill>
          <a:latin typeface="Calibri" pitchFamily="34" charset="0"/>
        </a:defRPr>
      </a:lvl3pPr>
      <a:lvl4pPr algn="ctr" defTabSz="1462088" rtl="0" fontAlgn="base">
        <a:spcBef>
          <a:spcPct val="0"/>
        </a:spcBef>
        <a:spcAft>
          <a:spcPct val="0"/>
        </a:spcAft>
        <a:defRPr sz="7100">
          <a:solidFill>
            <a:schemeClr val="tx1"/>
          </a:solidFill>
          <a:latin typeface="Calibri" pitchFamily="34" charset="0"/>
        </a:defRPr>
      </a:lvl4pPr>
      <a:lvl5pPr algn="ctr" defTabSz="1462088" rtl="0" fontAlgn="base">
        <a:spcBef>
          <a:spcPct val="0"/>
        </a:spcBef>
        <a:spcAft>
          <a:spcPct val="0"/>
        </a:spcAft>
        <a:defRPr sz="7100">
          <a:solidFill>
            <a:schemeClr val="tx1"/>
          </a:solidFill>
          <a:latin typeface="Calibri" pitchFamily="34" charset="0"/>
        </a:defRPr>
      </a:lvl5pPr>
      <a:lvl6pPr marL="457200" algn="ctr" defTabSz="1462088" rtl="0" fontAlgn="base">
        <a:spcBef>
          <a:spcPct val="0"/>
        </a:spcBef>
        <a:spcAft>
          <a:spcPct val="0"/>
        </a:spcAft>
        <a:defRPr sz="7100">
          <a:solidFill>
            <a:schemeClr val="tx1"/>
          </a:solidFill>
          <a:latin typeface="Calibri" pitchFamily="34" charset="0"/>
        </a:defRPr>
      </a:lvl6pPr>
      <a:lvl7pPr marL="914400" algn="ctr" defTabSz="1462088" rtl="0" fontAlgn="base">
        <a:spcBef>
          <a:spcPct val="0"/>
        </a:spcBef>
        <a:spcAft>
          <a:spcPct val="0"/>
        </a:spcAft>
        <a:defRPr sz="7100">
          <a:solidFill>
            <a:schemeClr val="tx1"/>
          </a:solidFill>
          <a:latin typeface="Calibri" pitchFamily="34" charset="0"/>
        </a:defRPr>
      </a:lvl7pPr>
      <a:lvl8pPr marL="1371600" algn="ctr" defTabSz="1462088" rtl="0" fontAlgn="base">
        <a:spcBef>
          <a:spcPct val="0"/>
        </a:spcBef>
        <a:spcAft>
          <a:spcPct val="0"/>
        </a:spcAft>
        <a:defRPr sz="7100">
          <a:solidFill>
            <a:schemeClr val="tx1"/>
          </a:solidFill>
          <a:latin typeface="Calibri" pitchFamily="34" charset="0"/>
        </a:defRPr>
      </a:lvl8pPr>
      <a:lvl9pPr marL="1828800" algn="ctr" defTabSz="1462088" rtl="0" fontAlgn="base">
        <a:spcBef>
          <a:spcPct val="0"/>
        </a:spcBef>
        <a:spcAft>
          <a:spcPct val="0"/>
        </a:spcAft>
        <a:defRPr sz="7100">
          <a:solidFill>
            <a:schemeClr val="tx1"/>
          </a:solidFill>
          <a:latin typeface="Calibri" pitchFamily="34" charset="0"/>
        </a:defRPr>
      </a:lvl9pPr>
    </p:titleStyle>
    <p:bodyStyle>
      <a:lvl1pPr marL="547688" indent="-547688" algn="l" defTabSz="1462088" rtl="0" fontAlgn="base">
        <a:spcBef>
          <a:spcPct val="20000"/>
        </a:spcBef>
        <a:spcAft>
          <a:spcPct val="0"/>
        </a:spcAft>
        <a:buFont typeface="Arial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7450" indent="-455613" algn="l" defTabSz="1462088" rtl="0" fontAlgn="base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7213" indent="-365125" algn="l" defTabSz="1462088" rtl="0" fontAlgn="base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59050" indent="-365125" algn="l" defTabSz="1462088" rtl="0" fontAlgn="base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0888" indent="-365125" algn="l" defTabSz="1462088" rtl="0" fontAlgn="base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2795" indent="-365709" algn="l" defTabSz="146283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214" indent="-365709" algn="l" defTabSz="146283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5631" indent="-365709" algn="l" defTabSz="146283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048" indent="-365709" algn="l" defTabSz="146283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28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417" algn="l" defTabSz="14628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834" algn="l" defTabSz="14628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253" algn="l" defTabSz="14628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70" algn="l" defTabSz="14628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087" algn="l" defTabSz="14628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8504" algn="l" defTabSz="14628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9922" algn="l" defTabSz="14628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1340" algn="l" defTabSz="14628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/>
          <p:cNvCxnSpPr>
            <a:stCxn id="13338" idx="2"/>
            <a:endCxn id="13340" idx="0"/>
          </p:cNvCxnSpPr>
          <p:nvPr/>
        </p:nvCxnSpPr>
        <p:spPr>
          <a:xfrm rot="5400000">
            <a:off x="3855244" y="4480719"/>
            <a:ext cx="48895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13337" idx="0"/>
          </p:cNvCxnSpPr>
          <p:nvPr/>
        </p:nvCxnSpPr>
        <p:spPr>
          <a:xfrm rot="5400000" flipH="1" flipV="1">
            <a:off x="5249863" y="-2827338"/>
            <a:ext cx="2133600" cy="9921875"/>
          </a:xfrm>
          <a:prstGeom prst="bentConnector2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5" name="Rectangle 69"/>
          <p:cNvSpPr>
            <a:spLocks noChangeArrowheads="1"/>
          </p:cNvSpPr>
          <p:nvPr/>
        </p:nvSpPr>
        <p:spPr bwMode="auto">
          <a:xfrm>
            <a:off x="14008100" y="3200400"/>
            <a:ext cx="2101850" cy="2560638"/>
          </a:xfrm>
          <a:prstGeom prst="rect">
            <a:avLst/>
          </a:prstGeom>
          <a:noFill/>
          <a:ln w="63500">
            <a:solidFill>
              <a:srgbClr val="00B0F0"/>
            </a:solidFill>
            <a:miter lim="800000"/>
            <a:headEnd/>
            <a:tailEnd/>
          </a:ln>
        </p:spPr>
        <p:txBody>
          <a:bodyPr wrap="none" lIns="111310" tIns="55655" rIns="111310" bIns="55655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Text Box 28"/>
          <p:cNvSpPr txBox="1">
            <a:spLocks noChangeArrowheads="1"/>
          </p:cNvSpPr>
          <p:nvPr/>
        </p:nvSpPr>
        <p:spPr bwMode="auto">
          <a:xfrm>
            <a:off x="14020800" y="3581400"/>
            <a:ext cx="2057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Data Space</a:t>
            </a:r>
          </a:p>
        </p:txBody>
      </p:sp>
      <p:sp>
        <p:nvSpPr>
          <p:cNvPr id="13317" name="TextBox 29"/>
          <p:cNvSpPr txBox="1">
            <a:spLocks noChangeArrowheads="1"/>
          </p:cNvSpPr>
          <p:nvPr/>
        </p:nvSpPr>
        <p:spPr bwMode="auto">
          <a:xfrm>
            <a:off x="14097000" y="4191000"/>
            <a:ext cx="1828800" cy="140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/>
            <a:r>
              <a:rPr lang="en-US" sz="2100" i="1" dirty="0">
                <a:latin typeface="Calibri" pitchFamily="34" charset="0"/>
              </a:rPr>
              <a:t>d</a:t>
            </a:r>
            <a:r>
              <a:rPr lang="en-US" sz="2100" i="1" dirty="0" smtClean="0">
                <a:latin typeface="Calibri" pitchFamily="34" charset="0"/>
              </a:rPr>
              <a:t>ata </a:t>
            </a:r>
            <a:r>
              <a:rPr lang="en-US" sz="2100" i="1" dirty="0">
                <a:latin typeface="Calibri" pitchFamily="34" charset="0"/>
              </a:rPr>
              <a:t>vector space, organized by </a:t>
            </a:r>
            <a:r>
              <a:rPr lang="en-US" sz="2100" i="1" dirty="0" err="1">
                <a:latin typeface="Calibri" pitchFamily="34" charset="0"/>
              </a:rPr>
              <a:t>Tx</a:t>
            </a:r>
            <a:r>
              <a:rPr lang="en-US" sz="2100" i="1" dirty="0">
                <a:latin typeface="Calibri" pitchFamily="34" charset="0"/>
              </a:rPr>
              <a:t>, Rx</a:t>
            </a:r>
          </a:p>
        </p:txBody>
      </p:sp>
      <p:sp>
        <p:nvSpPr>
          <p:cNvPr id="13318" name="Rectangle 109"/>
          <p:cNvSpPr>
            <a:spLocks noChangeArrowheads="1"/>
          </p:cNvSpPr>
          <p:nvPr/>
        </p:nvSpPr>
        <p:spPr bwMode="auto">
          <a:xfrm>
            <a:off x="15621000" y="3175000"/>
            <a:ext cx="298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d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19" name="Rectangle 69"/>
          <p:cNvSpPr>
            <a:spLocks noChangeArrowheads="1"/>
          </p:cNvSpPr>
          <p:nvPr/>
        </p:nvSpPr>
        <p:spPr bwMode="auto">
          <a:xfrm>
            <a:off x="11277600" y="3200400"/>
            <a:ext cx="2103438" cy="2560638"/>
          </a:xfrm>
          <a:prstGeom prst="rect">
            <a:avLst/>
          </a:prstGeom>
          <a:noFill/>
          <a:ln w="63500">
            <a:solidFill>
              <a:srgbClr val="C00000"/>
            </a:solidFill>
            <a:miter lim="800000"/>
            <a:headEnd/>
            <a:tailEnd/>
          </a:ln>
        </p:spPr>
        <p:txBody>
          <a:bodyPr wrap="none" lIns="111310" tIns="55655" rIns="111310" bIns="55655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Rectangle 69"/>
          <p:cNvSpPr>
            <a:spLocks noChangeArrowheads="1"/>
          </p:cNvSpPr>
          <p:nvPr/>
        </p:nvSpPr>
        <p:spPr bwMode="auto">
          <a:xfrm>
            <a:off x="11277600" y="228600"/>
            <a:ext cx="2103438" cy="2560638"/>
          </a:xfrm>
          <a:prstGeom prst="rect">
            <a:avLst/>
          </a:prstGeom>
          <a:noFill/>
          <a:ln w="63500">
            <a:solidFill>
              <a:srgbClr val="C00000"/>
            </a:solidFill>
            <a:miter lim="800000"/>
            <a:headEnd/>
            <a:tailEnd/>
          </a:ln>
        </p:spPr>
        <p:txBody>
          <a:bodyPr wrap="none" lIns="111310" tIns="55655" rIns="111310" bIns="55655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Text Box 28"/>
          <p:cNvSpPr txBox="1">
            <a:spLocks noChangeArrowheads="1"/>
          </p:cNvSpPr>
          <p:nvPr/>
        </p:nvSpPr>
        <p:spPr bwMode="auto">
          <a:xfrm>
            <a:off x="11277600" y="3581400"/>
            <a:ext cx="20574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Sensitivities</a:t>
            </a:r>
          </a:p>
        </p:txBody>
      </p:sp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11353800" y="381000"/>
            <a:ext cx="20574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Inversion Algorithms</a:t>
            </a:r>
          </a:p>
        </p:txBody>
      </p:sp>
      <p:sp>
        <p:nvSpPr>
          <p:cNvPr id="13323" name="TextBox 36"/>
          <p:cNvSpPr txBox="1">
            <a:spLocks noChangeArrowheads="1"/>
          </p:cNvSpPr>
          <p:nvPr/>
        </p:nvSpPr>
        <p:spPr bwMode="auto">
          <a:xfrm>
            <a:off x="11277600" y="4191000"/>
            <a:ext cx="2057400" cy="140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/>
            <a:r>
              <a:rPr lang="en-US" sz="2100" i="1" dirty="0">
                <a:latin typeface="Calibri" pitchFamily="34" charset="0"/>
              </a:rPr>
              <a:t>m</a:t>
            </a:r>
            <a:r>
              <a:rPr lang="en-US" sz="2100" i="1" dirty="0" smtClean="0">
                <a:latin typeface="Calibri" pitchFamily="34" charset="0"/>
              </a:rPr>
              <a:t>anage </a:t>
            </a:r>
            <a:r>
              <a:rPr lang="en-US" sz="2100" i="1" dirty="0">
                <a:latin typeface="Calibri" pitchFamily="34" charset="0"/>
              </a:rPr>
              <a:t>multiple </a:t>
            </a:r>
            <a:r>
              <a:rPr lang="en-US" sz="2100" i="1" dirty="0" err="1">
                <a:latin typeface="Calibri" pitchFamily="34" charset="0"/>
              </a:rPr>
              <a:t>Tx</a:t>
            </a:r>
            <a:r>
              <a:rPr lang="en-US" sz="2100" i="1" dirty="0">
                <a:latin typeface="Calibri" pitchFamily="34" charset="0"/>
              </a:rPr>
              <a:t>, Rx; coarse grained parallelization</a:t>
            </a:r>
          </a:p>
        </p:txBody>
      </p:sp>
      <p:sp>
        <p:nvSpPr>
          <p:cNvPr id="13324" name="Rectangle 112"/>
          <p:cNvSpPr>
            <a:spLocks noChangeArrowheads="1"/>
          </p:cNvSpPr>
          <p:nvPr/>
        </p:nvSpPr>
        <p:spPr bwMode="auto">
          <a:xfrm>
            <a:off x="12344400" y="3175000"/>
            <a:ext cx="1025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L,Q,J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25" name="TextBox 38"/>
          <p:cNvSpPr txBox="1">
            <a:spLocks noChangeArrowheads="1"/>
          </p:cNvSpPr>
          <p:nvPr/>
        </p:nvSpPr>
        <p:spPr bwMode="auto">
          <a:xfrm>
            <a:off x="11353800" y="1524000"/>
            <a:ext cx="1828800" cy="75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/>
            <a:r>
              <a:rPr lang="en-US" sz="2100" i="1" dirty="0">
                <a:latin typeface="Calibri" pitchFamily="34" charset="0"/>
              </a:rPr>
              <a:t>(NLCG, DCG etc)</a:t>
            </a:r>
          </a:p>
        </p:txBody>
      </p:sp>
      <p:sp>
        <p:nvSpPr>
          <p:cNvPr id="13326" name="Rectangle 69"/>
          <p:cNvSpPr>
            <a:spLocks noChangeArrowheads="1"/>
          </p:cNvSpPr>
          <p:nvPr/>
        </p:nvSpPr>
        <p:spPr bwMode="auto">
          <a:xfrm>
            <a:off x="5791200" y="3200400"/>
            <a:ext cx="2103438" cy="2560638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</p:spPr>
        <p:txBody>
          <a:bodyPr wrap="none" lIns="111310" tIns="55655" rIns="111310" bIns="55655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7" name="Rectangle 69"/>
          <p:cNvSpPr>
            <a:spLocks noChangeArrowheads="1"/>
          </p:cNvSpPr>
          <p:nvPr/>
        </p:nvSpPr>
        <p:spPr bwMode="auto">
          <a:xfrm>
            <a:off x="8534400" y="4724400"/>
            <a:ext cx="2103438" cy="2560638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</p:spPr>
        <p:txBody>
          <a:bodyPr wrap="none" lIns="111310" tIns="55655" rIns="111310" bIns="55655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8" name="Rectangle 69"/>
          <p:cNvSpPr>
            <a:spLocks noChangeArrowheads="1"/>
          </p:cNvSpPr>
          <p:nvPr/>
        </p:nvSpPr>
        <p:spPr bwMode="auto">
          <a:xfrm>
            <a:off x="8534400" y="1676400"/>
            <a:ext cx="2103438" cy="2560638"/>
          </a:xfrm>
          <a:prstGeom prst="rect">
            <a:avLst/>
          </a:prstGeom>
          <a:noFill/>
          <a:ln w="63500">
            <a:solidFill>
              <a:srgbClr val="7030A0"/>
            </a:solidFill>
            <a:miter lim="800000"/>
            <a:headEnd/>
            <a:tailEnd/>
          </a:ln>
        </p:spPr>
        <p:txBody>
          <a:bodyPr wrap="none" lIns="111310" tIns="55655" rIns="111310" bIns="55655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9" name="Text Box 28"/>
          <p:cNvSpPr txBox="1">
            <a:spLocks noChangeArrowheads="1"/>
          </p:cNvSpPr>
          <p:nvPr/>
        </p:nvSpPr>
        <p:spPr bwMode="auto">
          <a:xfrm>
            <a:off x="5867400" y="3200400"/>
            <a:ext cx="1458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Solution Space</a:t>
            </a:r>
          </a:p>
        </p:txBody>
      </p:sp>
      <p:sp>
        <p:nvSpPr>
          <p:cNvPr id="13330" name="Text Box 28"/>
          <p:cNvSpPr txBox="1">
            <a:spLocks noChangeArrowheads="1"/>
          </p:cNvSpPr>
          <p:nvPr/>
        </p:nvSpPr>
        <p:spPr bwMode="auto">
          <a:xfrm>
            <a:off x="8610600" y="4800600"/>
            <a:ext cx="15240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Solver Driver</a:t>
            </a:r>
          </a:p>
        </p:txBody>
      </p:sp>
      <p:sp>
        <p:nvSpPr>
          <p:cNvPr id="13331" name="Text Box 28"/>
          <p:cNvSpPr txBox="1">
            <a:spLocks noChangeArrowheads="1"/>
          </p:cNvSpPr>
          <p:nvPr/>
        </p:nvSpPr>
        <p:spPr bwMode="auto">
          <a:xfrm>
            <a:off x="8610600" y="1676400"/>
            <a:ext cx="19812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Data Functionals</a:t>
            </a:r>
          </a:p>
        </p:txBody>
      </p:sp>
      <p:sp>
        <p:nvSpPr>
          <p:cNvPr id="13332" name="TextBox 50"/>
          <p:cNvSpPr txBox="1">
            <a:spLocks noChangeArrowheads="1"/>
          </p:cNvSpPr>
          <p:nvPr/>
        </p:nvSpPr>
        <p:spPr bwMode="auto">
          <a:xfrm>
            <a:off x="5791200" y="4343400"/>
            <a:ext cx="2132013" cy="140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/>
            <a:r>
              <a:rPr lang="en-US" sz="2100" i="1" dirty="0" smtClean="0">
                <a:latin typeface="Calibri" pitchFamily="34" charset="0"/>
              </a:rPr>
              <a:t>multiple </a:t>
            </a:r>
            <a:r>
              <a:rPr lang="en-US" sz="2100" i="1" dirty="0" err="1" smtClean="0">
                <a:latin typeface="Calibri" pitchFamily="34" charset="0"/>
              </a:rPr>
              <a:t>Tx</a:t>
            </a:r>
            <a:r>
              <a:rPr lang="en-US" sz="2100" i="1" dirty="0" smtClean="0">
                <a:latin typeface="Calibri" pitchFamily="34" charset="0"/>
              </a:rPr>
              <a:t> solution </a:t>
            </a:r>
            <a:r>
              <a:rPr lang="en-US" sz="2100" i="1" dirty="0">
                <a:latin typeface="Calibri" pitchFamily="34" charset="0"/>
              </a:rPr>
              <a:t>vector </a:t>
            </a:r>
            <a:r>
              <a:rPr lang="en-US" sz="2100" i="1" dirty="0" smtClean="0">
                <a:latin typeface="Calibri" pitchFamily="34" charset="0"/>
              </a:rPr>
              <a:t>space, </a:t>
            </a:r>
            <a:r>
              <a:rPr lang="en-US" sz="2100" i="1" dirty="0">
                <a:latin typeface="Calibri" pitchFamily="34" charset="0"/>
              </a:rPr>
              <a:t>sources and BCs</a:t>
            </a:r>
          </a:p>
        </p:txBody>
      </p:sp>
      <p:sp>
        <p:nvSpPr>
          <p:cNvPr id="13333" name="TextBox 51"/>
          <p:cNvSpPr txBox="1">
            <a:spLocks noChangeArrowheads="1"/>
          </p:cNvSpPr>
          <p:nvPr/>
        </p:nvSpPr>
        <p:spPr bwMode="auto">
          <a:xfrm>
            <a:off x="8534400" y="2514600"/>
            <a:ext cx="2057400" cy="172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/>
            <a:r>
              <a:rPr lang="en-US" sz="2100" i="1" dirty="0">
                <a:latin typeface="Calibri" pitchFamily="34" charset="0"/>
              </a:rPr>
              <a:t>non-linear and </a:t>
            </a:r>
            <a:r>
              <a:rPr lang="en-US" sz="2100" i="1" dirty="0" err="1">
                <a:latin typeface="Calibri" pitchFamily="34" charset="0"/>
              </a:rPr>
              <a:t>linearized</a:t>
            </a:r>
            <a:r>
              <a:rPr lang="en-US" sz="2100" i="1" dirty="0">
                <a:latin typeface="Calibri" pitchFamily="34" charset="0"/>
              </a:rPr>
              <a:t> functions for computing modeled data</a:t>
            </a:r>
          </a:p>
        </p:txBody>
      </p:sp>
      <p:sp>
        <p:nvSpPr>
          <p:cNvPr id="13334" name="Rectangle 106"/>
          <p:cNvSpPr>
            <a:spLocks noChangeArrowheads="1"/>
          </p:cNvSpPr>
          <p:nvPr/>
        </p:nvSpPr>
        <p:spPr bwMode="auto">
          <a:xfrm>
            <a:off x="9677400" y="4724400"/>
            <a:ext cx="936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S</a:t>
            </a:r>
            <a:r>
              <a:rPr lang="en-US" b="1" baseline="30000" dirty="0">
                <a:solidFill>
                  <a:schemeClr val="accent2"/>
                </a:solidFill>
                <a:latin typeface="Calibri" pitchFamily="34" charset="0"/>
              </a:rPr>
              <a:t>-1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,P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35" name="Rectangle 108"/>
          <p:cNvSpPr>
            <a:spLocks noChangeArrowheads="1"/>
          </p:cNvSpPr>
          <p:nvPr/>
        </p:nvSpPr>
        <p:spPr bwMode="auto">
          <a:xfrm>
            <a:off x="7010400" y="3581400"/>
            <a:ext cx="796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e,b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36" name="Rectangle 108"/>
          <p:cNvSpPr>
            <a:spLocks noChangeArrowheads="1"/>
          </p:cNvSpPr>
          <p:nvPr/>
        </p:nvSpPr>
        <p:spPr bwMode="auto">
          <a:xfrm>
            <a:off x="9601200" y="1600200"/>
            <a:ext cx="1066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310" tIns="55655" rIns="111310" bIns="55655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l-GR" b="1" dirty="0">
                <a:solidFill>
                  <a:schemeClr val="accent2"/>
                </a:solidFill>
                <a:latin typeface="Calibri" pitchFamily="34" charset="0"/>
              </a:rPr>
              <a:t>γ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,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l</a:t>
            </a:r>
            <a:r>
              <a:rPr lang="en-US" b="1" baseline="-25000" dirty="0" err="1">
                <a:solidFill>
                  <a:schemeClr val="accent2"/>
                </a:solidFill>
                <a:latin typeface="Calibri" pitchFamily="34" charset="0"/>
              </a:rPr>
              <a:t>j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,q</a:t>
            </a:r>
            <a:r>
              <a:rPr lang="en-US" b="1" baseline="-25000" dirty="0" err="1">
                <a:solidFill>
                  <a:schemeClr val="accent2"/>
                </a:solidFill>
                <a:latin typeface="Calibri" pitchFamily="34" charset="0"/>
              </a:rPr>
              <a:t>j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37" name="Rectangle 69"/>
          <p:cNvSpPr>
            <a:spLocks noChangeArrowheads="1"/>
          </p:cNvSpPr>
          <p:nvPr/>
        </p:nvSpPr>
        <p:spPr bwMode="auto">
          <a:xfrm>
            <a:off x="304800" y="3200400"/>
            <a:ext cx="2103438" cy="2560638"/>
          </a:xfrm>
          <a:prstGeom prst="rect">
            <a:avLst/>
          </a:prstGeom>
          <a:noFill/>
          <a:ln w="635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38" name="Rectangle 69"/>
          <p:cNvSpPr>
            <a:spLocks noChangeArrowheads="1"/>
          </p:cNvSpPr>
          <p:nvPr/>
        </p:nvSpPr>
        <p:spPr bwMode="auto">
          <a:xfrm>
            <a:off x="3048000" y="1676400"/>
            <a:ext cx="2103438" cy="2560638"/>
          </a:xfrm>
          <a:prstGeom prst="rect">
            <a:avLst/>
          </a:prstGeom>
          <a:noFill/>
          <a:ln w="635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924800" y="3581400"/>
            <a:ext cx="60960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0" name="Rectangle 69"/>
          <p:cNvSpPr>
            <a:spLocks noChangeArrowheads="1"/>
          </p:cNvSpPr>
          <p:nvPr/>
        </p:nvSpPr>
        <p:spPr bwMode="auto">
          <a:xfrm>
            <a:off x="3048000" y="4724400"/>
            <a:ext cx="2103438" cy="2560638"/>
          </a:xfrm>
          <a:prstGeom prst="rect">
            <a:avLst/>
          </a:prstGeom>
          <a:noFill/>
          <a:ln w="635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04800" y="3581400"/>
            <a:ext cx="21336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Model Space</a:t>
            </a:r>
          </a:p>
        </p:txBody>
      </p:sp>
      <p:sp>
        <p:nvSpPr>
          <p:cNvPr id="13342" name="Text Box 28"/>
          <p:cNvSpPr txBox="1">
            <a:spLocks noChangeArrowheads="1"/>
          </p:cNvSpPr>
          <p:nvPr/>
        </p:nvSpPr>
        <p:spPr bwMode="auto">
          <a:xfrm>
            <a:off x="3024188" y="2052638"/>
            <a:ext cx="2209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EM Equation Discretization</a:t>
            </a:r>
          </a:p>
        </p:txBody>
      </p:sp>
      <p:sp>
        <p:nvSpPr>
          <p:cNvPr id="13343" name="Text Box 28"/>
          <p:cNvSpPr txBox="1">
            <a:spLocks noChangeArrowheads="1"/>
          </p:cNvSpPr>
          <p:nvPr/>
        </p:nvSpPr>
        <p:spPr bwMode="auto">
          <a:xfrm>
            <a:off x="3048000" y="5181600"/>
            <a:ext cx="20574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EM Forward Solver</a:t>
            </a:r>
          </a:p>
        </p:txBody>
      </p:sp>
      <p:sp>
        <p:nvSpPr>
          <p:cNvPr id="13344" name="TextBox 66"/>
          <p:cNvSpPr txBox="1">
            <a:spLocks noChangeArrowheads="1"/>
          </p:cNvSpPr>
          <p:nvPr/>
        </p:nvSpPr>
        <p:spPr bwMode="auto">
          <a:xfrm>
            <a:off x="304800" y="4038600"/>
            <a:ext cx="21336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100" i="1" dirty="0">
                <a:latin typeface="Calibri" pitchFamily="34" charset="0"/>
              </a:rPr>
              <a:t>model parameter vector space;  regularization; mappings to numerical grid</a:t>
            </a:r>
            <a:endParaRPr lang="en-US" sz="2100" b="1" i="1" dirty="0">
              <a:latin typeface="Calibri" pitchFamily="34" charset="0"/>
            </a:endParaRPr>
          </a:p>
        </p:txBody>
      </p:sp>
      <p:sp>
        <p:nvSpPr>
          <p:cNvPr id="13345" name="TextBox 67"/>
          <p:cNvSpPr txBox="1">
            <a:spLocks noChangeArrowheads="1"/>
          </p:cNvSpPr>
          <p:nvPr/>
        </p:nvSpPr>
        <p:spPr bwMode="auto">
          <a:xfrm>
            <a:off x="3124200" y="3111500"/>
            <a:ext cx="2057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100" i="1" dirty="0">
                <a:latin typeface="Calibri" pitchFamily="34" charset="0"/>
              </a:rPr>
              <a:t>numerical </a:t>
            </a:r>
            <a:r>
              <a:rPr lang="en-US" sz="2100" i="1" dirty="0" smtClean="0">
                <a:latin typeface="Calibri" pitchFamily="34" charset="0"/>
              </a:rPr>
              <a:t>grid; </a:t>
            </a:r>
            <a:r>
              <a:rPr lang="en-US" sz="2100" i="1" dirty="0">
                <a:latin typeface="Calibri" pitchFamily="34" charset="0"/>
              </a:rPr>
              <a:t>EM </a:t>
            </a:r>
            <a:r>
              <a:rPr lang="en-US" sz="2100" i="1" dirty="0" smtClean="0">
                <a:latin typeface="Calibri" pitchFamily="34" charset="0"/>
              </a:rPr>
              <a:t>fields; </a:t>
            </a:r>
            <a:r>
              <a:rPr lang="en-US" sz="2100" i="1" dirty="0">
                <a:latin typeface="Calibri" pitchFamily="34" charset="0"/>
              </a:rPr>
              <a:t>interpolation</a:t>
            </a:r>
          </a:p>
        </p:txBody>
      </p:sp>
      <p:sp>
        <p:nvSpPr>
          <p:cNvPr id="13346" name="Rectangle 110"/>
          <p:cNvSpPr>
            <a:spLocks noChangeArrowheads="1"/>
          </p:cNvSpPr>
          <p:nvPr/>
        </p:nvSpPr>
        <p:spPr bwMode="auto">
          <a:xfrm>
            <a:off x="4343400" y="1704975"/>
            <a:ext cx="873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Λ,T 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47" name="Rectangle 72"/>
          <p:cNvSpPr>
            <a:spLocks noChangeArrowheads="1"/>
          </p:cNvSpPr>
          <p:nvPr/>
        </p:nvSpPr>
        <p:spPr bwMode="auto">
          <a:xfrm>
            <a:off x="1184275" y="3194050"/>
            <a:ext cx="12080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m,</a:t>
            </a:r>
            <a:r>
              <a:rPr lang="el-GR" b="1">
                <a:solidFill>
                  <a:schemeClr val="accent2"/>
                </a:solidFill>
                <a:latin typeface="Calibri" pitchFamily="34" charset="0"/>
              </a:rPr>
              <a:t>π</a:t>
            </a: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,Π 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924800" y="5181600"/>
            <a:ext cx="60960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0668000" y="3581400"/>
            <a:ext cx="60960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0668000" y="5181600"/>
            <a:ext cx="60960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81600" y="3581400"/>
            <a:ext cx="60960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181600" y="6629400"/>
            <a:ext cx="335280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315" idx="1"/>
            <a:endCxn id="13319" idx="3"/>
          </p:cNvCxnSpPr>
          <p:nvPr/>
        </p:nvCxnSpPr>
        <p:spPr>
          <a:xfrm rot="10800000">
            <a:off x="13381038" y="4479925"/>
            <a:ext cx="627062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3319" idx="0"/>
            <a:endCxn id="13320" idx="2"/>
          </p:cNvCxnSpPr>
          <p:nvPr/>
        </p:nvCxnSpPr>
        <p:spPr>
          <a:xfrm rot="5400000" flipH="1" flipV="1">
            <a:off x="12122944" y="2994819"/>
            <a:ext cx="41275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>
            <a:off x="2438400" y="3581400"/>
            <a:ext cx="60960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438400" y="5029200"/>
            <a:ext cx="609600" cy="1588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3328" idx="0"/>
          </p:cNvCxnSpPr>
          <p:nvPr/>
        </p:nvCxnSpPr>
        <p:spPr>
          <a:xfrm rot="5400000">
            <a:off x="9264650" y="1352550"/>
            <a:ext cx="644525" cy="3175"/>
          </a:xfrm>
          <a:prstGeom prst="straightConnector1">
            <a:avLst/>
          </a:prstGeom>
          <a:ln w="63500">
            <a:solidFill>
              <a:schemeClr val="tx1">
                <a:alpha val="7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1295400" y="4114800"/>
            <a:ext cx="82296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6781800" y="4114800"/>
            <a:ext cx="82296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60" name="TextBox 107"/>
          <p:cNvSpPr txBox="1">
            <a:spLocks noChangeArrowheads="1"/>
          </p:cNvSpPr>
          <p:nvPr/>
        </p:nvSpPr>
        <p:spPr bwMode="auto">
          <a:xfrm>
            <a:off x="609600" y="7543800"/>
            <a:ext cx="3868047" cy="53860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Numerical </a:t>
            </a:r>
            <a:r>
              <a:rPr lang="en-US" dirty="0"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iscretization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361" name="TextBox 108"/>
          <p:cNvSpPr txBox="1">
            <a:spLocks noChangeArrowheads="1"/>
          </p:cNvSpPr>
          <p:nvPr/>
        </p:nvSpPr>
        <p:spPr bwMode="auto">
          <a:xfrm>
            <a:off x="7289074" y="7537269"/>
            <a:ext cx="1557338" cy="5588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Interface</a:t>
            </a:r>
          </a:p>
        </p:txBody>
      </p:sp>
      <p:sp>
        <p:nvSpPr>
          <p:cNvPr id="13362" name="TextBox 109"/>
          <p:cNvSpPr txBox="1">
            <a:spLocks noChangeArrowheads="1"/>
          </p:cNvSpPr>
          <p:nvPr/>
        </p:nvSpPr>
        <p:spPr bwMode="auto">
          <a:xfrm>
            <a:off x="11941629" y="7537269"/>
            <a:ext cx="2830513" cy="5588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Generic Inversion</a:t>
            </a:r>
          </a:p>
        </p:txBody>
      </p:sp>
      <p:sp>
        <p:nvSpPr>
          <p:cNvPr id="13363" name="Rectangle 112"/>
          <p:cNvSpPr>
            <a:spLocks noChangeArrowheads="1"/>
          </p:cNvSpPr>
          <p:nvPr/>
        </p:nvSpPr>
        <p:spPr bwMode="auto">
          <a:xfrm>
            <a:off x="8534400" y="5791200"/>
            <a:ext cx="2133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100" i="1" dirty="0">
                <a:latin typeface="Calibri" pitchFamily="34" charset="0"/>
              </a:rPr>
              <a:t>s</a:t>
            </a:r>
            <a:r>
              <a:rPr lang="en-US" sz="2100" i="1" dirty="0" smtClean="0">
                <a:latin typeface="Calibri" pitchFamily="34" charset="0"/>
              </a:rPr>
              <a:t>et </a:t>
            </a:r>
            <a:r>
              <a:rPr lang="en-US" sz="2100" i="1" dirty="0">
                <a:latin typeface="Calibri" pitchFamily="34" charset="0"/>
              </a:rPr>
              <a:t>sources, BCs, call solver for forward problem, sensitivities</a:t>
            </a:r>
            <a:endParaRPr lang="en-US" sz="21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COAS/OSU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Anna Kelbert</dc:creator>
  <cp:lastModifiedBy>Anna Kelbert</cp:lastModifiedBy>
  <cp:revision>15</cp:revision>
  <dcterms:created xsi:type="dcterms:W3CDTF">2011-08-09T17:03:19Z</dcterms:created>
  <dcterms:modified xsi:type="dcterms:W3CDTF">2011-08-16T00:55:01Z</dcterms:modified>
</cp:coreProperties>
</file>