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6858000" cy="9144000" type="letter"/>
  <p:notesSz cx="6946900" cy="9321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6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672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672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B5E0494-D1EB-4BEC-8C73-5ED658A4E77D}" type="datetimeFigureOut">
              <a:rPr lang="en-US"/>
              <a:pPr>
                <a:defRPr/>
              </a:pPr>
              <a:t>9/16/2011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3763" y="698500"/>
            <a:ext cx="2619375" cy="3495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7538"/>
            <a:ext cx="5556250" cy="4195762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53488"/>
            <a:ext cx="3009900" cy="46672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853488"/>
            <a:ext cx="3009900" cy="46672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E0032A-CB79-425E-876E-4C1D281AC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62175" y="698500"/>
            <a:ext cx="2622550" cy="3495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0A3039-E07F-44CF-A1AB-D7B440F1B4C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5404B-DADE-4BD5-A866-A7DF960DB773}" type="datetimeFigureOut">
              <a:rPr lang="en-US"/>
              <a:pPr>
                <a:defRPr/>
              </a:pPr>
              <a:t>9/16/2011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EBB18-15B2-4DD5-BB1A-CA56FC2001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DBBF-5CB8-46A8-8AC0-70985380897E}" type="datetimeFigureOut">
              <a:rPr lang="en-US"/>
              <a:pPr>
                <a:defRPr/>
              </a:pPr>
              <a:t>9/16/2011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15C75-05E0-4592-803F-388C612492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7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7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97738-AE67-410A-BDA6-1C38B592057F}" type="datetimeFigureOut">
              <a:rPr lang="en-US"/>
              <a:pPr>
                <a:defRPr/>
              </a:pPr>
              <a:t>9/16/2011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ED790-CF1C-4C34-9589-E0D29125D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4538E-CEA0-45F6-AAE2-222D07935565}" type="datetimeFigureOut">
              <a:rPr lang="en-US"/>
              <a:pPr>
                <a:defRPr/>
              </a:pPr>
              <a:t>9/16/2011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B671E-F3F0-4C9E-81DE-FCDCB0A4FE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C881C-9F3F-4778-AB60-4508FEA547A8}" type="datetimeFigureOut">
              <a:rPr lang="en-US"/>
              <a:pPr>
                <a:defRPr/>
              </a:pPr>
              <a:t>9/16/2011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A300B-99AA-4E4E-B478-FFAC7CCF59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BBC3D-5DE7-4C39-BD7D-0D747D6FBF9C}" type="datetimeFigureOut">
              <a:rPr lang="en-US"/>
              <a:pPr>
                <a:defRPr/>
              </a:pPr>
              <a:t>9/16/2011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3DE9E-E744-480E-9953-067B9E6C4F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395E3-746E-4BA9-AF47-8AEC07A16DF1}" type="datetimeFigureOut">
              <a:rPr lang="en-US"/>
              <a:pPr>
                <a:defRPr/>
              </a:pPr>
              <a:t>9/16/2011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B4FC6-6C78-45AC-963C-3DC6CBD055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8B67-8E16-4DCF-ACA7-14214D63E22C}" type="datetimeFigureOut">
              <a:rPr lang="en-US"/>
              <a:pPr>
                <a:defRPr/>
              </a:pPr>
              <a:t>9/16/2011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98473-B021-409E-95AC-060858C2CE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E4BD3-2D0E-4462-B6A6-31DCF3C36F0F}" type="datetimeFigureOut">
              <a:rPr lang="en-US"/>
              <a:pPr>
                <a:defRPr/>
              </a:pPr>
              <a:t>9/16/2011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FF5BB-9753-433A-A112-9AF782BF16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9C835-60F8-4C53-8CDF-EA7EECE5A63B}" type="datetimeFigureOut">
              <a:rPr lang="en-US"/>
              <a:pPr>
                <a:defRPr/>
              </a:pPr>
              <a:t>9/16/2011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AF5E1-D2A4-459F-831E-1651D69A0D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FC732-D534-4C24-8B13-C2C6BEA1333E}" type="datetimeFigureOut">
              <a:rPr lang="en-US"/>
              <a:pPr>
                <a:defRPr/>
              </a:pPr>
              <a:t>9/16/2011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5A835-1E4A-4CF4-AD02-FA03A71E5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665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E4146B-6F2A-4BC0-8ECF-72BA73E871AB}" type="datetimeFigureOut">
              <a:rPr lang="en-US"/>
              <a:pPr>
                <a:defRPr/>
              </a:pPr>
              <a:t>9/16/2011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665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665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11CE2-4A1A-4CE5-BBF4-0B4E3F8F1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75" name="Rectangle 62"/>
          <p:cNvSpPr>
            <a:spLocks noChangeArrowheads="1"/>
          </p:cNvSpPr>
          <p:nvPr/>
        </p:nvSpPr>
        <p:spPr bwMode="auto">
          <a:xfrm>
            <a:off x="228600" y="1447800"/>
            <a:ext cx="6400800" cy="1828800"/>
          </a:xfrm>
          <a:prstGeom prst="rect">
            <a:avLst/>
          </a:prstGeom>
          <a:noFill/>
          <a:ln w="28575" cap="rnd">
            <a:solidFill>
              <a:srgbClr val="C00000">
                <a:alpha val="15000"/>
              </a:srgbClr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Rectangle 62"/>
          <p:cNvSpPr>
            <a:spLocks noChangeArrowheads="1"/>
          </p:cNvSpPr>
          <p:nvPr/>
        </p:nvSpPr>
        <p:spPr bwMode="auto">
          <a:xfrm>
            <a:off x="228600" y="5638800"/>
            <a:ext cx="6400800" cy="1905000"/>
          </a:xfrm>
          <a:prstGeom prst="rect">
            <a:avLst/>
          </a:prstGeom>
          <a:noFill/>
          <a:ln w="28575" cap="rnd">
            <a:solidFill>
              <a:srgbClr val="C00000">
                <a:alpha val="15000"/>
              </a:srgbClr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7" name="Rectangle 62"/>
          <p:cNvSpPr>
            <a:spLocks noChangeArrowheads="1"/>
          </p:cNvSpPr>
          <p:nvPr/>
        </p:nvSpPr>
        <p:spPr bwMode="auto">
          <a:xfrm>
            <a:off x="228600" y="3505200"/>
            <a:ext cx="6400800" cy="1905000"/>
          </a:xfrm>
          <a:prstGeom prst="rect">
            <a:avLst/>
          </a:prstGeom>
          <a:noFill/>
          <a:ln w="28575" cap="rnd">
            <a:solidFill>
              <a:srgbClr val="C00000">
                <a:alpha val="15000"/>
              </a:srgbClr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8" name="Rectangle 62"/>
          <p:cNvSpPr>
            <a:spLocks noChangeArrowheads="1"/>
          </p:cNvSpPr>
          <p:nvPr/>
        </p:nvSpPr>
        <p:spPr bwMode="auto">
          <a:xfrm>
            <a:off x="228600" y="304800"/>
            <a:ext cx="6400800" cy="838200"/>
          </a:xfrm>
          <a:prstGeom prst="rect">
            <a:avLst/>
          </a:prstGeom>
          <a:noFill/>
          <a:ln w="63500" cmpd="sng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9" name="Rectangle 62"/>
          <p:cNvSpPr>
            <a:spLocks noChangeArrowheads="1"/>
          </p:cNvSpPr>
          <p:nvPr/>
        </p:nvSpPr>
        <p:spPr bwMode="auto">
          <a:xfrm>
            <a:off x="228600" y="7772400"/>
            <a:ext cx="6400800" cy="838200"/>
          </a:xfrm>
          <a:prstGeom prst="rect">
            <a:avLst/>
          </a:prstGeom>
          <a:noFill/>
          <a:ln w="63500" cmpd="sng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0" name="Text Box 28"/>
          <p:cNvSpPr txBox="1">
            <a:spLocks noChangeArrowheads="1"/>
          </p:cNvSpPr>
          <p:nvPr/>
        </p:nvSpPr>
        <p:spPr bwMode="auto">
          <a:xfrm>
            <a:off x="2209800" y="7924800"/>
            <a:ext cx="2514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Calibri" pitchFamily="34" charset="0"/>
              </a:rPr>
              <a:t>Model Space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081" name="Rectangle 110"/>
          <p:cNvSpPr>
            <a:spLocks noChangeArrowheads="1"/>
          </p:cNvSpPr>
          <p:nvPr/>
        </p:nvSpPr>
        <p:spPr bwMode="auto">
          <a:xfrm>
            <a:off x="5638800" y="8153400"/>
            <a:ext cx="895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m </a:t>
            </a:r>
            <a:endParaRPr lang="en-US" b="1" baseline="300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082" name="Text Box 28"/>
          <p:cNvSpPr txBox="1">
            <a:spLocks noChangeArrowheads="1"/>
          </p:cNvSpPr>
          <p:nvPr/>
        </p:nvSpPr>
        <p:spPr bwMode="auto">
          <a:xfrm>
            <a:off x="2819400" y="457200"/>
            <a:ext cx="1238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Calibri" pitchFamily="34" charset="0"/>
              </a:rPr>
              <a:t>Data Space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083" name="Rectangle 109"/>
          <p:cNvSpPr>
            <a:spLocks noChangeArrowheads="1"/>
          </p:cNvSpPr>
          <p:nvPr/>
        </p:nvSpPr>
        <p:spPr bwMode="auto">
          <a:xfrm>
            <a:off x="5867401" y="685800"/>
            <a:ext cx="358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d</a:t>
            </a:r>
            <a:endParaRPr lang="en-US" b="1" baseline="3000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62175" y="2819400"/>
            <a:ext cx="419100" cy="95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276350" y="1057275"/>
            <a:ext cx="9525" cy="14954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6" name="Rectangle 107"/>
          <p:cNvSpPr>
            <a:spLocks noChangeArrowheads="1"/>
          </p:cNvSpPr>
          <p:nvPr/>
        </p:nvSpPr>
        <p:spPr bwMode="auto">
          <a:xfrm>
            <a:off x="4038600" y="2514600"/>
            <a:ext cx="261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J</a:t>
            </a:r>
            <a:endParaRPr lang="en-US" b="1" baseline="300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087" name="Rectangle 112"/>
          <p:cNvSpPr>
            <a:spLocks noChangeArrowheads="1"/>
          </p:cNvSpPr>
          <p:nvPr/>
        </p:nvSpPr>
        <p:spPr bwMode="auto">
          <a:xfrm>
            <a:off x="1676400" y="24384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L,Q</a:t>
            </a:r>
            <a:endParaRPr lang="en-US" b="1" baseline="30000" dirty="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553075" y="7410451"/>
            <a:ext cx="1" cy="4190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3400" y="7010401"/>
            <a:ext cx="30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0" name="Rectangle 110"/>
          <p:cNvSpPr>
            <a:spLocks noChangeArrowheads="1"/>
          </p:cNvSpPr>
          <p:nvPr/>
        </p:nvSpPr>
        <p:spPr bwMode="auto">
          <a:xfrm>
            <a:off x="3886200" y="5715000"/>
            <a:ext cx="560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Λ,T </a:t>
            </a:r>
            <a:endParaRPr lang="en-US" b="1" baseline="300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091" name="Rectangle 69"/>
          <p:cNvSpPr>
            <a:spLocks noChangeArrowheads="1"/>
          </p:cNvSpPr>
          <p:nvPr/>
        </p:nvSpPr>
        <p:spPr bwMode="auto">
          <a:xfrm>
            <a:off x="4600575" y="6734175"/>
            <a:ext cx="1920240" cy="73152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92" name="Text Box 28"/>
          <p:cNvSpPr txBox="1">
            <a:spLocks noChangeArrowheads="1"/>
          </p:cNvSpPr>
          <p:nvPr/>
        </p:nvSpPr>
        <p:spPr bwMode="auto">
          <a:xfrm>
            <a:off x="4572000" y="693420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 pitchFamily="34" charset="0"/>
              </a:rPr>
              <a:t>Mappings from Model Space to Numerical Grid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93" name="Rectangle 72"/>
          <p:cNvSpPr>
            <a:spLocks noChangeArrowheads="1"/>
          </p:cNvSpPr>
          <p:nvPr/>
        </p:nvSpPr>
        <p:spPr bwMode="auto">
          <a:xfrm>
            <a:off x="5943600" y="67056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l-GR" b="1" dirty="0">
                <a:solidFill>
                  <a:schemeClr val="accent2"/>
                </a:solidFill>
                <a:latin typeface="Calibri" pitchFamily="34" charset="0"/>
              </a:rPr>
              <a:t>π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,Π </a:t>
            </a:r>
            <a:endParaRPr lang="en-US" b="1" baseline="300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094" name="Rectangle 69"/>
          <p:cNvSpPr>
            <a:spLocks noChangeArrowheads="1"/>
          </p:cNvSpPr>
          <p:nvPr/>
        </p:nvSpPr>
        <p:spPr bwMode="auto">
          <a:xfrm>
            <a:off x="2466975" y="6734175"/>
            <a:ext cx="1920240" cy="73152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95" name="Rectangle 69"/>
          <p:cNvSpPr>
            <a:spLocks noChangeArrowheads="1"/>
          </p:cNvSpPr>
          <p:nvPr/>
        </p:nvSpPr>
        <p:spPr bwMode="auto">
          <a:xfrm>
            <a:off x="333375" y="6734175"/>
            <a:ext cx="1920240" cy="73152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96" name="Rectangle 69"/>
          <p:cNvSpPr>
            <a:spLocks noChangeArrowheads="1"/>
          </p:cNvSpPr>
          <p:nvPr/>
        </p:nvSpPr>
        <p:spPr bwMode="auto">
          <a:xfrm>
            <a:off x="4610100" y="5715000"/>
            <a:ext cx="1920240" cy="73152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97" name="Rectangle 69"/>
          <p:cNvSpPr>
            <a:spLocks noChangeArrowheads="1"/>
          </p:cNvSpPr>
          <p:nvPr/>
        </p:nvSpPr>
        <p:spPr bwMode="auto">
          <a:xfrm>
            <a:off x="2476500" y="5715000"/>
            <a:ext cx="1920240" cy="73152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stCxn id="3107" idx="0"/>
          </p:cNvCxnSpPr>
          <p:nvPr/>
        </p:nvCxnSpPr>
        <p:spPr>
          <a:xfrm flipH="1" flipV="1">
            <a:off x="5581650" y="5248275"/>
            <a:ext cx="19050" cy="4667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9" name="Rectangle 69"/>
          <p:cNvSpPr>
            <a:spLocks noChangeArrowheads="1"/>
          </p:cNvSpPr>
          <p:nvPr/>
        </p:nvSpPr>
        <p:spPr bwMode="auto">
          <a:xfrm>
            <a:off x="2466975" y="4600575"/>
            <a:ext cx="1920240" cy="731520"/>
          </a:xfrm>
          <a:prstGeom prst="rect">
            <a:avLst/>
          </a:prstGeom>
          <a:noFill/>
          <a:ln w="63500" cmpd="sng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00" name="Rectangle 69"/>
          <p:cNvSpPr>
            <a:spLocks noChangeArrowheads="1"/>
          </p:cNvSpPr>
          <p:nvPr/>
        </p:nvSpPr>
        <p:spPr bwMode="auto">
          <a:xfrm>
            <a:off x="333375" y="4600575"/>
            <a:ext cx="1920240" cy="73152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01" name="Rectangle 69"/>
          <p:cNvSpPr>
            <a:spLocks noChangeArrowheads="1"/>
          </p:cNvSpPr>
          <p:nvPr/>
        </p:nvSpPr>
        <p:spPr bwMode="auto">
          <a:xfrm>
            <a:off x="4619625" y="3609975"/>
            <a:ext cx="1914525" cy="173355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r>
              <a:rPr lang="en-US" dirty="0" smtClean="0">
                <a:latin typeface="Calibri" pitchFamily="34" charset="0"/>
              </a:rPr>
              <a:t>                              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102" name="Rectangle 69"/>
          <p:cNvSpPr>
            <a:spLocks noChangeArrowheads="1"/>
          </p:cNvSpPr>
          <p:nvPr/>
        </p:nvSpPr>
        <p:spPr bwMode="auto">
          <a:xfrm>
            <a:off x="2466975" y="3609975"/>
            <a:ext cx="1920240" cy="731520"/>
          </a:xfrm>
          <a:prstGeom prst="rect">
            <a:avLst/>
          </a:prstGeom>
          <a:noFill/>
          <a:ln w="63500" cmpd="sng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3429000" y="3095625"/>
            <a:ext cx="1" cy="6000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Rectangle 69"/>
          <p:cNvSpPr>
            <a:spLocks noChangeArrowheads="1"/>
          </p:cNvSpPr>
          <p:nvPr/>
        </p:nvSpPr>
        <p:spPr bwMode="auto">
          <a:xfrm>
            <a:off x="2466975" y="2466975"/>
            <a:ext cx="1920240" cy="73152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05" name="Rectangle 69"/>
          <p:cNvSpPr>
            <a:spLocks noChangeArrowheads="1"/>
          </p:cNvSpPr>
          <p:nvPr/>
        </p:nvSpPr>
        <p:spPr bwMode="auto">
          <a:xfrm>
            <a:off x="333375" y="2466975"/>
            <a:ext cx="1920240" cy="73152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06" name="Rectangle 69"/>
          <p:cNvSpPr>
            <a:spLocks noChangeArrowheads="1"/>
          </p:cNvSpPr>
          <p:nvPr/>
        </p:nvSpPr>
        <p:spPr bwMode="auto">
          <a:xfrm>
            <a:off x="2466975" y="1533525"/>
            <a:ext cx="1920240" cy="73152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07" name="Text Box 28"/>
          <p:cNvSpPr txBox="1">
            <a:spLocks noChangeArrowheads="1"/>
          </p:cNvSpPr>
          <p:nvPr/>
        </p:nvSpPr>
        <p:spPr bwMode="auto">
          <a:xfrm>
            <a:off x="4724400" y="5715000"/>
            <a:ext cx="1752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Calibri" pitchFamily="34" charset="0"/>
              </a:rPr>
              <a:t>Numerical Forward Solver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108" name="Text Box 28"/>
          <p:cNvSpPr txBox="1">
            <a:spLocks noChangeArrowheads="1"/>
          </p:cNvSpPr>
          <p:nvPr/>
        </p:nvSpPr>
        <p:spPr bwMode="auto">
          <a:xfrm>
            <a:off x="5029200" y="3657600"/>
            <a:ext cx="114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latin typeface="Calibri" pitchFamily="34" charset="0"/>
              </a:rPr>
              <a:t>Forward </a:t>
            </a:r>
            <a:r>
              <a:rPr lang="en-US" sz="1600" b="1" dirty="0" smtClean="0">
                <a:latin typeface="Calibri" pitchFamily="34" charset="0"/>
              </a:rPr>
              <a:t>Solver (Driver)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109" name="Text Box 28"/>
          <p:cNvSpPr txBox="1">
            <a:spLocks noChangeArrowheads="1"/>
          </p:cNvSpPr>
          <p:nvPr/>
        </p:nvSpPr>
        <p:spPr bwMode="auto">
          <a:xfrm>
            <a:off x="2514600" y="2514600"/>
            <a:ext cx="1752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Calibri" pitchFamily="34" charset="0"/>
              </a:rPr>
              <a:t>Jacobian Computations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110" name="Text Box 28"/>
          <p:cNvSpPr txBox="1">
            <a:spLocks noChangeArrowheads="1"/>
          </p:cNvSpPr>
          <p:nvPr/>
        </p:nvSpPr>
        <p:spPr bwMode="auto">
          <a:xfrm>
            <a:off x="2400300" y="1600200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Calibri" pitchFamily="34" charset="0"/>
              </a:rPr>
              <a:t>Inversion Algorithms </a:t>
            </a:r>
            <a:r>
              <a:rPr lang="en-US" sz="1600" dirty="0" smtClean="0">
                <a:latin typeface="Calibri" pitchFamily="34" charset="0"/>
              </a:rPr>
              <a:t>(NLCG, DCG etc)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11" name="Text Box 28"/>
          <p:cNvSpPr txBox="1">
            <a:spLocks noChangeArrowheads="1"/>
          </p:cNvSpPr>
          <p:nvPr/>
        </p:nvSpPr>
        <p:spPr bwMode="auto">
          <a:xfrm>
            <a:off x="381000" y="6858000"/>
            <a:ext cx="175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Calibri" pitchFamily="34" charset="0"/>
              </a:rPr>
              <a:t>Numerical Grid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112" name="Text Box 28"/>
          <p:cNvSpPr txBox="1">
            <a:spLocks noChangeArrowheads="1"/>
          </p:cNvSpPr>
          <p:nvPr/>
        </p:nvSpPr>
        <p:spPr bwMode="auto">
          <a:xfrm>
            <a:off x="2543175" y="5924550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 pitchFamily="34" charset="0"/>
              </a:rPr>
              <a:t>Interpolation on the </a:t>
            </a:r>
            <a:r>
              <a:rPr lang="en-US" sz="1400" dirty="0" smtClean="0">
                <a:latin typeface="Calibri" pitchFamily="34" charset="0"/>
              </a:rPr>
              <a:t>N</a:t>
            </a:r>
            <a:r>
              <a:rPr lang="en-US" sz="1400" dirty="0" smtClean="0">
                <a:latin typeface="Calibri" pitchFamily="34" charset="0"/>
              </a:rPr>
              <a:t>umerical Grid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113" name="Text Box 28"/>
          <p:cNvSpPr txBox="1">
            <a:spLocks noChangeArrowheads="1"/>
          </p:cNvSpPr>
          <p:nvPr/>
        </p:nvSpPr>
        <p:spPr bwMode="auto">
          <a:xfrm>
            <a:off x="2895600" y="4648200"/>
            <a:ext cx="99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Calibri" pitchFamily="34" charset="0"/>
              </a:rPr>
              <a:t>Solution Space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114" name="Text Box 28"/>
          <p:cNvSpPr txBox="1">
            <a:spLocks noChangeArrowheads="1"/>
          </p:cNvSpPr>
          <p:nvPr/>
        </p:nvSpPr>
        <p:spPr bwMode="auto">
          <a:xfrm>
            <a:off x="2971800" y="3657600"/>
            <a:ext cx="144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Calibri" pitchFamily="34" charset="0"/>
              </a:rPr>
              <a:t>Solver Sensitivities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115" name="Text Box 28"/>
          <p:cNvSpPr txBox="1">
            <a:spLocks noChangeArrowheads="1"/>
          </p:cNvSpPr>
          <p:nvPr/>
        </p:nvSpPr>
        <p:spPr bwMode="auto">
          <a:xfrm>
            <a:off x="2514600" y="6858000"/>
            <a:ext cx="175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Calibri" pitchFamily="34" charset="0"/>
              </a:rPr>
              <a:t>EM fields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116" name="Text Box 28"/>
          <p:cNvSpPr txBox="1">
            <a:spLocks noChangeArrowheads="1"/>
          </p:cNvSpPr>
          <p:nvPr/>
        </p:nvSpPr>
        <p:spPr bwMode="auto">
          <a:xfrm>
            <a:off x="381000" y="4953000"/>
            <a:ext cx="175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Calibri" pitchFamily="34" charset="0"/>
              </a:rPr>
              <a:t>Data Functionals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117" name="Text Box 28"/>
          <p:cNvSpPr txBox="1">
            <a:spLocks noChangeArrowheads="1"/>
          </p:cNvSpPr>
          <p:nvPr/>
        </p:nvSpPr>
        <p:spPr bwMode="auto">
          <a:xfrm>
            <a:off x="457200" y="2514600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Calibri" pitchFamily="34" charset="0"/>
              </a:rPr>
              <a:t>Data Sensitivities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4343400" y="6400801"/>
            <a:ext cx="304800" cy="3809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343400" y="6172200"/>
            <a:ext cx="314325" cy="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0" name="Rectangle 108"/>
          <p:cNvSpPr>
            <a:spLocks noChangeArrowheads="1"/>
          </p:cNvSpPr>
          <p:nvPr/>
        </p:nvSpPr>
        <p:spPr bwMode="auto">
          <a:xfrm>
            <a:off x="3886200" y="4572000"/>
            <a:ext cx="48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 dirty="0" err="1">
                <a:solidFill>
                  <a:schemeClr val="accent2"/>
                </a:solidFill>
                <a:latin typeface="Calibri" pitchFamily="34" charset="0"/>
              </a:rPr>
              <a:t>e,b</a:t>
            </a:r>
            <a:endParaRPr lang="en-US" b="1" baseline="300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121" name="Rectangle 106"/>
          <p:cNvSpPr>
            <a:spLocks noChangeArrowheads="1"/>
          </p:cNvSpPr>
          <p:nvPr/>
        </p:nvSpPr>
        <p:spPr bwMode="auto">
          <a:xfrm>
            <a:off x="6096000" y="3657600"/>
            <a:ext cx="419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S</a:t>
            </a:r>
            <a:r>
              <a:rPr lang="en-US" b="1" baseline="30000" dirty="0">
                <a:solidFill>
                  <a:schemeClr val="accent2"/>
                </a:solidFill>
                <a:latin typeface="Calibri" pitchFamily="34" charset="0"/>
              </a:rPr>
              <a:t>-1</a:t>
            </a:r>
          </a:p>
        </p:txBody>
      </p:sp>
      <p:sp>
        <p:nvSpPr>
          <p:cNvPr id="3122" name="Rectangle 111"/>
          <p:cNvSpPr>
            <a:spLocks noChangeArrowheads="1"/>
          </p:cNvSpPr>
          <p:nvPr/>
        </p:nvSpPr>
        <p:spPr bwMode="auto">
          <a:xfrm>
            <a:off x="4038600" y="3581400"/>
            <a:ext cx="307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P</a:t>
            </a:r>
            <a:endParaRPr lang="en-US" b="1" baseline="30000" dirty="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 flipV="1">
            <a:off x="3429000" y="4229101"/>
            <a:ext cx="0" cy="4286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 flipV="1">
            <a:off x="2209800" y="5257800"/>
            <a:ext cx="314326" cy="5238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/>
          <p:cNvSpPr/>
          <p:nvPr/>
        </p:nvSpPr>
        <p:spPr>
          <a:xfrm>
            <a:off x="762000" y="4648200"/>
            <a:ext cx="381000" cy="29368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DT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143000" y="4648200"/>
            <a:ext cx="381000" cy="29368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4648200" y="3657600"/>
            <a:ext cx="381000" cy="29368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2895600" y="3657600"/>
            <a:ext cx="381000" cy="29368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DT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2514600" y="4648200"/>
            <a:ext cx="381000" cy="29368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H="1" flipV="1">
            <a:off x="3419475" y="5219700"/>
            <a:ext cx="1" cy="58102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2171703" y="4886325"/>
            <a:ext cx="31432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43400" y="4905375"/>
            <a:ext cx="333375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1276350" y="3114676"/>
            <a:ext cx="0" cy="15525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ounded Rectangle 180"/>
          <p:cNvSpPr/>
          <p:nvPr/>
        </p:nvSpPr>
        <p:spPr>
          <a:xfrm>
            <a:off x="381000" y="4648200"/>
            <a:ext cx="381000" cy="29368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2514600" y="3657600"/>
            <a:ext cx="381000" cy="29368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3136" name="Text Box 60"/>
          <p:cNvSpPr txBox="1">
            <a:spLocks noChangeArrowheads="1"/>
          </p:cNvSpPr>
          <p:nvPr/>
        </p:nvSpPr>
        <p:spPr bwMode="auto">
          <a:xfrm>
            <a:off x="304800" y="1524000"/>
            <a:ext cx="99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 dirty="0" smtClean="0">
                <a:solidFill>
                  <a:schemeClr val="accent2"/>
                </a:solidFill>
                <a:latin typeface="Calibri" pitchFamily="34" charset="0"/>
              </a:rPr>
              <a:t>Generic Inversion</a:t>
            </a:r>
            <a:endParaRPr lang="en-US" sz="1600" b="1" i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137" name="Text Box 60"/>
          <p:cNvSpPr txBox="1">
            <a:spLocks noChangeArrowheads="1"/>
          </p:cNvSpPr>
          <p:nvPr/>
        </p:nvSpPr>
        <p:spPr bwMode="auto">
          <a:xfrm>
            <a:off x="304800" y="3581400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 dirty="0" smtClean="0">
                <a:solidFill>
                  <a:schemeClr val="accent2"/>
                </a:solidFill>
                <a:latin typeface="Calibri" pitchFamily="34" charset="0"/>
              </a:rPr>
              <a:t>Interface Layer</a:t>
            </a:r>
            <a:endParaRPr lang="en-US" sz="1600" b="1" i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138" name="Text Box 60"/>
          <p:cNvSpPr txBox="1">
            <a:spLocks noChangeArrowheads="1"/>
          </p:cNvSpPr>
          <p:nvPr/>
        </p:nvSpPr>
        <p:spPr bwMode="auto">
          <a:xfrm>
            <a:off x="304800" y="5715000"/>
            <a:ext cx="144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 dirty="0" smtClean="0">
                <a:solidFill>
                  <a:schemeClr val="accent2"/>
                </a:solidFill>
                <a:latin typeface="Calibri" pitchFamily="34" charset="0"/>
              </a:rPr>
              <a:t>Numerical Discretization</a:t>
            </a:r>
            <a:endParaRPr lang="en-US" sz="1600" b="1" i="1" dirty="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4314826" y="3095626"/>
            <a:ext cx="409574" cy="6381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Rectangle 108"/>
          <p:cNvSpPr>
            <a:spLocks noChangeArrowheads="1"/>
          </p:cNvSpPr>
          <p:nvPr/>
        </p:nvSpPr>
        <p:spPr bwMode="auto">
          <a:xfrm>
            <a:off x="1552575" y="4572000"/>
            <a:ext cx="71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l-GR" b="1" dirty="0" smtClean="0">
                <a:solidFill>
                  <a:schemeClr val="accent2"/>
                </a:solidFill>
                <a:latin typeface="Calibri" pitchFamily="34" charset="0"/>
              </a:rPr>
              <a:t>γ</a:t>
            </a:r>
            <a:r>
              <a:rPr lang="en-US" b="1" dirty="0" smtClean="0">
                <a:solidFill>
                  <a:schemeClr val="accent2"/>
                </a:solidFill>
                <a:latin typeface="Calibri" pitchFamily="34" charset="0"/>
              </a:rPr>
              <a:t>,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l</a:t>
            </a:r>
            <a:r>
              <a:rPr lang="en-US" b="1" baseline="-25000" dirty="0" err="1" smtClean="0">
                <a:solidFill>
                  <a:schemeClr val="accent2"/>
                </a:solidFill>
                <a:latin typeface="Calibri" pitchFamily="34" charset="0"/>
              </a:rPr>
              <a:t>j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,q</a:t>
            </a:r>
            <a:r>
              <a:rPr lang="en-US" b="1" baseline="-25000" dirty="0" err="1" smtClean="0">
                <a:solidFill>
                  <a:schemeClr val="accent2"/>
                </a:solidFill>
                <a:latin typeface="Calibri" pitchFamily="34" charset="0"/>
              </a:rPr>
              <a:t>j</a:t>
            </a:r>
            <a:endParaRPr lang="en-US" b="1" baseline="30000" dirty="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209800" y="7010401"/>
            <a:ext cx="30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390900" y="6429375"/>
            <a:ext cx="3" cy="3429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953000" y="2667000"/>
            <a:ext cx="762000" cy="27699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Workers</a:t>
            </a:r>
          </a:p>
        </p:txBody>
      </p:sp>
      <p:sp>
        <p:nvSpPr>
          <p:cNvPr id="3145" name="Text Box 28"/>
          <p:cNvSpPr txBox="1">
            <a:spLocks noChangeArrowheads="1"/>
          </p:cNvSpPr>
          <p:nvPr/>
        </p:nvSpPr>
        <p:spPr bwMode="auto">
          <a:xfrm>
            <a:off x="5715000" y="21336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MPI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4953000" y="1828801"/>
            <a:ext cx="762000" cy="27699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Master</a:t>
            </a:r>
          </a:p>
        </p:txBody>
      </p:sp>
      <p:cxnSp>
        <p:nvCxnSpPr>
          <p:cNvPr id="87" name="Straight Arrow Connector 69"/>
          <p:cNvCxnSpPr>
            <a:stCxn id="86" idx="1"/>
          </p:cNvCxnSpPr>
          <p:nvPr/>
        </p:nvCxnSpPr>
        <p:spPr>
          <a:xfrm flipH="1">
            <a:off x="4238625" y="1967301"/>
            <a:ext cx="714375" cy="4374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69"/>
          <p:cNvCxnSpPr/>
          <p:nvPr/>
        </p:nvCxnSpPr>
        <p:spPr>
          <a:xfrm flipH="1" flipV="1">
            <a:off x="5401472" y="2097885"/>
            <a:ext cx="8728" cy="540540"/>
          </a:xfrm>
          <a:prstGeom prst="straightConnector1">
            <a:avLst/>
          </a:prstGeom>
          <a:ln w="19050">
            <a:solidFill>
              <a:srgbClr val="C00000">
                <a:alpha val="35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69"/>
          <p:cNvCxnSpPr/>
          <p:nvPr/>
        </p:nvCxnSpPr>
        <p:spPr>
          <a:xfrm flipV="1">
            <a:off x="5257803" y="2105028"/>
            <a:ext cx="2" cy="542922"/>
          </a:xfrm>
          <a:prstGeom prst="straightConnector1">
            <a:avLst/>
          </a:prstGeom>
          <a:ln w="19050">
            <a:solidFill>
              <a:srgbClr val="C00000">
                <a:alpha val="35000"/>
              </a:srgb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69"/>
          <p:cNvCxnSpPr>
            <a:stCxn id="82" idx="1"/>
          </p:cNvCxnSpPr>
          <p:nvPr/>
        </p:nvCxnSpPr>
        <p:spPr>
          <a:xfrm flipH="1" flipV="1">
            <a:off x="4276725" y="2800350"/>
            <a:ext cx="676275" cy="5150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3409955" y="2133601"/>
            <a:ext cx="9520" cy="4095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124200" y="8229600"/>
            <a:ext cx="6858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50800"/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MPI</a:t>
            </a:r>
            <a:endParaRPr lang="en-US" sz="1600" b="1" cap="none" spc="0" dirty="0">
              <a:ln w="50800"/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733800" y="4953000"/>
            <a:ext cx="6858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50800"/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MPI</a:t>
            </a:r>
            <a:endParaRPr lang="en-US" sz="1600" b="1" cap="none" spc="0" dirty="0">
              <a:ln w="50800"/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124200" y="762000"/>
            <a:ext cx="6858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50800"/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MPI</a:t>
            </a:r>
            <a:endParaRPr lang="en-US" sz="1600" b="1" cap="none" spc="0" dirty="0">
              <a:ln w="50800"/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83" name="Rectangle 69"/>
          <p:cNvSpPr>
            <a:spLocks noChangeArrowheads="1"/>
          </p:cNvSpPr>
          <p:nvPr/>
        </p:nvSpPr>
        <p:spPr bwMode="auto">
          <a:xfrm>
            <a:off x="4619625" y="1524000"/>
            <a:ext cx="1914525" cy="167640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304800" y="800100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 pitchFamily="34" charset="0"/>
              </a:rPr>
              <a:t>Model parameter vector space; regularization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4724400" y="4572000"/>
            <a:ext cx="1752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 pitchFamily="34" charset="0"/>
              </a:rPr>
              <a:t>Set sources, BCs, efficiently manage multiple TX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00575" y="6705600"/>
            <a:ext cx="12859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Model Map.:</a:t>
            </a:r>
            <a:endParaRPr lang="en-US" sz="1600" b="1" dirty="0"/>
          </a:p>
        </p:txBody>
      </p:sp>
      <p:sp>
        <p:nvSpPr>
          <p:cNvPr id="92" name="Rectangle 91"/>
          <p:cNvSpPr/>
          <p:nvPr/>
        </p:nvSpPr>
        <p:spPr>
          <a:xfrm>
            <a:off x="2466975" y="5686425"/>
            <a:ext cx="1563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EM field Interp.:</a:t>
            </a:r>
            <a:endParaRPr lang="en-US" sz="1600" b="1" dirty="0"/>
          </a:p>
        </p:txBody>
      </p:sp>
      <p:sp>
        <p:nvSpPr>
          <p:cNvPr id="93" name="Text Box 28"/>
          <p:cNvSpPr txBox="1">
            <a:spLocks noChangeArrowheads="1"/>
          </p:cNvSpPr>
          <p:nvPr/>
        </p:nvSpPr>
        <p:spPr bwMode="auto">
          <a:xfrm>
            <a:off x="228600" y="53340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 pitchFamily="34" charset="0"/>
              </a:rPr>
              <a:t>Data vector space, organized by TX,RX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54445</TotalTime>
  <Words>108</Words>
  <Application>Microsoft Office PowerPoint</Application>
  <PresentationFormat>Letter Paper (8.5x11 in)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COAS/OSU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Anna Kelbert</dc:creator>
  <cp:lastModifiedBy>Anna Kelbert</cp:lastModifiedBy>
  <cp:revision>1462</cp:revision>
  <dcterms:created xsi:type="dcterms:W3CDTF">2010-02-20T00:36:29Z</dcterms:created>
  <dcterms:modified xsi:type="dcterms:W3CDTF">2011-09-22T21:30:50Z</dcterms:modified>
</cp:coreProperties>
</file>