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69.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90775" y="2576195"/>
            <a:ext cx="6096000" cy="1198880"/>
          </a:xfrm>
          <a:prstGeom prst="rect">
            <a:avLst/>
          </a:prstGeom>
          <a:noFill/>
        </p:spPr>
        <p:txBody>
          <a:bodyPr wrap="square" rtlCol="0" anchor="t">
            <a:spAutoFit/>
          </a:bodyPr>
          <a:p>
            <a:r>
              <a:rPr lang="zh-CN" altLang="en-US"/>
              <a:t>空气动力学中的阻力通常与速度的平方成正比。这个关系源于流体力学中物体与空气的相互作用，尤其在速度较高时，阻力增长明显。文献中提到，基于叶片动量理论和实验数据，推力与速度平方之间的关系拟合效果很好</a:t>
            </a:r>
            <a:endParaRPr lang="zh-CN" altLang="en-US"/>
          </a:p>
        </p:txBody>
      </p:sp>
      <p:pic>
        <p:nvPicPr>
          <p:cNvPr id="6" name="图片 5"/>
          <p:cNvPicPr>
            <a:picLocks noChangeAspect="1"/>
          </p:cNvPicPr>
          <p:nvPr/>
        </p:nvPicPr>
        <p:blipFill>
          <a:blip r:embed="rId1"/>
          <a:stretch>
            <a:fillRect/>
          </a:stretch>
        </p:blipFill>
        <p:spPr>
          <a:xfrm>
            <a:off x="2155190" y="3933190"/>
            <a:ext cx="7456170" cy="926465"/>
          </a:xfrm>
          <a:prstGeom prst="rect">
            <a:avLst/>
          </a:prstGeom>
        </p:spPr>
      </p:pic>
      <p:pic>
        <p:nvPicPr>
          <p:cNvPr id="7" name="图片 6"/>
          <p:cNvPicPr>
            <a:picLocks noChangeAspect="1"/>
          </p:cNvPicPr>
          <p:nvPr/>
        </p:nvPicPr>
        <p:blipFill>
          <a:blip r:embed="rId2"/>
          <a:stretch>
            <a:fillRect/>
          </a:stretch>
        </p:blipFill>
        <p:spPr>
          <a:xfrm>
            <a:off x="2390775" y="4859655"/>
            <a:ext cx="7409815" cy="844550"/>
          </a:xfrm>
          <a:prstGeom prst="rect">
            <a:avLst/>
          </a:prstGeom>
        </p:spPr>
      </p:pic>
      <p:sp>
        <p:nvSpPr>
          <p:cNvPr id="8" name="文本框 7"/>
          <p:cNvSpPr txBox="1"/>
          <p:nvPr/>
        </p:nvSpPr>
        <p:spPr>
          <a:xfrm>
            <a:off x="2390775" y="941705"/>
            <a:ext cx="6096000" cy="1476375"/>
          </a:xfrm>
          <a:prstGeom prst="rect">
            <a:avLst/>
          </a:prstGeom>
          <a:noFill/>
        </p:spPr>
        <p:txBody>
          <a:bodyPr wrap="square" rtlCol="0" anchor="t">
            <a:spAutoFit/>
          </a:bodyPr>
          <a:p>
            <a:r>
              <a:rPr lang="zh-CN" altLang="en-US"/>
              <a:t>文献中的推力模型是在讨论空气动力学效应对飞行器控制的影响时提出的。在飞行器高速或中等速度飞行时，空气动力学效应（例如叶片拍动、诱导阻力等）会对推力产生显著的影响​。为了补偿这些影响，文献提出了通过引入速度平方项来描述速度对推力的影响​。</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5"/>
          <p:cNvPicPr>
            <a:picLocks noChangeAspect="1"/>
          </p:cNvPicPr>
          <p:nvPr/>
        </p:nvPicPr>
        <p:blipFill>
          <a:blip r:embed="rId1"/>
          <a:srcRect t="18017"/>
          <a:stretch>
            <a:fillRect/>
          </a:stretch>
        </p:blipFill>
        <p:spPr>
          <a:xfrm>
            <a:off x="1855470" y="1536700"/>
            <a:ext cx="7827645" cy="1377950"/>
          </a:xfrm>
          <a:prstGeom prst="rect">
            <a:avLst/>
          </a:prstGeom>
          <a:noFill/>
          <a:ln>
            <a:noFill/>
          </a:ln>
        </p:spPr>
      </p:pic>
      <p:sp>
        <p:nvSpPr>
          <p:cNvPr id="100" name="文本框 99"/>
          <p:cNvSpPr txBox="1"/>
          <p:nvPr/>
        </p:nvSpPr>
        <p:spPr>
          <a:xfrm>
            <a:off x="2613025" y="3007360"/>
            <a:ext cx="6134100" cy="1461770"/>
          </a:xfrm>
          <a:prstGeom prst="rect">
            <a:avLst/>
          </a:prstGeom>
          <a:noFill/>
          <a:ln w="9525">
            <a:noFill/>
          </a:ln>
        </p:spPr>
        <p:txBody>
          <a:bodyPr>
            <a:noAutofit/>
          </a:bodyPr>
          <a:p>
            <a:pPr indent="152400"/>
            <a:r>
              <a:rPr lang="zh-CN" b="0">
                <a:ea typeface="宋体" panose="02010600030101010101" pitchFamily="2" charset="-122"/>
              </a:rPr>
              <a:t>飞行器的空气阻力并不是在所有方向上都相同的。飞行器在不同方向上的空气动力学形状、机身设计等因素都会导致在不同方向上，空气阻力的系数有所不同。引入了一个阻力系数矩阵</a:t>
            </a:r>
            <a:r>
              <a:rPr lang="en-US" b="0">
                <a:latin typeface="宋体" panose="02010600030101010101" pitchFamily="2" charset="-122"/>
                <a:ea typeface="宋体" panose="02010600030101010101" pitchFamily="2" charset="-122"/>
              </a:rPr>
              <a:t> D</a:t>
            </a:r>
            <a:endParaRPr lang="en-US" altLang="en-US" b="0">
              <a:latin typeface="宋体" panose="02010600030101010101" pitchFamily="2" charset="-122"/>
              <a:ea typeface="宋体" panose="02010600030101010101" pitchFamily="2" charset="-122"/>
            </a:endParaRPr>
          </a:p>
        </p:txBody>
      </p:sp>
      <p:pic>
        <p:nvPicPr>
          <p:cNvPr id="63" name="图片 27"/>
          <p:cNvPicPr>
            <a:picLocks noChangeAspect="1"/>
          </p:cNvPicPr>
          <p:nvPr/>
        </p:nvPicPr>
        <p:blipFill>
          <a:blip r:embed="rId2"/>
          <a:stretch>
            <a:fillRect/>
          </a:stretch>
        </p:blipFill>
        <p:spPr>
          <a:xfrm>
            <a:off x="1759585" y="4561205"/>
            <a:ext cx="7840980" cy="1071880"/>
          </a:xfrm>
          <a:prstGeom prst="rect">
            <a:avLst/>
          </a:prstGeom>
          <a:noFill/>
          <a:ln>
            <a:noFill/>
          </a:ln>
        </p:spPr>
      </p:pic>
      <p:pic>
        <p:nvPicPr>
          <p:cNvPr id="21" name="图片 1"/>
          <p:cNvPicPr>
            <a:picLocks noChangeAspect="1"/>
          </p:cNvPicPr>
          <p:nvPr/>
        </p:nvPicPr>
        <p:blipFill>
          <a:blip r:embed="rId3"/>
          <a:stretch>
            <a:fillRect/>
          </a:stretch>
        </p:blipFill>
        <p:spPr>
          <a:xfrm>
            <a:off x="603885" y="631825"/>
            <a:ext cx="3810000" cy="735330"/>
          </a:xfrm>
          <a:prstGeom prst="rect">
            <a:avLst/>
          </a:prstGeom>
          <a:noFill/>
          <a:ln>
            <a:noFill/>
          </a:ln>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1"/>
          <p:cNvPicPr>
            <a:picLocks noChangeAspect="1"/>
          </p:cNvPicPr>
          <p:nvPr/>
        </p:nvPicPr>
        <p:blipFill>
          <a:blip r:embed="rId1"/>
          <a:stretch>
            <a:fillRect/>
          </a:stretch>
        </p:blipFill>
        <p:spPr>
          <a:xfrm>
            <a:off x="603885" y="631825"/>
            <a:ext cx="3810000" cy="735330"/>
          </a:xfrm>
          <a:prstGeom prst="rect">
            <a:avLst/>
          </a:prstGeom>
          <a:noFill/>
          <a:ln>
            <a:noFill/>
          </a:ln>
        </p:spPr>
      </p:pic>
      <p:pic>
        <p:nvPicPr>
          <p:cNvPr id="67" name="图片 31"/>
          <p:cNvPicPr>
            <a:picLocks noChangeAspect="1"/>
          </p:cNvPicPr>
          <p:nvPr/>
        </p:nvPicPr>
        <p:blipFill>
          <a:blip r:embed="rId2"/>
          <a:stretch>
            <a:fillRect/>
          </a:stretch>
        </p:blipFill>
        <p:spPr>
          <a:xfrm>
            <a:off x="1491615" y="1995805"/>
            <a:ext cx="8360410" cy="2085340"/>
          </a:xfrm>
          <a:prstGeom prst="rect">
            <a:avLst/>
          </a:prstGeom>
          <a:noFill/>
          <a:ln>
            <a:noFill/>
          </a:ln>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1"/>
          <p:cNvPicPr>
            <a:picLocks noChangeAspect="1"/>
          </p:cNvPicPr>
          <p:nvPr/>
        </p:nvPicPr>
        <p:blipFill>
          <a:blip r:embed="rId1"/>
          <a:stretch>
            <a:fillRect/>
          </a:stretch>
        </p:blipFill>
        <p:spPr>
          <a:xfrm>
            <a:off x="603885" y="631825"/>
            <a:ext cx="3810000" cy="735330"/>
          </a:xfrm>
          <a:prstGeom prst="rect">
            <a:avLst/>
          </a:prstGeom>
          <a:noFill/>
          <a:ln>
            <a:noFill/>
          </a:ln>
        </p:spPr>
      </p:pic>
      <p:sp>
        <p:nvSpPr>
          <p:cNvPr id="2" name="文本框 1"/>
          <p:cNvSpPr txBox="1"/>
          <p:nvPr/>
        </p:nvSpPr>
        <p:spPr>
          <a:xfrm>
            <a:off x="4269740" y="876935"/>
            <a:ext cx="973455" cy="368300"/>
          </a:xfrm>
          <a:prstGeom prst="rect">
            <a:avLst/>
          </a:prstGeom>
          <a:noFill/>
        </p:spPr>
        <p:txBody>
          <a:bodyPr wrap="square" rtlCol="0">
            <a:spAutoFit/>
          </a:bodyPr>
          <a:p>
            <a:r>
              <a:rPr lang="zh-CN" altLang="en-US"/>
              <a:t>求导</a:t>
            </a:r>
            <a:endParaRPr lang="zh-CN" altLang="en-US"/>
          </a:p>
        </p:txBody>
      </p:sp>
      <p:pic>
        <p:nvPicPr>
          <p:cNvPr id="3" name="图片 2"/>
          <p:cNvPicPr>
            <a:picLocks noChangeAspect="1"/>
          </p:cNvPicPr>
          <p:nvPr/>
        </p:nvPicPr>
        <p:blipFill>
          <a:blip r:embed="rId2"/>
          <a:stretch>
            <a:fillRect/>
          </a:stretch>
        </p:blipFill>
        <p:spPr>
          <a:xfrm>
            <a:off x="1202690" y="1367155"/>
            <a:ext cx="7477760" cy="632460"/>
          </a:xfrm>
          <a:prstGeom prst="rect">
            <a:avLst/>
          </a:prstGeom>
        </p:spPr>
      </p:pic>
      <p:sp>
        <p:nvSpPr>
          <p:cNvPr id="100" name="文本框 99"/>
          <p:cNvSpPr txBox="1"/>
          <p:nvPr/>
        </p:nvSpPr>
        <p:spPr>
          <a:xfrm>
            <a:off x="1267460" y="2049780"/>
            <a:ext cx="8426450" cy="645160"/>
          </a:xfrm>
          <a:prstGeom prst="rect">
            <a:avLst/>
          </a:prstGeom>
          <a:noFill/>
          <a:ln w="9525">
            <a:noFill/>
          </a:ln>
        </p:spPr>
        <p:txBody>
          <a:bodyPr wrap="square">
            <a:spAutoFit/>
          </a:bodyPr>
          <a:p>
            <a:pPr indent="0"/>
            <a:r>
              <a:rPr lang="en-US" altLang="zh-CN" b="0">
                <a:ea typeface="宋体" panose="02010600030101010101" pitchFamily="2" charset="-122"/>
              </a:rPr>
              <a:t>1.</a:t>
            </a:r>
            <a:r>
              <a:rPr lang="zh-CN" b="0">
                <a:ea typeface="宋体" panose="02010600030101010101" pitchFamily="2" charset="-122"/>
              </a:rPr>
              <a:t>这里 c是推力的大小，是时间的函数，zB是推力方向，是相对于无人机坐标系的单位向量。因此</a:t>
            </a:r>
            <a:endParaRPr lang="zh-CN" altLang="en-US" b="0">
              <a:ea typeface="宋体" panose="02010600030101010101" pitchFamily="2" charset="-122"/>
            </a:endParaRPr>
          </a:p>
        </p:txBody>
      </p:sp>
      <p:pic>
        <p:nvPicPr>
          <p:cNvPr id="27" name="图片 4"/>
          <p:cNvPicPr>
            <a:picLocks noChangeAspect="1"/>
          </p:cNvPicPr>
          <p:nvPr/>
        </p:nvPicPr>
        <p:blipFill>
          <a:blip r:embed="rId3"/>
          <a:stretch>
            <a:fillRect/>
          </a:stretch>
        </p:blipFill>
        <p:spPr>
          <a:xfrm>
            <a:off x="5122545" y="2498725"/>
            <a:ext cx="2501900" cy="746125"/>
          </a:xfrm>
          <a:prstGeom prst="rect">
            <a:avLst/>
          </a:prstGeom>
          <a:noFill/>
          <a:ln>
            <a:noFill/>
          </a:ln>
        </p:spPr>
      </p:pic>
      <p:pic>
        <p:nvPicPr>
          <p:cNvPr id="43" name="图片 7"/>
          <p:cNvPicPr>
            <a:picLocks noChangeAspect="1"/>
          </p:cNvPicPr>
          <p:nvPr/>
        </p:nvPicPr>
        <p:blipFill>
          <a:blip r:embed="rId4"/>
          <a:stretch>
            <a:fillRect/>
          </a:stretch>
        </p:blipFill>
        <p:spPr>
          <a:xfrm>
            <a:off x="1447165" y="3151505"/>
            <a:ext cx="7654925" cy="1346200"/>
          </a:xfrm>
          <a:prstGeom prst="rect">
            <a:avLst/>
          </a:prstGeom>
          <a:noFill/>
          <a:ln>
            <a:noFill/>
          </a:ln>
        </p:spPr>
      </p:pic>
      <p:sp>
        <p:nvSpPr>
          <p:cNvPr id="4" name="文本框 3"/>
          <p:cNvSpPr txBox="1"/>
          <p:nvPr/>
        </p:nvSpPr>
        <p:spPr>
          <a:xfrm>
            <a:off x="1202690" y="3244850"/>
            <a:ext cx="385445" cy="368300"/>
          </a:xfrm>
          <a:prstGeom prst="rect">
            <a:avLst/>
          </a:prstGeom>
          <a:noFill/>
        </p:spPr>
        <p:txBody>
          <a:bodyPr wrap="square" rtlCol="0">
            <a:spAutoFit/>
          </a:bodyPr>
          <a:p>
            <a:r>
              <a:rPr lang="en-US" altLang="zh-CN"/>
              <a:t>2.</a:t>
            </a:r>
            <a:endParaRPr lang="en-US" altLang="zh-CN"/>
          </a:p>
        </p:txBody>
      </p:sp>
      <p:pic>
        <p:nvPicPr>
          <p:cNvPr id="44" name="图片 8"/>
          <p:cNvPicPr>
            <a:picLocks noChangeAspect="1"/>
          </p:cNvPicPr>
          <p:nvPr/>
        </p:nvPicPr>
        <p:blipFill>
          <a:blip r:embed="rId5"/>
          <a:srcRect b="51111"/>
          <a:stretch>
            <a:fillRect/>
          </a:stretch>
        </p:blipFill>
        <p:spPr>
          <a:xfrm>
            <a:off x="1447165" y="4584700"/>
            <a:ext cx="5053965" cy="530860"/>
          </a:xfrm>
          <a:prstGeom prst="rect">
            <a:avLst/>
          </a:prstGeom>
          <a:noFill/>
          <a:ln>
            <a:noFill/>
          </a:ln>
        </p:spPr>
      </p:pic>
      <p:sp>
        <p:nvSpPr>
          <p:cNvPr id="6" name="文本框 5"/>
          <p:cNvSpPr txBox="1"/>
          <p:nvPr/>
        </p:nvSpPr>
        <p:spPr>
          <a:xfrm>
            <a:off x="1267460" y="4594860"/>
            <a:ext cx="385445" cy="368300"/>
          </a:xfrm>
          <a:prstGeom prst="rect">
            <a:avLst/>
          </a:prstGeom>
          <a:noFill/>
        </p:spPr>
        <p:txBody>
          <a:bodyPr wrap="square" rtlCol="0">
            <a:spAutoFit/>
          </a:bodyPr>
          <a:p>
            <a:r>
              <a:rPr lang="en-US" altLang="zh-CN"/>
              <a:t>3.</a:t>
            </a:r>
            <a:endParaRPr lang="en-US" altLang="zh-CN"/>
          </a:p>
        </p:txBody>
      </p:sp>
      <p:pic>
        <p:nvPicPr>
          <p:cNvPr id="45" name="图片 9"/>
          <p:cNvPicPr>
            <a:picLocks noChangeAspect="1"/>
          </p:cNvPicPr>
          <p:nvPr/>
        </p:nvPicPr>
        <p:blipFill>
          <a:blip r:embed="rId6"/>
          <a:stretch>
            <a:fillRect/>
          </a:stretch>
        </p:blipFill>
        <p:spPr>
          <a:xfrm>
            <a:off x="2073910" y="4892675"/>
            <a:ext cx="5365750" cy="1652270"/>
          </a:xfrm>
          <a:prstGeom prst="rect">
            <a:avLst/>
          </a:prstGeom>
          <a:noFill/>
          <a:ln>
            <a:noFill/>
          </a:ln>
        </p:spPr>
      </p:pic>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4.1</a:t>
            </a:r>
            <a:r>
              <a:rPr lang="zh-CN" altLang="en-US"/>
              <a:t>控制总结</a:t>
            </a:r>
            <a:endParaRPr lang="zh-CN" altLang="en-US"/>
          </a:p>
        </p:txBody>
      </p:sp>
      <p:sp>
        <p:nvSpPr>
          <p:cNvPr id="3" name="内容占位符 2"/>
          <p:cNvSpPr>
            <a:spLocks noGrp="1"/>
          </p:cNvSpPr>
          <p:nvPr>
            <p:ph idx="1"/>
          </p:nvPr>
        </p:nvSpPr>
        <p:spPr/>
        <p:txBody>
          <a:bodyPr/>
          <a:p>
            <a:r>
              <a:rPr lang="zh-CN" altLang="en-US"/>
              <a:t>4.1.1高级控制使用输入的参考轨迹，通过利用四旋翼的差分平坦性特性（Differential Flatness），可以从期望的飞行状态推导出所需的控制（参考）输入。</a:t>
            </a:r>
            <a:r>
              <a:rPr lang="zh-CN" altLang="en-US">
                <a:solidFill>
                  <a:srgbClr val="FF0000"/>
                </a:solidFill>
              </a:rPr>
              <a:t>从参考轨迹计算参考方向、推力、体率和角加速度</a:t>
            </a:r>
            <a:r>
              <a:rPr lang="en-US" altLang="zh-CN"/>
              <a:t>  </a:t>
            </a:r>
            <a:r>
              <a:rPr lang="zh-CN" altLang="en-US"/>
              <a:t>（通过求解以下24 25 26线性方程组来计算机体速率ωx,ωy,ωz，主要关于</a:t>
            </a:r>
            <a:r>
              <a:rPr lang="en-US" altLang="zh-CN"/>
              <a:t>24 25 26</a:t>
            </a:r>
            <a:r>
              <a:rPr lang="zh-CN" altLang="en-US"/>
              <a:t>公式怎么来的）</a:t>
            </a:r>
            <a:endParaRPr lang="zh-CN" altLang="en-US"/>
          </a:p>
          <a:p>
            <a:r>
              <a:rPr lang="zh-CN" altLang="en-US"/>
              <a:t>4.1.2高级控制通过推导得出的控制（参考）输入，</a:t>
            </a:r>
            <a:r>
              <a:rPr lang="zh-CN" altLang="en-US">
                <a:solidFill>
                  <a:srgbClr val="FF0000"/>
                </a:solidFill>
              </a:rPr>
              <a:t>计算出无人机的期望姿态（如滚转、俯仰和偏航）和所需的集体推力，然后通过控制电机的速度来实现。</a:t>
            </a:r>
            <a:r>
              <a:rPr lang="zh-CN" altLang="en-US"/>
              <a:t>这个部分确保无人机能够按照期望轨迹飞行。详细描述了如何通过反馈控制和参考输入计算来生成飞行器的推力和姿态控制命令，以确保飞行器能够跟踪预定的轨迹</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公式</a:t>
            </a:r>
            <a:r>
              <a:rPr lang="en-US" altLang="zh-CN"/>
              <a:t>24 25 26 </a:t>
            </a:r>
            <a:r>
              <a:rPr lang="zh-CN" altLang="en-US"/>
              <a:t>推导过程</a:t>
            </a:r>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commondata" val="eyJoZGlkIjoiM2VlZmJmZTNlNzEyMDZmYWE4MmQ4YmU3OTc2YmJiYzM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WPS 演示</Application>
  <PresentationFormat>宽屏</PresentationFormat>
  <Paragraphs>21</Paragraphs>
  <Slides>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Wingdings</vt:lpstr>
      <vt:lpstr>微软雅黑</vt:lpstr>
      <vt:lpstr>Arial Unicode MS</vt:lpstr>
      <vt:lpstr>Calibri</vt:lpstr>
      <vt:lpstr>BatangChe</vt:lpstr>
      <vt:lpstr>Segoe Print</vt:lpstr>
      <vt:lpstr>WPS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清欢 </cp:lastModifiedBy>
  <cp:revision>155</cp:revision>
  <dcterms:created xsi:type="dcterms:W3CDTF">2019-06-19T02:08:00Z</dcterms:created>
  <dcterms:modified xsi:type="dcterms:W3CDTF">2024-10-16T13:18:26Z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2052-12.1.0.16910</vt:lpwstr>
  </property>
  <property fmtid="{D5CDD505-2E9C-101B-9397-08002B2CF9AE}" pid="3" name="ICV">
    <vt:lpwstr>BCD7FC8C11A34BEAA2B7FA6CAB8E2B1D_11</vt:lpwstr>
  </property>
</Properties>
</file>