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8" r:id="rId3"/>
    <p:sldId id="266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9" r:id="rId13"/>
    <p:sldId id="270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四旋翼无人机在结构上具有 </a:t>
            </a:r>
            <a:endParaRPr lang="zh-CN" altLang="en-US"/>
          </a:p>
          <a:p>
            <a:r>
              <a:rPr lang="zh-CN" altLang="en-US"/>
              <a:t>𝑥</a:t>
            </a:r>
            <a:endParaRPr lang="zh-CN" altLang="en-US"/>
          </a:p>
          <a:p>
            <a:r>
              <a:rPr lang="zh-CN" altLang="en-US"/>
              <a:t>x 和 </a:t>
            </a:r>
            <a:endParaRPr lang="zh-CN" altLang="en-US"/>
          </a:p>
          <a:p>
            <a:r>
              <a:rPr lang="zh-CN" altLang="en-US"/>
              <a:t>𝑦</a:t>
            </a:r>
            <a:endParaRPr lang="zh-CN" altLang="en-US"/>
          </a:p>
          <a:p>
            <a:r>
              <a:rPr lang="zh-CN" altLang="en-US"/>
              <a:t>y 方向的对称性，因此在控制设计中，通常假定这两个方向上的惯性矩相同，即 </a:t>
            </a:r>
            <a:endParaRPr lang="zh-CN" altLang="en-US"/>
          </a:p>
          <a:p>
            <a:r>
              <a:rPr lang="zh-CN" altLang="en-US"/>
              <a:t>𝐼</a:t>
            </a:r>
            <a:endParaRPr lang="zh-CN" altLang="en-US"/>
          </a:p>
          <a:p>
            <a:r>
              <a:rPr lang="zh-CN" altLang="en-US"/>
              <a:t>𝑥</a:t>
            </a:r>
            <a:endParaRPr lang="zh-CN" altLang="en-US"/>
          </a:p>
          <a:p>
            <a:r>
              <a:rPr lang="zh-CN" altLang="en-US"/>
              <a:t>=</a:t>
            </a:r>
            <a:endParaRPr lang="zh-CN" altLang="en-US"/>
          </a:p>
          <a:p>
            <a:r>
              <a:rPr lang="zh-CN" altLang="en-US"/>
              <a:t>𝐼</a:t>
            </a:r>
            <a:endParaRPr lang="zh-CN" altLang="en-US"/>
          </a:p>
          <a:p>
            <a:r>
              <a:rPr lang="zh-CN" altLang="en-US"/>
              <a:t>𝑦</a:t>
            </a:r>
            <a:endParaRPr lang="zh-CN" altLang="en-US"/>
          </a:p>
          <a:p>
            <a:r>
              <a:rPr lang="zh-CN" altLang="en-US"/>
              <a:t>I </a:t>
            </a:r>
            <a:endParaRPr lang="zh-CN" altLang="en-US"/>
          </a:p>
          <a:p>
            <a:r>
              <a:rPr lang="zh-CN" altLang="en-US"/>
              <a:t>x</a:t>
            </a:r>
            <a:endParaRPr lang="zh-CN" altLang="en-US"/>
          </a:p>
          <a:p>
            <a:r>
              <a:rPr lang="zh-CN" altLang="en-US"/>
              <a:t>​</a:t>
            </a:r>
            <a:endParaRPr lang="zh-CN" altLang="en-US"/>
          </a:p>
          <a:p>
            <a:r>
              <a:rPr lang="zh-CN" altLang="en-US"/>
              <a:t> =I </a:t>
            </a:r>
            <a:endParaRPr lang="zh-CN" altLang="en-US"/>
          </a:p>
          <a:p>
            <a:r>
              <a:rPr lang="zh-CN" altLang="en-US"/>
              <a:t>y</a:t>
            </a:r>
            <a:endParaRPr lang="zh-CN" altLang="en-US"/>
          </a:p>
          <a:p>
            <a:r>
              <a:rPr lang="zh-CN" altLang="en-US"/>
              <a:t>​</a:t>
            </a:r>
            <a:endParaRPr lang="zh-CN" altLang="en-US"/>
          </a:p>
          <a:p>
            <a:r>
              <a:rPr lang="zh-CN" altLang="en-US"/>
              <a:t> 。这意味着 </a:t>
            </a:r>
            <a:endParaRPr lang="zh-CN" altLang="en-US"/>
          </a:p>
          <a:p>
            <a:r>
              <a:rPr lang="zh-CN" altLang="en-US"/>
              <a:t>𝑥</a:t>
            </a:r>
            <a:endParaRPr lang="zh-CN" altLang="en-US"/>
          </a:p>
          <a:p>
            <a:r>
              <a:rPr lang="zh-CN" altLang="en-US"/>
              <a:t>x 和 </a:t>
            </a:r>
            <a:endParaRPr lang="zh-CN" altLang="en-US"/>
          </a:p>
          <a:p>
            <a:r>
              <a:rPr lang="zh-CN" altLang="en-US"/>
              <a:t>𝑦</a:t>
            </a:r>
            <a:endParaRPr lang="zh-CN" altLang="en-US"/>
          </a:p>
          <a:p>
            <a:r>
              <a:rPr lang="zh-CN" altLang="en-US"/>
              <a:t>y 轴的动力学特性非常相似，系统在这两个方向上对控制输入的响应也近似相同。因此，使用相同的增益 </a:t>
            </a:r>
            <a:endParaRPr lang="zh-CN" altLang="en-US"/>
          </a:p>
          <a:p>
            <a:r>
              <a:rPr lang="zh-CN" altLang="en-US"/>
              <a:t>𝑘</a:t>
            </a:r>
            <a:endParaRPr lang="zh-CN" altLang="en-US"/>
          </a:p>
          <a:p>
            <a:r>
              <a:rPr lang="zh-CN" altLang="en-US"/>
              <a:t>𝜔</a:t>
            </a:r>
            <a:endParaRPr lang="zh-CN" altLang="en-US"/>
          </a:p>
          <a:p>
            <a:r>
              <a:rPr lang="zh-CN" altLang="en-US"/>
              <a:t>𝑥</a:t>
            </a:r>
            <a:endParaRPr lang="zh-CN" altLang="en-US"/>
          </a:p>
          <a:p>
            <a:r>
              <a:rPr lang="zh-CN" altLang="en-US"/>
              <a:t>𝑦</a:t>
            </a:r>
            <a:endParaRPr lang="zh-CN" altLang="en-US"/>
          </a:p>
          <a:p>
            <a:r>
              <a:rPr lang="zh-CN" altLang="en-US"/>
              <a:t>k </a:t>
            </a:r>
            <a:endParaRPr lang="zh-CN" altLang="en-US"/>
          </a:p>
          <a:p>
            <a:r>
              <a:rPr lang="zh-CN" altLang="en-US"/>
              <a:t>ω </a:t>
            </a:r>
            <a:endParaRPr lang="zh-CN" altLang="en-US"/>
          </a:p>
          <a:p>
            <a:r>
              <a:rPr lang="zh-CN" altLang="en-US"/>
              <a:t>xy</a:t>
            </a:r>
            <a:endParaRPr lang="zh-CN" altLang="en-US"/>
          </a:p>
          <a:p>
            <a:r>
              <a:rPr lang="zh-CN" altLang="en-US"/>
              <a:t>​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​</a:t>
            </a:r>
            <a:endParaRPr lang="zh-CN" altLang="en-US"/>
          </a:p>
          <a:p>
            <a:r>
              <a:rPr lang="zh-CN" altLang="en-US"/>
              <a:t>  和 </a:t>
            </a:r>
            <a:endParaRPr lang="zh-CN" altLang="en-US"/>
          </a:p>
          <a:p>
            <a:r>
              <a:rPr lang="zh-CN" altLang="en-US"/>
              <a:t>𝑘</a:t>
            </a:r>
            <a:endParaRPr lang="zh-CN" altLang="en-US"/>
          </a:p>
          <a:p>
            <a:r>
              <a:rPr lang="zh-CN" altLang="en-US"/>
              <a:t>𝜂</a:t>
            </a:r>
            <a:endParaRPr lang="zh-CN" altLang="en-US"/>
          </a:p>
          <a:p>
            <a:r>
              <a:rPr lang="zh-CN" altLang="en-US"/>
              <a:t>𝑥</a:t>
            </a:r>
            <a:endParaRPr lang="zh-CN" altLang="en-US"/>
          </a:p>
          <a:p>
            <a:r>
              <a:rPr lang="zh-CN" altLang="en-US"/>
              <a:t>𝑦</a:t>
            </a:r>
            <a:endParaRPr lang="zh-CN" altLang="en-US"/>
          </a:p>
          <a:p>
            <a:r>
              <a:rPr lang="zh-CN" altLang="en-US"/>
              <a:t>k </a:t>
            </a:r>
            <a:endParaRPr lang="zh-CN" altLang="en-US"/>
          </a:p>
          <a:p>
            <a:r>
              <a:rPr lang="zh-CN" altLang="en-US"/>
              <a:t>η </a:t>
            </a:r>
            <a:endParaRPr lang="zh-CN" altLang="en-US"/>
          </a:p>
          <a:p>
            <a:r>
              <a:rPr lang="zh-CN" altLang="en-US"/>
              <a:t>xy</a:t>
            </a:r>
            <a:endParaRPr lang="zh-CN" altLang="en-US"/>
          </a:p>
          <a:p>
            <a:r>
              <a:rPr lang="zh-CN" altLang="en-US"/>
              <a:t>​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​</a:t>
            </a:r>
            <a:endParaRPr lang="zh-CN" altLang="en-US"/>
          </a:p>
          <a:p>
            <a:r>
              <a:rPr lang="zh-CN" altLang="en-US"/>
              <a:t>  可以有效简化控制器的设计，且不影响控制性能。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hyperlink" Target="https://so.csdn.net/so/search?q=LQR&amp;spm=1001.2101.3001.7020" TargetMode="Externa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585" y="735965"/>
            <a:ext cx="10704195" cy="1291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7340"/>
          <a:stretch>
            <a:fillRect/>
          </a:stretch>
        </p:blipFill>
        <p:spPr>
          <a:xfrm>
            <a:off x="2898775" y="4544695"/>
            <a:ext cx="6002655" cy="1998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" y="2509520"/>
            <a:ext cx="2907030" cy="902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030" y="2475865"/>
            <a:ext cx="2150110" cy="868680"/>
          </a:xfrm>
          <a:prstGeom prst="rect">
            <a:avLst/>
          </a:prstGeom>
        </p:spPr>
      </p:pic>
      <p:pic>
        <p:nvPicPr>
          <p:cNvPr id="10" name="图片 9" descr="33964ce74eea097e5d64c2acec59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400" y="2597785"/>
            <a:ext cx="3626485" cy="707390"/>
          </a:xfrm>
          <a:prstGeom prst="rect">
            <a:avLst/>
          </a:prstGeom>
        </p:spPr>
      </p:pic>
      <p:pic>
        <p:nvPicPr>
          <p:cNvPr id="11" name="图片 10" descr="7593ca51e844f01e00c174335275f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2145" y="2509520"/>
            <a:ext cx="1895475" cy="835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595" y="3502660"/>
            <a:ext cx="9898380" cy="8839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1930" y="102870"/>
            <a:ext cx="609790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FC5531"/>
                </a:solidFill>
                <a:latin typeface="-apple-system"/>
                <a:ea typeface="-apple-system"/>
                <a:hlinkClick r:id="rId8"/>
              </a:rPr>
              <a:t>LQR</a:t>
            </a:r>
            <a:r>
              <a:rPr lang="en-US" altLang="zh-CN" sz="1600" b="0" i="0">
                <a:solidFill>
                  <a:srgbClr val="4D4D4D"/>
                </a:solidFill>
                <a:latin typeface="-apple-system"/>
                <a:ea typeface="-apple-system"/>
              </a:rPr>
              <a:t>(Linaer Quadratic Regulator)线性二次型调节器</a:t>
            </a:r>
            <a:endParaRPr lang="en-US" altLang="zh-CN" sz="1600" b="0" i="0">
              <a:solidFill>
                <a:srgbClr val="4D4D4D"/>
              </a:solidFill>
              <a:latin typeface="-apple-system"/>
              <a:ea typeface="-apple-system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13400" y="102870"/>
            <a:ext cx="549148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/>
              <a:t>设计一种最优控制器，以实现系统的稳定性、性能和效率</a:t>
            </a:r>
            <a:endParaRPr lang="zh-CN" altLang="en-US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10" y="40640"/>
            <a:ext cx="11145520" cy="10299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55" y="1070610"/>
            <a:ext cx="10024110" cy="2832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860" y="3903345"/>
            <a:ext cx="864108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35050" y="452120"/>
            <a:ext cx="315658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/>
              <a:t>4.2.3</a:t>
            </a:r>
            <a:r>
              <a:rPr lang="zh-CN" altLang="en-US" sz="2800"/>
              <a:t>迭代推力混合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2295" y="1175385"/>
            <a:ext cx="8488045" cy="37611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35050" y="5852795"/>
            <a:ext cx="941070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060607"/>
                </a:solidFill>
                <a:latin typeface="-apple-system"/>
                <a:ea typeface="-apple-system"/>
              </a:rPr>
              <a:t>计算出理想的单个旋翼推力后，如何确保这些推力值位于每个电机的可行范围内，即</a:t>
            </a:r>
            <a:r>
              <a:rPr lang="en-US" altLang="zh-CN" sz="1600" b="0" i="0">
                <a:solidFill>
                  <a:srgbClr val="060607"/>
                </a:solidFill>
                <a:latin typeface="-apple-system"/>
                <a:ea typeface="-apple-system"/>
              </a:rPr>
              <a:t>[fmin, fmax]</a:t>
            </a:r>
            <a:endParaRPr lang="en-US" altLang="zh-CN" sz="1600" b="0" i="0">
              <a:solidFill>
                <a:srgbClr val="060607"/>
              </a:solidFill>
              <a:latin typeface="-apple-system"/>
              <a:ea typeface="-apple-syste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020" y="538003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0" i="0">
                <a:solidFill>
                  <a:srgbClr val="060607"/>
                </a:solidFill>
                <a:latin typeface="-apple-system"/>
                <a:ea typeface="-apple-system"/>
              </a:rPr>
              <a:t>饱和与输入优先级</a:t>
            </a:r>
            <a:endParaRPr lang="zh-CN" altLang="en-US" sz="1600" b="0" i="0">
              <a:solidFill>
                <a:srgbClr val="060607"/>
              </a:solidFill>
              <a:latin typeface="-apple-system"/>
              <a:ea typeface="-apple-syste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5" y="695960"/>
            <a:ext cx="9619615" cy="4896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255" y="260985"/>
            <a:ext cx="4514215" cy="11017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11943" r="51075" b="68543"/>
          <a:stretch>
            <a:fillRect/>
          </a:stretch>
        </p:blipFill>
        <p:spPr>
          <a:xfrm>
            <a:off x="194945" y="1362710"/>
            <a:ext cx="3898900" cy="553720"/>
          </a:xfrm>
          <a:prstGeom prst="rect">
            <a:avLst/>
          </a:prstGeom>
        </p:spPr>
      </p:pic>
      <p:pic>
        <p:nvPicPr>
          <p:cNvPr id="3" name="图片 2" descr="05df34435c2ec8cfbeee28536858b8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916430"/>
            <a:ext cx="5817870" cy="1101725"/>
          </a:xfrm>
          <a:prstGeom prst="rect">
            <a:avLst/>
          </a:prstGeom>
        </p:spPr>
      </p:pic>
      <p:pic>
        <p:nvPicPr>
          <p:cNvPr id="6" name="图片 5" descr="31f9ef7b27cb4f419616e18d0486f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15" y="3195320"/>
            <a:ext cx="5469890" cy="3465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rcRect l="-201" b="-4730"/>
          <a:stretch>
            <a:fillRect/>
          </a:stretch>
        </p:blipFill>
        <p:spPr>
          <a:xfrm>
            <a:off x="3867150" y="6102350"/>
            <a:ext cx="5072380" cy="7029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03470" y="720090"/>
            <a:ext cx="6598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在满足系统稳定的前提下，通过设计合适的K，让代价函数J最小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595" y="1373505"/>
            <a:ext cx="5945505" cy="3060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1485" y="4719320"/>
            <a:ext cx="6911340" cy="1272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adc39b918093353a91c766a8964ff9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720" y="2335530"/>
            <a:ext cx="10042525" cy="38982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4685" y="383540"/>
            <a:ext cx="10857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上式只和参数矩阵P以及系统的初始状态有关，让P最小也就是让代价函数最小</a:t>
            </a:r>
            <a:endParaRPr lang="zh-CN" altLang="en-US" sz="2400"/>
          </a:p>
        </p:txBody>
      </p:sp>
      <p:pic>
        <p:nvPicPr>
          <p:cNvPr id="4" name="图片 3" descr="05df34435c2ec8cfbeee28536858b8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1076960"/>
            <a:ext cx="5416550" cy="1025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55065" y="342900"/>
            <a:ext cx="88309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由于上式对于所有</a:t>
            </a:r>
            <a:r>
              <a:rPr lang="en-US" altLang="zh-CN"/>
              <a:t>s</a:t>
            </a:r>
            <a:r>
              <a:rPr lang="zh-CN" altLang="en-US"/>
              <a:t> ( t )来说都要满足，因此括号中的项要恒等于零。带入Acl可以得到：</a:t>
            </a:r>
            <a:endParaRPr lang="en-US" altLang="zh-CN"/>
          </a:p>
        </p:txBody>
      </p:sp>
      <p:pic>
        <p:nvPicPr>
          <p:cNvPr id="3" name="图片 2" descr="440249e1c3f60c375ce71b9c6c4a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0" y="796290"/>
            <a:ext cx="8590280" cy="25609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9460" y="6216650"/>
            <a:ext cx="108248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被称为Algebraic Riccati Equation (ARE)。ARE是一个矩阵二次方程，对于给定的(A,B,Q,R)可以解出辅助矩阵P。</a:t>
            </a:r>
            <a:endParaRPr lang="zh-CN" altLang="en-US"/>
          </a:p>
        </p:txBody>
      </p:sp>
      <p:pic>
        <p:nvPicPr>
          <p:cNvPr id="5" name="图片 4" descr="8d5ea362ce94eec103ff26f73bfa4c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35" y="3585845"/>
            <a:ext cx="9660890" cy="2513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15" y="0"/>
            <a:ext cx="5743575" cy="21628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585" y="1532255"/>
            <a:ext cx="864108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740" y="948055"/>
            <a:ext cx="10539095" cy="4694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5125" y="294005"/>
            <a:ext cx="9328150" cy="32169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48250" y="770890"/>
            <a:ext cx="540893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/>
              <a:t>将 </a:t>
            </a:r>
            <a:r>
              <a:rPr lang="en-US" altLang="zh-CN" sz="1600"/>
              <a:t>CARE </a:t>
            </a:r>
            <a:r>
              <a:rPr lang="zh-CN" altLang="en-US" sz="1600"/>
              <a:t>转化为一个特征值分解问题 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90" y="3592830"/>
            <a:ext cx="9481820" cy="2588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2920" y="141605"/>
            <a:ext cx="8655050" cy="31330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" y="3274695"/>
            <a:ext cx="11356975" cy="13754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85" y="4786630"/>
            <a:ext cx="5421630" cy="1534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79515" y="542194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/>
              <a:t>可以减少需要调节的增益参数数量，从而简化 </a:t>
            </a:r>
            <a:r>
              <a:rPr lang="en-US" altLang="zh-CN" sz="1600"/>
              <a:t>LQR </a:t>
            </a:r>
            <a:r>
              <a:rPr lang="zh-CN" altLang="en-US" sz="1600"/>
              <a:t>控制器的设计和调优。这样做不仅降低了计算复杂性，也减少了控制系统的参数调节工作量。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czNTgzMGY4NDI3ZGE0ZDg0ODBhMDZmZDg1MzY5MzA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WPS 演示</Application>
  <PresentationFormat>宽屏</PresentationFormat>
  <Paragraphs>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-apple-system</vt:lpstr>
      <vt:lpstr>Segoe Print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韩雨泽</cp:lastModifiedBy>
  <cp:revision>11</cp:revision>
  <dcterms:created xsi:type="dcterms:W3CDTF">2023-08-09T12:44:00Z</dcterms:created>
  <dcterms:modified xsi:type="dcterms:W3CDTF">2024-10-29T13:14:17Z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