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2" r:id="rId127"/>
    <p:sldId id="380" r:id="rId128"/>
    <p:sldId id="381" r:id="rId129"/>
  </p:sldIdLst>
  <p:sldSz cx="12192000" cy="6858000"/>
  <p:notesSz cx="6858000" cy="9144000"/>
  <p:custDataLst>
    <p:tags r:id="rId1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3" Type="http://schemas.openxmlformats.org/officeDocument/2006/relationships/tags" Target="tags/tag192.xml"/><Relationship Id="rId132" Type="http://schemas.openxmlformats.org/officeDocument/2006/relationships/tableStyles" Target="tableStyles.xml"/><Relationship Id="rId131" Type="http://schemas.openxmlformats.org/officeDocument/2006/relationships/viewProps" Target="viewProps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827530"/>
            <a:ext cx="9799320" cy="1657350"/>
          </a:xfrm>
        </p:spPr>
        <p:txBody>
          <a:bodyPr>
            <a:normAutofit/>
          </a:bodyPr>
          <a:p>
            <a:pPr algn="l"/>
            <a:r>
              <a:rPr lang="en-US" altLang="zh-CN" sz="2220"/>
              <a:t>      </a:t>
            </a:r>
            <a:r>
              <a:rPr lang="zh-CN" altLang="zh-CN" sz="2220"/>
              <a:t>在无人机轨迹生成中，通常需要限制速度、推力和姿态角速率（如横滚和俯仰速率），以确保飞行器不会超过物理承受能力。确保在生成无人机轨迹时能够满足其物理性能和动态限制。这些计算帮助无人机在执行过程中保持稳定和安全。</a:t>
            </a:r>
            <a:endParaRPr lang="zh-CN" altLang="zh-CN" sz="222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pPr algn="l"/>
            <a:r>
              <a:rPr lang="en-US" altLang="zh-CN"/>
              <a:t>     </a:t>
            </a:r>
            <a:r>
              <a:rPr lang="zh-CN" altLang="en-US"/>
              <a:t>在第四章的高层控制中，控制器会输出参考轨迹点（样本点）的期望状态，包括位置、速度、加速度</a:t>
            </a:r>
            <a:r>
              <a:rPr lang="en-US" altLang="zh-CN"/>
              <a:t> </a:t>
            </a:r>
            <a:r>
              <a:rPr lang="zh-CN" altLang="en-US"/>
              <a:t>加加速度</a:t>
            </a:r>
            <a:r>
              <a:rPr lang="en-US" altLang="zh-CN"/>
              <a:t> </a:t>
            </a:r>
            <a:r>
              <a:rPr lang="zh-CN" altLang="en-US"/>
              <a:t>。5.1节的计算则基于这些状态，进一步生成在当前轨迹点所需的速度、推力和横滚</a:t>
            </a:r>
            <a:r>
              <a:rPr lang="zh-CN" altLang="en-US">
                <a:sym typeface="+mn-ea"/>
              </a:rPr>
              <a:t>和俯仰体率</a:t>
            </a:r>
            <a:r>
              <a:rPr lang="zh-CN" altLang="en-US"/>
              <a:t>控制参数。因此，第五章的计算为第四章的高层控制提供了关键的限制条件，确保无人机能够沿着期望轨迹平稳运行。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42995" y="73857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从参考状态计算相关最大值</a:t>
            </a:r>
            <a:endParaRPr lang="zh-CN" altLang="en-US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Speed and Collective Thrust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计算当前参考速度向量的范数就可以得到无人机在该点的瞬时速度。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集体推力可计算为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0" y="2099945"/>
            <a:ext cx="7459980" cy="388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3040380"/>
            <a:ext cx="7391400" cy="388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05" y="3116580"/>
            <a:ext cx="1912620" cy="3124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Roll and Pitch Rate Norm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我们在世界坐标中引入所需的加速度矢量为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990725"/>
            <a:ext cx="7338060" cy="746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245" y="3260090"/>
            <a:ext cx="339725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因为旋转矩阵是正交矩阵，且满足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14495" y="3259931"/>
            <a:ext cx="686117" cy="2365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1270" y="32602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，因此它不会缩放或拉伸向量。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4255" y="27371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将集体推力从机体坐标系转换到了世界坐标系为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763645"/>
            <a:ext cx="708660" cy="335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7245" y="3762375"/>
            <a:ext cx="98361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4187190"/>
            <a:ext cx="3322320" cy="130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775335" y="4787265"/>
            <a:ext cx="98361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又因为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9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50" y="5712460"/>
            <a:ext cx="7050405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775335" y="5912485"/>
            <a:ext cx="98361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Roll and Pitch Rate Norm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对此求导</a:t>
            </a:r>
            <a:endParaRPr lang="zh-CN" altLang="en-US"/>
          </a:p>
        </p:txBody>
      </p:sp>
      <p:pic>
        <p:nvPicPr>
          <p:cNvPr id="9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1715135"/>
            <a:ext cx="7050405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08330" y="3899535"/>
            <a:ext cx="132905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可以得到：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3656330"/>
            <a:ext cx="7399020" cy="822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85" y="3116580"/>
            <a:ext cx="1150620" cy="312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0400" y="3116580"/>
            <a:ext cx="132905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又因为：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590" y="4681855"/>
            <a:ext cx="7071360" cy="739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4936490"/>
            <a:ext cx="14458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左乘转置得到：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t="8956"/>
          <a:stretch>
            <a:fillRect/>
          </a:stretch>
        </p:blipFill>
        <p:spPr>
          <a:xfrm>
            <a:off x="2213610" y="5791835"/>
            <a:ext cx="6911340" cy="742315"/>
          </a:xfrm>
          <a:prstGeom prst="rect">
            <a:avLst/>
          </a:prstGeom>
        </p:spPr>
      </p:pic>
      <p:pic>
        <p:nvPicPr>
          <p:cNvPr id="129" name="图片 19"/>
          <p:cNvPicPr>
            <a:picLocks noChangeAspect="1"/>
          </p:cNvPicPr>
          <p:nvPr/>
        </p:nvPicPr>
        <p:blipFill>
          <a:blip r:embed="rId6"/>
          <a:srcRect l="39264" t="52716"/>
          <a:stretch>
            <a:fillRect/>
          </a:stretch>
        </p:blipFill>
        <p:spPr>
          <a:xfrm>
            <a:off x="5628005" y="5006975"/>
            <a:ext cx="2609850" cy="10331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Roll and Pitch Rate Norm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659255"/>
            <a:ext cx="7818120" cy="861060"/>
          </a:xfrm>
          <a:prstGeom prst="rect">
            <a:avLst/>
          </a:prstGeom>
        </p:spPr>
      </p:pic>
      <p:pic>
        <p:nvPicPr>
          <p:cNvPr id="132" name="图片 15"/>
          <p:cNvPicPr>
            <a:picLocks noChangeAspect="1"/>
          </p:cNvPicPr>
          <p:nvPr/>
        </p:nvPicPr>
        <p:blipFill>
          <a:blip r:embed="rId2"/>
          <a:srcRect b="28389"/>
          <a:stretch>
            <a:fillRect/>
          </a:stretch>
        </p:blipFill>
        <p:spPr>
          <a:xfrm>
            <a:off x="2984500" y="2725420"/>
            <a:ext cx="5400040" cy="114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203065"/>
            <a:ext cx="7200900" cy="6172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2955" y="4343400"/>
            <a:ext cx="17125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74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等价于：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10185"/>
          <a:stretch>
            <a:fillRect/>
          </a:stretch>
        </p:blipFill>
        <p:spPr>
          <a:xfrm>
            <a:off x="2495550" y="5007610"/>
            <a:ext cx="7261860" cy="61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5950585"/>
            <a:ext cx="206502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0" y="5810885"/>
            <a:ext cx="7360920" cy="632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95550" y="6373495"/>
            <a:ext cx="6612890" cy="414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160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表示加速度的导数</a:t>
            </a:r>
            <a:r>
              <a:rPr lang="en-US" altLang="zh-CN" sz="21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即加加速度（</a:t>
            </a:r>
            <a:r>
              <a:rPr lang="en-US" altLang="zh-CN" sz="2100">
                <a:latin typeface="宋体" panose="02010600030101010101" pitchFamily="2" charset="-122"/>
                <a:ea typeface="宋体" panose="02010600030101010101" pitchFamily="2" charset="-122"/>
              </a:rPr>
              <a:t>jerk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Roll and Pitch Rate Norm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77</a:t>
            </a:r>
            <a:r>
              <a:rPr lang="zh-CN" altLang="en-US"/>
              <a:t>式子</a:t>
            </a:r>
            <a:r>
              <a:rPr lang="en-US" altLang="zh-CN"/>
              <a:t> </a:t>
            </a:r>
            <a:r>
              <a:rPr lang="zh-CN" altLang="en-US"/>
              <a:t>带入到</a:t>
            </a:r>
            <a:r>
              <a:rPr lang="en-US" altLang="zh-CN"/>
              <a:t>73</a:t>
            </a:r>
            <a:r>
              <a:rPr lang="zh-CN" altLang="en-US"/>
              <a:t>中得到：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2017395"/>
            <a:ext cx="7444740" cy="784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3310255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又因为：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310255"/>
            <a:ext cx="708660" cy="335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94903"/>
          <a:stretch>
            <a:fillRect/>
          </a:stretch>
        </p:blipFill>
        <p:spPr>
          <a:xfrm>
            <a:off x="2547620" y="3121025"/>
            <a:ext cx="374015" cy="746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30902" r="60549"/>
          <a:stretch>
            <a:fillRect/>
          </a:stretch>
        </p:blipFill>
        <p:spPr>
          <a:xfrm>
            <a:off x="2921635" y="3121025"/>
            <a:ext cx="627380" cy="746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25" y="4153535"/>
            <a:ext cx="6713220" cy="556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4341495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8330" y="5245735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化简的：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t="12449"/>
          <a:stretch>
            <a:fillRect/>
          </a:stretch>
        </p:blipFill>
        <p:spPr>
          <a:xfrm>
            <a:off x="1889125" y="5335270"/>
            <a:ext cx="6728460" cy="5403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Roll and Pitch Rate Norm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又因为：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1490345"/>
            <a:ext cx="1866900" cy="8077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7245" y="2751455"/>
            <a:ext cx="98361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所以：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2751455"/>
            <a:ext cx="7216140" cy="899160"/>
          </a:xfrm>
          <a:prstGeom prst="rect">
            <a:avLst/>
          </a:prstGeom>
        </p:spPr>
      </p:pic>
      <p:pic>
        <p:nvPicPr>
          <p:cNvPr id="131" name="图片 2"/>
          <p:cNvPicPr>
            <a:picLocks noChangeAspect="1"/>
          </p:cNvPicPr>
          <p:nvPr/>
        </p:nvPicPr>
        <p:blipFill>
          <a:blip r:embed="rId3"/>
          <a:srcRect t="26445"/>
          <a:stretch>
            <a:fillRect/>
          </a:stretch>
        </p:blipFill>
        <p:spPr>
          <a:xfrm>
            <a:off x="2196465" y="3803015"/>
            <a:ext cx="6892290" cy="129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图片 3"/>
          <p:cNvPicPr>
            <a:picLocks noChangeAspect="1"/>
          </p:cNvPicPr>
          <p:nvPr/>
        </p:nvPicPr>
        <p:blipFill>
          <a:blip r:embed="rId4"/>
          <a:srcRect t="24279"/>
          <a:stretch>
            <a:fillRect/>
          </a:stretch>
        </p:blipFill>
        <p:spPr>
          <a:xfrm>
            <a:off x="2305050" y="5444490"/>
            <a:ext cx="5395595" cy="10496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Roll and Pitch Rate Norm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</a:t>
            </a:r>
            <a:endParaRPr lang="zh-CN" altLang="en-US"/>
          </a:p>
        </p:txBody>
      </p:sp>
      <p:pic>
        <p:nvPicPr>
          <p:cNvPr id="139" name="图片 4"/>
          <p:cNvPicPr>
            <a:picLocks noChangeAspect="1"/>
          </p:cNvPicPr>
          <p:nvPr/>
        </p:nvPicPr>
        <p:blipFill>
          <a:blip r:embed="rId1"/>
          <a:srcRect t="22300"/>
          <a:stretch>
            <a:fillRect/>
          </a:stretch>
        </p:blipFill>
        <p:spPr>
          <a:xfrm>
            <a:off x="789305" y="1490345"/>
            <a:ext cx="5399405" cy="1055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08330" y="3310255"/>
            <a:ext cx="569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最终我们可以计算出横摇和俯仰体率的范数为：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85" y="4312285"/>
            <a:ext cx="7475220" cy="754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2.xml><?xml version="1.0" encoding="utf-8"?>
<p:tagLst xmlns:p="http://schemas.openxmlformats.org/presentationml/2006/main">
  <p:tag name="commondata" val="eyJoZGlkIjoiM2VlZmJmZTNlNzEyMDZmYWE4MmQ4YmU3OTc2YmJiYz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69</Paragraphs>
  <Slides>127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3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Speed and Collective Thrust</vt:lpstr>
      <vt:lpstr>PowerPoint 演示文稿</vt:lpstr>
      <vt:lpstr>PowerPoint 演示文稿</vt:lpstr>
      <vt:lpstr>PowerPoint 演示文稿</vt:lpstr>
      <vt:lpstr>PowerPoint 演示文稿</vt:lpstr>
      <vt:lpstr>Roll and Pitch Rate Norm</vt:lpstr>
      <vt:lpstr>Roll and Pitch Rate Norm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清欢 </cp:lastModifiedBy>
  <cp:revision>158</cp:revision>
  <dcterms:created xsi:type="dcterms:W3CDTF">2019-06-19T02:08:00Z</dcterms:created>
  <dcterms:modified xsi:type="dcterms:W3CDTF">2024-11-06T08:32:52Z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1912649A818E40CAAA1817207A298196_11</vt:lpwstr>
  </property>
</Properties>
</file>