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63" r:id="rId6"/>
    <p:sldId id="275" r:id="rId7"/>
    <p:sldId id="288" r:id="rId8"/>
    <p:sldId id="363" r:id="rId9"/>
    <p:sldId id="369" r:id="rId10"/>
    <p:sldId id="361" r:id="rId11"/>
    <p:sldId id="364" r:id="rId12"/>
    <p:sldId id="278" r:id="rId13"/>
    <p:sldId id="371" r:id="rId14"/>
    <p:sldId id="372" r:id="rId15"/>
    <p:sldId id="374" r:id="rId16"/>
    <p:sldId id="375" r:id="rId17"/>
    <p:sldId id="376" r:id="rId18"/>
    <p:sldId id="373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shuang" initials="d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" y="120"/>
      </p:cViewPr>
      <p:guideLst>
        <p:guide orient="horz" pos="2160"/>
        <p:guide pos="3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9A11044F-F401-4DCB-996B-B9BB1E4EF6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99769" y="1362471"/>
            <a:ext cx="8356299" cy="34505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dirty="0">
                <a:solidFill>
                  <a:schemeClr val="accent6">
                    <a:lumMod val="75000"/>
                  </a:schemeClr>
                </a:solidFill>
              </a:rPr>
              <a:t>电子书共享网站个人报告</a:t>
            </a:r>
            <a:endParaRPr lang="zh-CN" altLang="en-US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-317" y="18700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用户注册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286510"/>
            <a:ext cx="10845800" cy="5434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0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4342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3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首页图书数据初始化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通过连接到的数据按照数组的方式输出书库</a:t>
            </a:r>
            <a:r>
              <a:rPr lang="en-US" altLang="zh-CN"/>
              <a:t>tb_adminbook01</a:t>
            </a:r>
            <a:r>
              <a:rPr lang="zh-CN" altLang="en-US"/>
              <a:t>中的信息。</a:t>
            </a:r>
            <a:r>
              <a:rPr lang="en-US" altLang="zh-CN"/>
              <a:t>conten</a:t>
            </a:r>
            <a:r>
              <a:rPr lang="zh-CN" altLang="en-US"/>
              <a:t>部分只显示三个图书多余的在进行分页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图片信息和压缩文件信息是将路径名的方式储存真正的图片存在</a:t>
            </a:r>
            <a:r>
              <a:rPr lang="en-US" altLang="zh-CN"/>
              <a:t>images</a:t>
            </a:r>
            <a:r>
              <a:rPr lang="zh-CN" altLang="en-US"/>
              <a:t>文件之中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1610" y="603250"/>
            <a:ext cx="4218940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图书搜索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在网站首页接受的参数通过</a:t>
            </a:r>
            <a:r>
              <a:rPr lang="en-US" altLang="zh-CN"/>
              <a:t>action</a:t>
            </a:r>
            <a:r>
              <a:rPr lang="zh-CN" altLang="en-US"/>
              <a:t>的方式传入</a:t>
            </a:r>
            <a:r>
              <a:rPr lang="en-US" altLang="zh-CN"/>
              <a:t>search.php</a:t>
            </a:r>
            <a:r>
              <a:rPr lang="zh-CN" altLang="en-US"/>
              <a:t>文件中对参数进行处理，通过</a:t>
            </a:r>
            <a:r>
              <a:rPr lang="en-US" altLang="zh-CN"/>
              <a:t>sql</a:t>
            </a:r>
            <a:r>
              <a:rPr lang="zh-CN" altLang="en-US"/>
              <a:t>命令在</a:t>
            </a:r>
            <a:r>
              <a:rPr lang="en-US" altLang="zh-CN"/>
              <a:t>tb_book01</a:t>
            </a:r>
            <a:r>
              <a:rPr lang="zh-CN" altLang="en-US"/>
              <a:t>中通过审核的书籍中模糊查询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4805" y="727710"/>
            <a:ext cx="5598160" cy="54032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用户登录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使用表格和表单共同构建了布局，在获取的数据传入</a:t>
            </a:r>
            <a:r>
              <a:rPr lang="en-US" altLang="zh-CN"/>
              <a:t>chkuser.php</a:t>
            </a:r>
            <a:r>
              <a:rPr lang="zh-CN" altLang="en-US"/>
              <a:t>中验证用户名是和密码是否正确。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chkuser.php</a:t>
            </a:r>
            <a:r>
              <a:rPr lang="zh-CN" altLang="en-US"/>
              <a:t>中使用了自己封装的登录类</a:t>
            </a:r>
            <a:r>
              <a:rPr lang="en-US" altLang="zh-CN"/>
              <a:t>login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调用</a:t>
            </a:r>
            <a:r>
              <a:rPr lang="en-US" altLang="zh-CN"/>
              <a:t>login</a:t>
            </a:r>
            <a:r>
              <a:rPr lang="zh-CN" altLang="en-US"/>
              <a:t>类中的</a:t>
            </a:r>
            <a:r>
              <a:rPr lang="en-US" altLang="zh-CN"/>
              <a:t>ckuser</a:t>
            </a:r>
            <a:r>
              <a:rPr lang="zh-CN" altLang="en-US"/>
              <a:t>方法验证。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8420" y="1469390"/>
            <a:ext cx="6172200" cy="3918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用户注册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359410" y="1730375"/>
            <a:ext cx="3931920" cy="389191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使用</a:t>
            </a:r>
            <a:r>
              <a:rPr lang="en-US" altLang="zh-CN"/>
              <a:t>JavaScript</a:t>
            </a:r>
            <a:r>
              <a:rPr lang="zh-CN" altLang="en-US"/>
              <a:t>对输入内容进行检测使用</a:t>
            </a:r>
            <a:r>
              <a:rPr lang="en-US" altLang="zh-CN"/>
              <a:t>AJAX</a:t>
            </a:r>
            <a:r>
              <a:rPr lang="zh-CN" altLang="en-US"/>
              <a:t>核心对象</a:t>
            </a:r>
            <a:r>
              <a:rPr lang="en-US" altLang="zh-CN"/>
              <a:t>XMLHttpRequest</a:t>
            </a:r>
            <a:r>
              <a:rPr lang="zh-CN" altLang="en-US"/>
              <a:t>进行异步通信检测服务器返回的</a:t>
            </a:r>
            <a:r>
              <a:rPr lang="en-US" altLang="zh-CN"/>
              <a:t>http</a:t>
            </a:r>
            <a:r>
              <a:rPr lang="zh-CN" altLang="en-US"/>
              <a:t>状态代码，</a:t>
            </a:r>
            <a:r>
              <a:rPr lang="en-US" altLang="zh-CN"/>
              <a:t>200</a:t>
            </a:r>
            <a:r>
              <a:rPr lang="zh-CN" altLang="en-US"/>
              <a:t>表示成功，</a:t>
            </a:r>
            <a:r>
              <a:rPr lang="zh-CN" altLang="en-US"/>
              <a:t>昵称是否被使用提高程序运行效率，通过正则表达式检测邮箱是否规范。</a:t>
            </a:r>
            <a:endParaRPr lang="en-US" altLang="zh-CN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2025" y="495935"/>
            <a:ext cx="4275455" cy="5403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85" y="495935"/>
            <a:ext cx="3340100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用户注册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8420" y="620395"/>
            <a:ext cx="6172200" cy="5511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图书的下载</a:t>
            </a:r>
            <a:b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</a:b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8720" y="2684780"/>
            <a:ext cx="6172200" cy="490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666490"/>
            <a:ext cx="58197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6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0" y="0"/>
            <a:ext cx="4567238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         </a:t>
            </a:r>
            <a:endParaRPr lang="zh-CN" altLang="zh-CN" dirty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0" name="矩形 8"/>
          <p:cNvSpPr>
            <a:spLocks noChangeArrowheads="1"/>
          </p:cNvSpPr>
          <p:nvPr/>
        </p:nvSpPr>
        <p:spPr bwMode="auto">
          <a:xfrm>
            <a:off x="5327650" y="249238"/>
            <a:ext cx="1835150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lang="en-US" sz="4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/>
          </a:p>
        </p:txBody>
      </p:sp>
      <p:sp>
        <p:nvSpPr>
          <p:cNvPr id="4101" name="椭圆 9"/>
          <p:cNvSpPr>
            <a:spLocks noChangeArrowheads="1"/>
          </p:cNvSpPr>
          <p:nvPr/>
        </p:nvSpPr>
        <p:spPr bwMode="auto">
          <a:xfrm>
            <a:off x="5627688" y="1912938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2" name="矩形 16"/>
          <p:cNvSpPr>
            <a:spLocks noChangeArrowheads="1"/>
          </p:cNvSpPr>
          <p:nvPr/>
        </p:nvSpPr>
        <p:spPr bwMode="auto">
          <a:xfrm>
            <a:off x="6834188" y="1760538"/>
            <a:ext cx="499491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ONE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个人任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务分工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3" name="矩形 18"/>
          <p:cNvSpPr>
            <a:spLocks noChangeArrowheads="1"/>
          </p:cNvSpPr>
          <p:nvPr/>
        </p:nvSpPr>
        <p:spPr bwMode="auto">
          <a:xfrm>
            <a:off x="6834188" y="2959100"/>
            <a:ext cx="393319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TWO   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项目情况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矩形 19"/>
          <p:cNvSpPr>
            <a:spLocks noChangeArrowheads="1"/>
          </p:cNvSpPr>
          <p:nvPr/>
        </p:nvSpPr>
        <p:spPr bwMode="auto">
          <a:xfrm>
            <a:off x="6834188" y="5394325"/>
            <a:ext cx="309880" cy="97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5" name="矩形 20"/>
          <p:cNvSpPr>
            <a:spLocks noChangeArrowheads="1"/>
          </p:cNvSpPr>
          <p:nvPr/>
        </p:nvSpPr>
        <p:spPr bwMode="auto">
          <a:xfrm>
            <a:off x="6834188" y="4172703"/>
            <a:ext cx="534035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PART THREE    </a:t>
            </a:r>
            <a:r>
              <a:rPr lang="zh-CN" altLang="en-US" sz="4000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编码实现与测试</a:t>
            </a:r>
            <a:endParaRPr lang="zh-CN" altLang="en-US" sz="4000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椭圆 12"/>
          <p:cNvSpPr>
            <a:spLocks noChangeArrowheads="1"/>
          </p:cNvSpPr>
          <p:nvPr/>
        </p:nvSpPr>
        <p:spPr bwMode="auto">
          <a:xfrm>
            <a:off x="5627688" y="3121025"/>
            <a:ext cx="617537" cy="615950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7" name="椭圆 17"/>
          <p:cNvSpPr>
            <a:spLocks noChangeArrowheads="1"/>
          </p:cNvSpPr>
          <p:nvPr/>
        </p:nvSpPr>
        <p:spPr bwMode="auto">
          <a:xfrm>
            <a:off x="5627688" y="4348163"/>
            <a:ext cx="617537" cy="617537"/>
          </a:xfrm>
          <a:prstGeom prst="ellipse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09" name="文本框 1"/>
          <p:cNvSpPr>
            <a:spLocks noChangeArrowheads="1"/>
          </p:cNvSpPr>
          <p:nvPr/>
        </p:nvSpPr>
        <p:spPr bwMode="auto">
          <a:xfrm>
            <a:off x="5722938" y="2036763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01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0" name="文本框 22"/>
          <p:cNvSpPr>
            <a:spLocks noChangeArrowheads="1"/>
          </p:cNvSpPr>
          <p:nvPr/>
        </p:nvSpPr>
        <p:spPr bwMode="auto">
          <a:xfrm>
            <a:off x="5722938" y="3244850"/>
            <a:ext cx="428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111" name="文本框 23"/>
          <p:cNvSpPr>
            <a:spLocks noChangeArrowheads="1"/>
          </p:cNvSpPr>
          <p:nvPr/>
        </p:nvSpPr>
        <p:spPr bwMode="auto">
          <a:xfrm>
            <a:off x="5722938" y="4471988"/>
            <a:ext cx="446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等线" panose="02010600030101010101" charset="-122"/>
              </a:rPr>
              <a:t>03</a:t>
            </a:r>
            <a:endParaRPr lang="zh-CN" altLang="en-US">
              <a:solidFill>
                <a:schemeClr val="bg1"/>
              </a:solidFill>
              <a:latin typeface="等线" panose="02010600030101010101" charset="-122"/>
              <a:sym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341" y="0"/>
            <a:ext cx="483788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12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357188" y="188913"/>
            <a:ext cx="353568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PART ONE     </a:t>
            </a: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个人任务分工</a:t>
            </a:r>
            <a:endParaRPr lang="zh-CN" altLang="en-US" sz="440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9" name="文本框 11"/>
          <p:cNvSpPr>
            <a:spLocks noChangeArrowheads="1"/>
          </p:cNvSpPr>
          <p:nvPr/>
        </p:nvSpPr>
        <p:spPr bwMode="auto">
          <a:xfrm>
            <a:off x="711200" y="2170430"/>
            <a:ext cx="9023985" cy="184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前台登录注册  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前台首页图书</a:t>
            </a:r>
            <a:r>
              <a:rPr lang="zh-CN" altLang="en-US" dirty="0"/>
              <a:t>数据初始化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文件下载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zh-CN" dirty="0"/>
              <a:t>图书搜索</a:t>
            </a:r>
            <a:endParaRPr lang="zh-CN" altLang="zh-CN" dirty="0"/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152" name="文本框 14"/>
          <p:cNvSpPr>
            <a:spLocks noChangeArrowheads="1"/>
          </p:cNvSpPr>
          <p:nvPr/>
        </p:nvSpPr>
        <p:spPr bwMode="auto">
          <a:xfrm>
            <a:off x="1657349" y="1695450"/>
            <a:ext cx="226289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等线" panose="02010600030101010101" charset="-122"/>
                <a:sym typeface="等线" panose="02010600030101010101" charset="-122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7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4" name="直接连接符 10"/>
          <p:cNvSpPr>
            <a:spLocks noChangeShapeType="1"/>
          </p:cNvSpPr>
          <p:nvPr/>
        </p:nvSpPr>
        <p:spPr bwMode="auto">
          <a:xfrm>
            <a:off x="0" y="3429000"/>
            <a:ext cx="12192000" cy="0"/>
          </a:xfrm>
          <a:prstGeom prst="line">
            <a:avLst/>
          </a:prstGeom>
          <a:noFill/>
          <a:ln w="28575" cap="flat" cmpd="sng">
            <a:solidFill>
              <a:schemeClr val="bg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椭圆 6"/>
          <p:cNvSpPr>
            <a:spLocks noChangeArrowheads="1"/>
          </p:cNvSpPr>
          <p:nvPr/>
        </p:nvSpPr>
        <p:spPr bwMode="auto"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246" name="文本框 7"/>
          <p:cNvSpPr>
            <a:spLocks noChangeArrowheads="1"/>
          </p:cNvSpPr>
          <p:nvPr/>
        </p:nvSpPr>
        <p:spPr bwMode="auto">
          <a:xfrm>
            <a:off x="5254625" y="1851025"/>
            <a:ext cx="16827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990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990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247" name="椭圆 8"/>
          <p:cNvSpPr>
            <a:spLocks noChangeArrowheads="1"/>
          </p:cNvSpPr>
          <p:nvPr/>
        </p:nvSpPr>
        <p:spPr bwMode="auto">
          <a:xfrm>
            <a:off x="4068763" y="1401763"/>
            <a:ext cx="4054475" cy="40544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5347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首页图书数据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初始化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1573530"/>
            <a:ext cx="11363960" cy="498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367983" y="22256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图书搜索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1564640"/>
            <a:ext cx="8747760" cy="4654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31127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图书的下载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549400"/>
            <a:ext cx="11187430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62E-6EC1-4285-81C1-7BA3CF44AB4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6" name="矩形 1"/>
          <p:cNvSpPr>
            <a:spLocks noChangeArrowheads="1"/>
          </p:cNvSpPr>
          <p:nvPr/>
        </p:nvSpPr>
        <p:spPr bwMode="auto">
          <a:xfrm>
            <a:off x="296863" y="382588"/>
            <a:ext cx="2553970" cy="104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PART TWO   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4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sym typeface="宋体" panose="02010600030101010101" pitchFamily="2" charset="-122"/>
              </a:rPr>
              <a:t>用户登录</a:t>
            </a:r>
            <a:endParaRPr lang="zh-CN" altLang="en-US" sz="4400" dirty="0">
              <a:solidFill>
                <a:srgbClr val="000000"/>
              </a:solidFill>
              <a:latin typeface="宋体" panose="02010600030101010101" pitchFamily="2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65" y="1548765"/>
            <a:ext cx="9998075" cy="4807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WPS 演示</Application>
  <PresentationFormat>宽屏</PresentationFormat>
  <Paragraphs>87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等线</vt:lpstr>
      <vt:lpstr>微软雅黑</vt:lpstr>
      <vt:lpstr>Arial Unicode MS</vt:lpstr>
      <vt:lpstr>Calibri</vt:lpstr>
      <vt:lpstr>webwppDefTheme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首页图书数据初始化 </vt:lpstr>
      <vt:lpstr>图书搜索 </vt:lpstr>
      <vt:lpstr>用户登录 </vt:lpstr>
      <vt:lpstr>用户注册</vt:lpstr>
      <vt:lpstr>用户注册 </vt:lpstr>
      <vt:lpstr>图书的下载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BOSSPPT 2017-2018</dc:creator>
  <cp:lastModifiedBy>0.0</cp:lastModifiedBy>
  <cp:revision>20</cp:revision>
  <dcterms:created xsi:type="dcterms:W3CDTF">2020-06-02T08:34:00Z</dcterms:created>
  <dcterms:modified xsi:type="dcterms:W3CDTF">2020-07-02T02:40:25Z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