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5" r:id="rId4"/>
    <p:sldId id="263" r:id="rId5"/>
    <p:sldId id="288" r:id="rId6"/>
    <p:sldId id="361" r:id="rId7"/>
    <p:sldId id="376" r:id="rId8"/>
    <p:sldId id="366" r:id="rId9"/>
    <p:sldId id="373" r:id="rId10"/>
    <p:sldId id="382" r:id="rId11"/>
    <p:sldId id="383" r:id="rId12"/>
    <p:sldId id="384" r:id="rId13"/>
    <p:sldId id="385" r:id="rId14"/>
    <p:sldId id="386" r:id="rId15"/>
    <p:sldId id="387" r:id="rId16"/>
    <p:sldId id="388" r:id="rId17"/>
    <p:sldId id="389" r:id="rId18"/>
    <p:sldId id="390" r:id="rId19"/>
    <p:sldId id="391" r:id="rId20"/>
    <p:sldId id="392" r:id="rId21"/>
    <p:sldId id="393" r:id="rId22"/>
    <p:sldId id="394" r:id="rId23"/>
    <p:sldId id="395" r:id="rId24"/>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ng shuang" initials="d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54" autoAdjust="0"/>
    <p:restoredTop sz="94660"/>
  </p:normalViewPr>
  <p:slideViewPr>
    <p:cSldViewPr snapToGrid="0">
      <p:cViewPr varScale="1">
        <p:scale>
          <a:sx n="79" d="100"/>
          <a:sy n="79" d="100"/>
        </p:scale>
        <p:origin x="91" y="120"/>
      </p:cViewPr>
      <p:guideLst>
        <p:guide orient="horz" pos="2160"/>
        <p:guide pos="3886"/>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a:t>单击此处编辑标题</a:t>
            </a:r>
            <a:endParaRPr lang="zh-CN" altLang="en-US"/>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a:t>单击此处编辑正文</a:t>
            </a:r>
            <a:endParaRPr lang="zh-CN" altLang="en-US"/>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endParaRPr lang="zh-CN" altLang="en-US">
              <a:sym typeface="+mn-ea"/>
            </a:endParaRPr>
          </a:p>
          <a:p>
            <a:pPr lvl="0"/>
            <a:r>
              <a:rPr lang="zh-CN" altLang="en-US">
                <a:sym typeface="+mn-ea"/>
              </a:rPr>
              <a:t>单击此处编辑正文</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69925" y="5605145"/>
            <a:ext cx="10852150" cy="558165"/>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69925" y="641350"/>
            <a:ext cx="10852150" cy="455612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lvl1pPr>
              <a:defRPr/>
            </a:lvl1pPr>
          </a:lstStyle>
          <a:p>
            <a:fld id="{59A6162E-6EC1-4285-81C1-7BA3CF44AB4B}" type="datetime1">
              <a:rPr lang="zh-CN" altLang="en-US"/>
            </a:fld>
            <a:endParaRPr lang="zh-CN" altLang="en-US" sz="1800">
              <a:solidFill>
                <a:schemeClr val="tx1"/>
              </a:solidFill>
            </a:endParaRPr>
          </a:p>
        </p:txBody>
      </p:sp>
      <p:sp>
        <p:nvSpPr>
          <p:cNvPr id="4" name="页脚占位符 3"/>
          <p:cNvSpPr>
            <a:spLocks noGrp="1"/>
          </p:cNvSpPr>
          <p:nvPr>
            <p:ph type="ftr" sz="quarter" idx="11"/>
          </p:nvPr>
        </p:nvSpPr>
        <p:spPr>
          <a:xfrm>
            <a:off x="4038600" y="6356350"/>
            <a:ext cx="41148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8610600" y="6356350"/>
            <a:ext cx="2743200" cy="365125"/>
          </a:xfrm>
        </p:spPr>
        <p:txBody>
          <a:bodyPr/>
          <a:lstStyle>
            <a:lvl1pPr>
              <a:defRPr/>
            </a:lvl1pPr>
          </a:lstStyle>
          <a:p>
            <a:fld id="{9A11044F-F401-4DCB-996B-B9BB1E4EF639}" type="slidenum">
              <a:rPr lang="zh-CN" altLang="en-US"/>
            </a:fld>
            <a:endParaRPr lang="zh-CN" altLang="en-US" sz="180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8.png"/><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tags" Target="../tags/tag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emf"/></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emf"/></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2.jpe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emf"/></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3.pn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5.png"/><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alpha val="22000"/>
          </a:schemeClr>
        </a:solidFill>
        <a:effectLst/>
      </p:bgPr>
    </p:bg>
    <p:spTree>
      <p:nvGrpSpPr>
        <p:cNvPr id="1" name=""/>
        <p:cNvGrpSpPr/>
        <p:nvPr/>
      </p:nvGrpSpPr>
      <p:grpSpPr>
        <a:xfrm>
          <a:off x="0" y="0"/>
          <a:ext cx="0" cy="0"/>
          <a:chOff x="0" y="0"/>
          <a:chExt cx="0" cy="0"/>
        </a:xfrm>
      </p:grpSpPr>
      <p:sp>
        <p:nvSpPr>
          <p:cNvPr id="2" name="矩形: 圆角 1"/>
          <p:cNvSpPr/>
          <p:nvPr/>
        </p:nvSpPr>
        <p:spPr>
          <a:xfrm>
            <a:off x="2499769" y="1362471"/>
            <a:ext cx="8356299" cy="34505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dirty="0">
                <a:solidFill>
                  <a:schemeClr val="accent6">
                    <a:lumMod val="75000"/>
                  </a:schemeClr>
                </a:solidFill>
              </a:rPr>
              <a:t>电子书共享网站个人报告</a:t>
            </a:r>
            <a:endParaRPr lang="zh-CN" altLang="en-US" sz="8800" dirty="0">
              <a:solidFill>
                <a:schemeClr val="accent6">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
          <p:cNvSpPr>
            <a:spLocks noChangeArrowheads="1"/>
          </p:cNvSpPr>
          <p:nvPr/>
        </p:nvSpPr>
        <p:spPr bwMode="auto">
          <a:xfrm>
            <a:off x="357188" y="188913"/>
            <a:ext cx="335978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PART THREE      </a:t>
            </a: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需求分析说明</a:t>
            </a:r>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a:p>
        </p:txBody>
      </p:sp>
      <p:sp>
        <p:nvSpPr>
          <p:cNvPr id="7178" name="矩形 2"/>
          <p:cNvSpPr>
            <a:spLocks noChangeArrowheads="1"/>
          </p:cNvSpPr>
          <p:nvPr/>
        </p:nvSpPr>
        <p:spPr bwMode="auto">
          <a:xfrm>
            <a:off x="2877344" y="1487359"/>
            <a:ext cx="6437312" cy="38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600" dirty="0">
                <a:solidFill>
                  <a:srgbClr val="A5A5A5"/>
                </a:solidFill>
                <a:latin typeface="微软雅黑" panose="020B0503020204020204" pitchFamily="34" charset="-122"/>
                <a:ea typeface="微软雅黑" panose="020B0503020204020204" pitchFamily="34" charset="-122"/>
                <a:sym typeface="微软雅黑" panose="020B0503020204020204" pitchFamily="34" charset="-122"/>
              </a:rPr>
              <a:t>系统需要实现的功能</a:t>
            </a:r>
            <a:endParaRPr lang="zh-CN" altLang="en-US" sz="1600" dirty="0">
              <a:solidFill>
                <a:srgbClr val="A5A5A5"/>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3" name="表格 2"/>
          <p:cNvGraphicFramePr>
            <a:graphicFrameLocks noGrp="1"/>
          </p:cNvGraphicFramePr>
          <p:nvPr>
            <p:custDataLst>
              <p:tags r:id="rId1"/>
            </p:custDataLst>
          </p:nvPr>
        </p:nvGraphicFramePr>
        <p:xfrm>
          <a:off x="2996119" y="3322952"/>
          <a:ext cx="7120648" cy="3359941"/>
        </p:xfrm>
        <a:graphic>
          <a:graphicData uri="http://schemas.openxmlformats.org/drawingml/2006/table">
            <a:tbl>
              <a:tblPr firstRow="1" firstCol="1" bandRow="1">
                <a:tableStyleId>{5C22544A-7EE6-4342-B048-85BDC9FD1C3A}</a:tableStyleId>
              </a:tblPr>
              <a:tblGrid>
                <a:gridCol w="1780162"/>
                <a:gridCol w="1780162"/>
                <a:gridCol w="1780162"/>
                <a:gridCol w="1780162"/>
              </a:tblGrid>
              <a:tr h="479992">
                <a:tc>
                  <a:txBody>
                    <a:bodyPr/>
                    <a:lstStyle/>
                    <a:p>
                      <a:pPr algn="just">
                        <a:spcAft>
                          <a:spcPts val="0"/>
                        </a:spcAft>
                      </a:pPr>
                      <a:r>
                        <a:rPr lang="zh-CN" sz="1050" kern="100">
                          <a:effectLst/>
                        </a:rPr>
                        <a:t>功能名称</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输入信息</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处理操作</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输出</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r>
              <a:tr h="479992">
                <a:tc>
                  <a:txBody>
                    <a:bodyPr/>
                    <a:lstStyle/>
                    <a:p>
                      <a:pPr algn="just">
                        <a:spcAft>
                          <a:spcPts val="0"/>
                        </a:spcAft>
                      </a:pPr>
                      <a:r>
                        <a:rPr lang="zh-CN" sz="1050" kern="100">
                          <a:effectLst/>
                        </a:rPr>
                        <a:t>游览主页</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更新页面信息</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点击下一页</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显示下一页内容</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r>
              <a:tr h="959981">
                <a:tc>
                  <a:txBody>
                    <a:bodyPr/>
                    <a:lstStyle/>
                    <a:p>
                      <a:pPr algn="just">
                        <a:spcAft>
                          <a:spcPts val="0"/>
                        </a:spcAft>
                      </a:pPr>
                      <a:r>
                        <a:rPr lang="zh-CN" sz="1050" kern="100">
                          <a:effectLst/>
                        </a:rPr>
                        <a:t>搜索书籍</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书籍名称、作者名称</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点击查询</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显示符合信息</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r>
              <a:tr h="479992">
                <a:tc>
                  <a:txBody>
                    <a:bodyPr/>
                    <a:lstStyle/>
                    <a:p>
                      <a:pPr algn="just">
                        <a:spcAft>
                          <a:spcPts val="0"/>
                        </a:spcAft>
                      </a:pPr>
                      <a:r>
                        <a:rPr lang="zh-CN" sz="1050" kern="100">
                          <a:effectLst/>
                        </a:rPr>
                        <a:t>留言区留言</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留言文本</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点击发表留言</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just">
                        <a:spcAft>
                          <a:spcPts val="0"/>
                        </a:spcAft>
                      </a:pPr>
                      <a:r>
                        <a:rPr lang="zh-CN" sz="1050" kern="100" dirty="0">
                          <a:effectLst/>
                        </a:rPr>
                        <a:t>发表留言成功</a:t>
                      </a:r>
                      <a:endParaRPr lang="zh-CN" sz="1050"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tc>
              </a:tr>
              <a:tr h="479992">
                <a:tc>
                  <a:txBody>
                    <a:bodyPr/>
                    <a:lstStyle/>
                    <a:p>
                      <a:pPr algn="just">
                        <a:spcAft>
                          <a:spcPts val="0"/>
                        </a:spcAft>
                      </a:pPr>
                      <a:r>
                        <a:rPr lang="zh-CN" sz="1050" kern="100">
                          <a:effectLst/>
                        </a:rPr>
                        <a:t>注册登录</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账号密码</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点击保存</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注册成功</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r>
              <a:tr h="479992">
                <a:tc>
                  <a:txBody>
                    <a:bodyPr/>
                    <a:lstStyle/>
                    <a:p>
                      <a:pPr algn="just">
                        <a:spcAft>
                          <a:spcPts val="0"/>
                        </a:spcAft>
                      </a:pPr>
                      <a:r>
                        <a:rPr lang="zh-CN" sz="1050" kern="100">
                          <a:effectLst/>
                        </a:rPr>
                        <a:t>在线游览书籍</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详细书籍内容</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点击游览</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just">
                        <a:spcAft>
                          <a:spcPts val="0"/>
                        </a:spcAft>
                      </a:pPr>
                      <a:r>
                        <a:rPr lang="zh-CN" sz="1050" kern="100" dirty="0">
                          <a:effectLst/>
                        </a:rPr>
                        <a:t>书籍内容</a:t>
                      </a:r>
                      <a:endParaRPr lang="zh-CN" sz="1050"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tc>
              </a:tr>
            </a:tbl>
          </a:graphicData>
        </a:graphic>
      </p:graphicFrame>
      <p:sp>
        <p:nvSpPr>
          <p:cNvPr id="4" name="Rectangle 1"/>
          <p:cNvSpPr>
            <a:spLocks noChangeArrowheads="1"/>
          </p:cNvSpPr>
          <p:nvPr/>
        </p:nvSpPr>
        <p:spPr bwMode="auto">
          <a:xfrm>
            <a:off x="3462338" y="33226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zh-CN" sz="1000" b="0" i="0" u="none" strike="noStrike" cap="none" normalizeH="0" baseline="0">
                <a:ln>
                  <a:noFill/>
                </a:ln>
                <a:solidFill>
                  <a:schemeClr val="tx1"/>
                </a:solidFill>
                <a:effectLst/>
                <a:latin typeface="等线" panose="02010600030101010101" charset="-122"/>
                <a:ea typeface="等线" panose="02010600030101010101" charset="-122"/>
                <a:cs typeface="Times New Roman" panose="02020603050405020304" pitchFamily="18" charset="0"/>
              </a:rPr>
            </a:br>
            <a:br>
              <a:rPr kumimoji="0" lang="en-US" altLang="zh-CN" sz="1000" b="0" i="0" u="none" strike="noStrike" cap="none" normalizeH="0" baseline="0">
                <a:ln>
                  <a:noFill/>
                </a:ln>
                <a:solidFill>
                  <a:schemeClr val="tx1"/>
                </a:solidFill>
                <a:effectLst/>
                <a:latin typeface="等线" panose="02010600030101010101" charset="-122"/>
                <a:ea typeface="等线" panose="02010600030101010101" charset="-122"/>
                <a:cs typeface="Times New Roman" panose="02020603050405020304" pitchFamily="18" charset="0"/>
              </a:rPr>
            </a:br>
            <a:endParaRPr kumimoji="0" lang="en-US"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1"/>
          <p:cNvSpPr>
            <a:spLocks noChangeArrowheads="1"/>
          </p:cNvSpPr>
          <p:nvPr/>
        </p:nvSpPr>
        <p:spPr bwMode="auto">
          <a:xfrm>
            <a:off x="357188" y="188913"/>
            <a:ext cx="2418080" cy="1045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PART ONE     </a:t>
            </a:r>
            <a:endPar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4400" dirty="0">
                <a:solidFill>
                  <a:srgbClr val="000000"/>
                </a:solidFill>
                <a:latin typeface="宋体" panose="02010600030101010101" pitchFamily="2" charset="-122"/>
                <a:sym typeface="宋体" panose="02010600030101010101" pitchFamily="2" charset="-122"/>
              </a:rPr>
              <a:t>系统概况</a:t>
            </a:r>
            <a:endParaRPr lang="zh-CN" altLang="en-US" dirty="0"/>
          </a:p>
        </p:txBody>
      </p:sp>
      <p:sp>
        <p:nvSpPr>
          <p:cNvPr id="8203" name="矩形 14"/>
          <p:cNvSpPr>
            <a:spLocks noChangeArrowheads="1"/>
          </p:cNvSpPr>
          <p:nvPr/>
        </p:nvSpPr>
        <p:spPr bwMode="auto">
          <a:xfrm>
            <a:off x="3025458" y="1234123"/>
            <a:ext cx="6437312" cy="959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4800" dirty="0">
                <a:solidFill>
                  <a:srgbClr val="A5A5A5"/>
                </a:solidFill>
                <a:latin typeface="微软雅黑" panose="020B0503020204020204" pitchFamily="34" charset="-122"/>
                <a:ea typeface="微软雅黑" panose="020B0503020204020204" pitchFamily="34" charset="-122"/>
                <a:sym typeface="微软雅黑" panose="020B0503020204020204" pitchFamily="34" charset="-122"/>
              </a:rPr>
              <a:t>系统前台功能结构图</a:t>
            </a:r>
            <a:endParaRPr lang="zh-CN" altLang="en-US" sz="4800" dirty="0">
              <a:solidFill>
                <a:srgbClr val="A5A5A5"/>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8258" name="图片 8257"/>
          <p:cNvPicPr>
            <a:picLocks noChangeAspect="1"/>
          </p:cNvPicPr>
          <p:nvPr/>
        </p:nvPicPr>
        <p:blipFill>
          <a:blip r:embed="rId1"/>
          <a:stretch>
            <a:fillRect/>
          </a:stretch>
        </p:blipFill>
        <p:spPr>
          <a:xfrm>
            <a:off x="3261114" y="2563571"/>
            <a:ext cx="5669771" cy="35207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PART THREE      </a:t>
            </a:r>
            <a:r>
              <a:rPr b="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需求分析说明</a:t>
            </a:r>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zh-CN" sz="1800" b="0" dirty="0"/>
              <a:t>电子书共享网站后台功能结构图</a:t>
            </a:r>
            <a:endParaRPr lang="zh-CN" altLang="zh-CN" sz="1800" b="0" dirty="0"/>
          </a:p>
        </p:txBody>
      </p:sp>
      <p:sp>
        <p:nvSpPr>
          <p:cNvPr id="3" name="日期占位符 2"/>
          <p:cNvSpPr>
            <a:spLocks noGrp="1"/>
          </p:cNvSpPr>
          <p:nvPr>
            <p:ph type="dt" sz="half" idx="10"/>
          </p:nvPr>
        </p:nvSpPr>
        <p:spPr/>
        <p:txBody>
          <a:bodyPr/>
          <a:lstStyle/>
          <a:p>
            <a:fld id="{59A6162E-6EC1-4285-81C1-7BA3CF44AB4B}" type="datetime1">
              <a:rPr lang="zh-CN" altLang="en-US"/>
            </a:fld>
            <a:endParaRPr lang="zh-CN" altLang="en-US" sz="1800">
              <a:solidFill>
                <a:schemeClr val="tx1"/>
              </a:solidFill>
            </a:endParaRPr>
          </a:p>
        </p:txBody>
      </p:sp>
      <p:pic>
        <p:nvPicPr>
          <p:cNvPr id="4" name="图片 3"/>
          <p:cNvPicPr/>
          <p:nvPr/>
        </p:nvPicPr>
        <p:blipFill>
          <a:blip r:embed="rId1">
            <a:extLst>
              <a:ext uri="{28A0092B-C50C-407E-A947-70E740481C1C}">
                <a14:useLocalDpi xmlns:a14="http://schemas.microsoft.com/office/drawing/2010/main" val="0"/>
              </a:ext>
            </a:extLst>
          </a:blip>
          <a:srcRect/>
          <a:stretch>
            <a:fillRect/>
          </a:stretch>
        </p:blipFill>
        <p:spPr>
          <a:xfrm>
            <a:off x="2626468" y="1998675"/>
            <a:ext cx="6128425" cy="363364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9A6162E-6EC1-4285-81C1-7BA3CF44AB4B}" type="datetime1">
              <a:rPr lang="zh-CN" altLang="en-US"/>
            </a:fld>
            <a:endParaRPr lang="zh-CN" altLang="en-US" sz="1800">
              <a:solidFill>
                <a:schemeClr val="tx1"/>
              </a:solidFill>
            </a:endParaRPr>
          </a:p>
        </p:txBody>
      </p:sp>
      <p:sp>
        <p:nvSpPr>
          <p:cNvPr id="11266" name="矩形 1"/>
          <p:cNvSpPr>
            <a:spLocks noChangeArrowheads="1"/>
          </p:cNvSpPr>
          <p:nvPr/>
        </p:nvSpPr>
        <p:spPr bwMode="auto">
          <a:xfrm>
            <a:off x="296863" y="382588"/>
            <a:ext cx="34956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PART THREE      </a:t>
            </a: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需求分析说明</a:t>
            </a:r>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sz="4400">
              <a:solidFill>
                <a:srgbClr val="000000"/>
              </a:solidFill>
              <a:latin typeface="宋体" panose="02010600030101010101" pitchFamily="2" charset="-122"/>
              <a:sym typeface="宋体" panose="02010600030101010101" pitchFamily="2" charset="-122"/>
            </a:endParaRPr>
          </a:p>
        </p:txBody>
      </p:sp>
      <p:sp>
        <p:nvSpPr>
          <p:cNvPr id="4" name="文本框 3"/>
          <p:cNvSpPr txBox="1"/>
          <p:nvPr/>
        </p:nvSpPr>
        <p:spPr>
          <a:xfrm>
            <a:off x="3753485" y="1428115"/>
            <a:ext cx="4685030" cy="1076325"/>
          </a:xfrm>
          <a:prstGeom prst="rect">
            <a:avLst/>
          </a:prstGeom>
          <a:noFill/>
        </p:spPr>
        <p:txBody>
          <a:bodyPr wrap="square" rtlCol="0">
            <a:spAutoFit/>
          </a:bodyPr>
          <a:lstStyle/>
          <a:p>
            <a:r>
              <a:rPr lang="zh-CN" altLang="en-US" sz="3200"/>
              <a:t>电子书管理程序功能模块图</a:t>
            </a:r>
            <a:endParaRPr lang="zh-CN" altLang="en-US" sz="3200"/>
          </a:p>
        </p:txBody>
      </p:sp>
      <p:pic>
        <p:nvPicPr>
          <p:cNvPr id="2" name="图片 2"/>
          <p:cNvPicPr>
            <a:picLocks noChangeAspect="1"/>
          </p:cNvPicPr>
          <p:nvPr>
            <p:custDataLst>
              <p:tags r:id="rId1"/>
            </p:custDataLst>
          </p:nvPr>
        </p:nvPicPr>
        <p:blipFill>
          <a:blip r:embed="rId2"/>
          <a:stretch>
            <a:fillRect/>
          </a:stretch>
        </p:blipFill>
        <p:spPr>
          <a:xfrm>
            <a:off x="2142490" y="2802255"/>
            <a:ext cx="8370570" cy="19894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sz="1800"/>
              <a:t>通过需求分析和功能设计，本网站规划出管理员信息实体、用户信息实体、上传电子书信息实体、管理员添加电子书信息实体、用户留言信息实体。</a:t>
            </a:r>
            <a:endParaRPr lang="zh-CN" altLang="en-US" sz="1800"/>
          </a:p>
        </p:txBody>
      </p:sp>
      <p:sp>
        <p:nvSpPr>
          <p:cNvPr id="6" name="文本占位符 5"/>
          <p:cNvSpPr>
            <a:spLocks noGrp="1"/>
          </p:cNvSpPr>
          <p:nvPr>
            <p:ph type="body" idx="1"/>
          </p:nvPr>
        </p:nvSpPr>
        <p:spPr/>
        <p:txBody>
          <a:bodyPr>
            <a:normAutofit/>
          </a:bodyPr>
          <a:p>
            <a:r>
              <a:rPr lang="zh-CN" altLang="en-US" sz="1400">
                <a:solidFill>
                  <a:schemeClr val="tx1"/>
                </a:solidFill>
                <a:effectLst>
                  <a:outerShdw blurRad="38100" dist="19050" dir="2700000" algn="tl" rotWithShape="0">
                    <a:schemeClr val="dk1">
                      <a:alpha val="40000"/>
                    </a:schemeClr>
                  </a:outerShdw>
                </a:effectLst>
              </a:rPr>
              <a:t>用户信息实体主要包括注册用户的详细个人信息，如果想上传分享自己的电子书资源以及在线留言，则必须登录网站才可以。用户信息实体E-R图如图3-1所示</a:t>
            </a:r>
            <a:endParaRPr lang="zh-CN" altLang="en-US" sz="1400"/>
          </a:p>
          <a:p>
            <a:pPr marL="0" indent="0">
              <a:buNone/>
            </a:pPr>
            <a:endParaRPr lang="zh-CN" altLang="en-US"/>
          </a:p>
          <a:p>
            <a:pPr marL="0" indent="0">
              <a:buNone/>
            </a:pPr>
            <a:r>
              <a:rPr lang="zh-CN" altLang="en-US"/>
              <a:t>  </a:t>
            </a:r>
            <a:endParaRPr lang="zh-CN" altLang="en-US"/>
          </a:p>
          <a:p>
            <a:pPr marL="0" indent="0">
              <a:buNone/>
            </a:pPr>
            <a:endParaRPr lang="zh-CN" altLang="en-US"/>
          </a:p>
          <a:p>
            <a:pPr marL="0" indent="0">
              <a:buNone/>
            </a:pPr>
            <a:r>
              <a:rPr lang="zh-CN" altLang="en-US"/>
              <a:t>                                                           图3-1 用户信息实体E-R图</a:t>
            </a:r>
            <a:endParaRPr lang="zh-CN" altLang="en-US"/>
          </a:p>
        </p:txBody>
      </p:sp>
      <p:pic>
        <p:nvPicPr>
          <p:cNvPr id="8" name="图片 7" descr="OZWT94~SASQBD%SVQS7UGB1"/>
          <p:cNvPicPr>
            <a:picLocks noChangeAspect="1"/>
          </p:cNvPicPr>
          <p:nvPr/>
        </p:nvPicPr>
        <p:blipFill>
          <a:blip r:embed="rId1"/>
          <a:stretch>
            <a:fillRect/>
          </a:stretch>
        </p:blipFill>
        <p:spPr>
          <a:xfrm>
            <a:off x="2338070" y="2471420"/>
            <a:ext cx="7048500" cy="29908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sz="1800"/>
              <a:t>上传电子书信息实体包括电子书名、上传者、电子书介绍、电子书种类、该电子书的作者、上传时间、储存路径、该书封面等多项资料。用户上传电子书信息实体E-R图如图3-2所示。</a:t>
            </a:r>
            <a:endParaRPr lang="zh-CN" altLang="en-US" sz="1800"/>
          </a:p>
        </p:txBody>
      </p:sp>
      <p:sp>
        <p:nvSpPr>
          <p:cNvPr id="6" name="文本占位符 5"/>
          <p:cNvSpPr>
            <a:spLocks noGrp="1"/>
          </p:cNvSpPr>
          <p:nvPr>
            <p:ph type="body" idx="1"/>
          </p:nvPr>
        </p:nvSpPr>
        <p:spPr/>
        <p:txBody>
          <a:bodyPr>
            <a:normAutofit/>
          </a:bodyPr>
          <a:p>
            <a:pPr marL="0" indent="0">
              <a:buNone/>
            </a:pPr>
            <a:endParaRPr lang="en-US" altLang="zh-CN"/>
          </a:p>
          <a:p>
            <a:pPr marL="0" indent="0">
              <a:buNone/>
            </a:pPr>
            <a:endParaRPr lang="en-US" altLang="zh-CN"/>
          </a:p>
          <a:p>
            <a:pPr marL="0" indent="0">
              <a:buNone/>
            </a:pPr>
            <a:endParaRPr lang="en-US" altLang="zh-CN"/>
          </a:p>
          <a:p>
            <a:pPr marL="0" indent="0">
              <a:buNone/>
            </a:pPr>
            <a:endParaRPr lang="en-US" altLang="zh-CN"/>
          </a:p>
          <a:p>
            <a:pPr marL="0" indent="0">
              <a:buNone/>
            </a:pPr>
            <a:endParaRPr lang="en-US" altLang="zh-CN"/>
          </a:p>
          <a:p>
            <a:pPr marL="0" indent="0">
              <a:buNone/>
            </a:pPr>
            <a:endParaRPr lang="en-US" altLang="zh-CN"/>
          </a:p>
          <a:p>
            <a:pPr marL="0" indent="0">
              <a:buNone/>
            </a:pPr>
            <a:endParaRPr lang="en-US" altLang="zh-CN"/>
          </a:p>
          <a:p>
            <a:pPr marL="0" indent="0">
              <a:buNone/>
            </a:pPr>
            <a:r>
              <a:rPr lang="en-US" altLang="zh-CN"/>
              <a:t>                        图3-2 用户上传电子书信息实体E-R图</a:t>
            </a:r>
            <a:endParaRPr lang="en-US" altLang="zh-CN"/>
          </a:p>
        </p:txBody>
      </p:sp>
      <p:pic>
        <p:nvPicPr>
          <p:cNvPr id="7" name="图片 6" descr="W~Y481_]0@8[2HB9ORWUO(I"/>
          <p:cNvPicPr>
            <a:picLocks noChangeAspect="1"/>
          </p:cNvPicPr>
          <p:nvPr>
            <p:custDataLst>
              <p:tags r:id="rId1"/>
            </p:custDataLst>
          </p:nvPr>
        </p:nvPicPr>
        <p:blipFill>
          <a:blip r:embed="rId2"/>
          <a:stretch>
            <a:fillRect/>
          </a:stretch>
        </p:blipFill>
        <p:spPr>
          <a:xfrm>
            <a:off x="2679065" y="1428750"/>
            <a:ext cx="6457950" cy="40005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sz="2000"/>
              <a:t>管理员信息实体包括管理员的名称和管理员的登录密码两项重要信息。管理员信息实体E-R图如图3-4所示</a:t>
            </a:r>
            <a:endParaRPr lang="zh-CN" altLang="en-US" sz="2000"/>
          </a:p>
        </p:txBody>
      </p:sp>
      <p:sp>
        <p:nvSpPr>
          <p:cNvPr id="6" name="文本占位符 5"/>
          <p:cNvSpPr>
            <a:spLocks noGrp="1"/>
          </p:cNvSpPr>
          <p:nvPr>
            <p:ph type="body" idx="1"/>
          </p:nvPr>
        </p:nvSpPr>
        <p:spPr/>
        <p:txBody>
          <a:bodyPr/>
          <a:p>
            <a:endParaRPr lang="zh-CN" altLang="en-US"/>
          </a:p>
          <a:p>
            <a:endParaRPr lang="zh-CN" altLang="en-US"/>
          </a:p>
          <a:p>
            <a:endParaRPr lang="zh-CN" altLang="en-US"/>
          </a:p>
          <a:p>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                            图3-4 管理员信息实体E-R图</a:t>
            </a:r>
            <a:endParaRPr lang="zh-CN" altLang="en-US"/>
          </a:p>
        </p:txBody>
      </p:sp>
      <p:pic>
        <p:nvPicPr>
          <p:cNvPr id="7" name="图片 6" descr="1I(SUTHX00@`MC}HL6E(V_J"/>
          <p:cNvPicPr>
            <a:picLocks noChangeAspect="1"/>
          </p:cNvPicPr>
          <p:nvPr/>
        </p:nvPicPr>
        <p:blipFill>
          <a:blip r:embed="rId1"/>
          <a:stretch>
            <a:fillRect/>
          </a:stretch>
        </p:blipFill>
        <p:spPr>
          <a:xfrm>
            <a:off x="3571875" y="2423795"/>
            <a:ext cx="5048250" cy="20097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en-US" altLang="zh-CN"/>
              <a:t>        </a:t>
            </a:r>
            <a:r>
              <a:rPr lang="zh-CN" altLang="en-US"/>
              <a:t>将上述E-R图转换为关系模型如下：</a:t>
            </a:r>
            <a:endParaRPr lang="zh-CN" altLang="en-US"/>
          </a:p>
        </p:txBody>
      </p:sp>
      <p:sp>
        <p:nvSpPr>
          <p:cNvPr id="6" name="文本占位符 5"/>
          <p:cNvSpPr>
            <a:spLocks noGrp="1"/>
          </p:cNvSpPr>
          <p:nvPr>
            <p:ph type="body" idx="1"/>
          </p:nvPr>
        </p:nvSpPr>
        <p:spPr/>
        <p:txBody>
          <a:bodyPr>
            <a:noAutofit/>
          </a:bodyPr>
          <a:p>
            <a:r>
              <a:rPr lang="zh-CN" altLang="en-US"/>
              <a:t>用户（</a:t>
            </a:r>
            <a:r>
              <a:rPr lang="zh-CN" altLang="en-US" u="sng"/>
              <a:t>用户号</a:t>
            </a:r>
            <a:r>
              <a:rPr lang="zh-CN" altLang="en-US"/>
              <a:t>，用户名，登录密码，联系电话，邮箱地址，提示问题，答案）</a:t>
            </a:r>
            <a:endParaRPr lang="zh-CN" altLang="en-US"/>
          </a:p>
          <a:p>
            <a:r>
              <a:rPr lang="zh-CN" altLang="en-US"/>
              <a:t>  管理员（</a:t>
            </a:r>
            <a:r>
              <a:rPr lang="zh-CN" altLang="en-US" u="sng"/>
              <a:t>管理员号</a:t>
            </a:r>
            <a:r>
              <a:rPr lang="zh-CN" altLang="en-US"/>
              <a:t>，名字，登录密码）</a:t>
            </a:r>
            <a:endParaRPr lang="zh-CN" altLang="en-US"/>
          </a:p>
          <a:p>
            <a:r>
              <a:rPr lang="zh-CN" altLang="en-US"/>
              <a:t>  留言（</a:t>
            </a:r>
            <a:r>
              <a:rPr lang="zh-CN" altLang="en-US" u="sng"/>
              <a:t>留言号</a:t>
            </a:r>
            <a:r>
              <a:rPr lang="zh-CN" altLang="en-US"/>
              <a:t>，留言主题，留言内容，留言时间，留言用户）</a:t>
            </a:r>
            <a:endParaRPr lang="zh-CN" altLang="en-US"/>
          </a:p>
          <a:p>
            <a:r>
              <a:rPr lang="zh-CN" altLang="en-US"/>
              <a:t>  用户上传电子书（</a:t>
            </a:r>
            <a:r>
              <a:rPr lang="zh-CN" altLang="en-US" u="sng"/>
              <a:t>电子书号</a:t>
            </a:r>
            <a:r>
              <a:rPr lang="zh-CN" altLang="en-US"/>
              <a:t>，书名，大小，种类，用户名，作者，储存位置，上传时间，书籍介绍，封面图片）</a:t>
            </a:r>
            <a:endParaRPr lang="zh-CN" altLang="en-US"/>
          </a:p>
          <a:p>
            <a:r>
              <a:rPr lang="zh-CN" altLang="en-US"/>
              <a:t>  管理员上传电子书（</a:t>
            </a:r>
            <a:r>
              <a:rPr lang="zh-CN" altLang="en-US" u="sng"/>
              <a:t>电子书号</a:t>
            </a:r>
            <a:r>
              <a:rPr lang="zh-CN" altLang="en-US"/>
              <a:t>，书名，大小，作者，内容，储存位置，上传时间，书籍介绍，封面图片）</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t>用户登录顺序图</a:t>
            </a:r>
            <a:endParaRPr lang="zh-CN" altLang="en-US"/>
          </a:p>
        </p:txBody>
      </p:sp>
      <p:sp>
        <p:nvSpPr>
          <p:cNvPr id="6" name="文本占位符 5"/>
          <p:cNvSpPr>
            <a:spLocks noGrp="1"/>
          </p:cNvSpPr>
          <p:nvPr>
            <p:ph type="body" idx="1"/>
          </p:nvPr>
        </p:nvSpPr>
        <p:spPr/>
        <p:txBody>
          <a:bodyPr/>
          <a:p>
            <a:r>
              <a:rPr lang="en-US" altLang="zh-CN"/>
              <a:t> </a:t>
            </a:r>
            <a:endParaRPr lang="en-US" altLang="zh-CN"/>
          </a:p>
        </p:txBody>
      </p:sp>
      <p:pic>
        <p:nvPicPr>
          <p:cNvPr id="18" name="图片 1"/>
          <p:cNvPicPr>
            <a:picLocks noChangeAspect="1"/>
          </p:cNvPicPr>
          <p:nvPr/>
        </p:nvPicPr>
        <p:blipFill>
          <a:blip r:embed="rId1"/>
          <a:stretch>
            <a:fillRect/>
          </a:stretch>
        </p:blipFill>
        <p:spPr>
          <a:xfrm>
            <a:off x="3009265" y="1952625"/>
            <a:ext cx="6539230" cy="481901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t>管理员删除用户信息顺序图</a:t>
            </a:r>
            <a:endParaRPr lang="zh-CN" altLang="en-US"/>
          </a:p>
        </p:txBody>
      </p:sp>
      <p:sp>
        <p:nvSpPr>
          <p:cNvPr id="6" name="文本占位符 5"/>
          <p:cNvSpPr>
            <a:spLocks noGrp="1"/>
          </p:cNvSpPr>
          <p:nvPr>
            <p:ph type="body" idx="1"/>
          </p:nvPr>
        </p:nvSpPr>
        <p:spPr/>
        <p:txBody>
          <a:bodyPr/>
          <a:p>
            <a:r>
              <a:rPr lang="en-US" altLang="zh-CN"/>
              <a:t> </a:t>
            </a:r>
            <a:endParaRPr lang="en-US" altLang="zh-CN"/>
          </a:p>
        </p:txBody>
      </p:sp>
      <p:pic>
        <p:nvPicPr>
          <p:cNvPr id="22" name="图片 3"/>
          <p:cNvPicPr>
            <a:picLocks noChangeAspect="1"/>
          </p:cNvPicPr>
          <p:nvPr/>
        </p:nvPicPr>
        <p:blipFill>
          <a:blip r:embed="rId1"/>
          <a:stretch>
            <a:fillRect/>
          </a:stretch>
        </p:blipFill>
        <p:spPr>
          <a:xfrm>
            <a:off x="2748280" y="1861820"/>
            <a:ext cx="6696075" cy="462470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45672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矩形 7"/>
          <p:cNvSpPr>
            <a:spLocks noChangeArrowheads="1"/>
          </p:cNvSpPr>
          <p:nvPr/>
        </p:nvSpPr>
        <p:spPr bwMode="auto">
          <a:xfrm>
            <a:off x="0" y="0"/>
            <a:ext cx="4567238" cy="6858000"/>
          </a:xfrm>
          <a:prstGeom prst="rect">
            <a:avLst/>
          </a:prstGeom>
          <a:solidFill>
            <a:srgbClr val="000000">
              <a:alpha val="60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r>
              <a:rPr lang="en-US" altLang="zh-CN" dirty="0">
                <a:solidFill>
                  <a:srgbClr val="FFFFFF"/>
                </a:solidFill>
                <a:latin typeface="等线" panose="02010600030101010101" charset="-122"/>
                <a:ea typeface="等线" panose="02010600030101010101" charset="-122"/>
                <a:cs typeface="等线" panose="02010600030101010101" charset="-122"/>
                <a:sym typeface="等线" panose="02010600030101010101" charset="-122"/>
              </a:rPr>
              <a:t>         </a:t>
            </a:r>
            <a:endParaRPr lang="zh-CN" altLang="zh-CN" dirty="0">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4100" name="矩形 8"/>
          <p:cNvSpPr>
            <a:spLocks noChangeArrowheads="1"/>
          </p:cNvSpPr>
          <p:nvPr/>
        </p:nvSpPr>
        <p:spPr bwMode="auto">
          <a:xfrm>
            <a:off x="5327650" y="249238"/>
            <a:ext cx="1835150"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目录</a:t>
            </a:r>
            <a:endParaRPr lang="en-US" sz="4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CONTENTS</a:t>
            </a:r>
            <a:endParaRPr lang="zh-CN" altLang="en-US"/>
          </a:p>
        </p:txBody>
      </p:sp>
      <p:sp>
        <p:nvSpPr>
          <p:cNvPr id="4101" name="椭圆 9"/>
          <p:cNvSpPr>
            <a:spLocks noChangeArrowheads="1"/>
          </p:cNvSpPr>
          <p:nvPr/>
        </p:nvSpPr>
        <p:spPr bwMode="auto">
          <a:xfrm>
            <a:off x="5627688" y="1912938"/>
            <a:ext cx="617537" cy="617537"/>
          </a:xfrm>
          <a:prstGeom prst="ellipse">
            <a:avLst/>
          </a:prstGeom>
          <a:solidFill>
            <a:srgbClr val="FFC000"/>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sz="2400">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4102" name="矩形 16"/>
          <p:cNvSpPr>
            <a:spLocks noChangeArrowheads="1"/>
          </p:cNvSpPr>
          <p:nvPr/>
        </p:nvSpPr>
        <p:spPr bwMode="auto">
          <a:xfrm>
            <a:off x="6834188" y="1912938"/>
            <a:ext cx="347091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PART ONE     </a:t>
            </a:r>
            <a:r>
              <a:rPr lang="zh-CN" altLang="en-US" sz="2400" dirty="0">
                <a:solidFill>
                  <a:srgbClr val="000000"/>
                </a:solidFill>
                <a:latin typeface="宋体" panose="02010600030101010101" pitchFamily="2" charset="-122"/>
                <a:sym typeface="宋体" panose="02010600030101010101" pitchFamily="2" charset="-122"/>
              </a:rPr>
              <a:t>个人任务分工</a:t>
            </a:r>
            <a:endParaRPr lang="zh-CN" altLang="en-US" sz="2400" dirty="0">
              <a:solidFill>
                <a:srgbClr val="000000"/>
              </a:solidFill>
              <a:latin typeface="宋体" panose="02010600030101010101" pitchFamily="2" charset="-122"/>
              <a:sym typeface="宋体" panose="02010600030101010101" pitchFamily="2" charset="-122"/>
            </a:endParaRPr>
          </a:p>
        </p:txBody>
      </p:sp>
      <p:sp>
        <p:nvSpPr>
          <p:cNvPr id="4103" name="矩形 18"/>
          <p:cNvSpPr>
            <a:spLocks noChangeArrowheads="1"/>
          </p:cNvSpPr>
          <p:nvPr/>
        </p:nvSpPr>
        <p:spPr bwMode="auto">
          <a:xfrm>
            <a:off x="6834188" y="3121025"/>
            <a:ext cx="41363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PART TWO     </a:t>
            </a:r>
            <a:r>
              <a:rPr lang="zh-CN" altLang="en-US" sz="2400" dirty="0">
                <a:solidFill>
                  <a:srgbClr val="000000"/>
                </a:solidFill>
                <a:latin typeface="宋体" panose="02010600030101010101" pitchFamily="2" charset="-122"/>
                <a:sym typeface="宋体" panose="02010600030101010101" pitchFamily="2" charset="-122"/>
              </a:rPr>
              <a:t>书籍管理功能模块</a:t>
            </a:r>
            <a:endParaRPr lang="zh-CN" altLang="en-US" sz="2400" dirty="0">
              <a:solidFill>
                <a:srgbClr val="000000"/>
              </a:solidFill>
              <a:latin typeface="宋体" panose="02010600030101010101" pitchFamily="2" charset="-122"/>
              <a:sym typeface="宋体" panose="02010600030101010101" pitchFamily="2" charset="-122"/>
            </a:endParaRPr>
          </a:p>
        </p:txBody>
      </p:sp>
      <p:sp>
        <p:nvSpPr>
          <p:cNvPr id="4104" name="矩形 19"/>
          <p:cNvSpPr>
            <a:spLocks noChangeArrowheads="1"/>
          </p:cNvSpPr>
          <p:nvPr/>
        </p:nvSpPr>
        <p:spPr bwMode="auto">
          <a:xfrm>
            <a:off x="6834188" y="5394325"/>
            <a:ext cx="309880" cy="970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30000"/>
              </a:lnSpc>
            </a:pP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sz="4400" dirty="0">
              <a:solidFill>
                <a:srgbClr val="000000"/>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4105" name="矩形 20"/>
          <p:cNvSpPr>
            <a:spLocks noChangeArrowheads="1"/>
          </p:cNvSpPr>
          <p:nvPr/>
        </p:nvSpPr>
        <p:spPr bwMode="auto">
          <a:xfrm>
            <a:off x="6801485" y="4348480"/>
            <a:ext cx="4832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PART THREE      </a:t>
            </a: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需求分析说明</a:t>
            </a:r>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sz="2400" dirty="0">
              <a:solidFill>
                <a:srgbClr val="000000"/>
              </a:solidFill>
              <a:latin typeface="宋体" panose="02010600030101010101" pitchFamily="2" charset="-122"/>
              <a:sym typeface="宋体" panose="02010600030101010101" pitchFamily="2" charset="-122"/>
            </a:endParaRPr>
          </a:p>
        </p:txBody>
      </p:sp>
      <p:sp>
        <p:nvSpPr>
          <p:cNvPr id="4106" name="椭圆 12"/>
          <p:cNvSpPr>
            <a:spLocks noChangeArrowheads="1"/>
          </p:cNvSpPr>
          <p:nvPr/>
        </p:nvSpPr>
        <p:spPr bwMode="auto">
          <a:xfrm>
            <a:off x="5627688" y="3121025"/>
            <a:ext cx="617537" cy="615950"/>
          </a:xfrm>
          <a:prstGeom prst="ellipse">
            <a:avLst/>
          </a:prstGeom>
          <a:solidFill>
            <a:srgbClr val="FFC000"/>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sz="2400">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4107" name="椭圆 17"/>
          <p:cNvSpPr>
            <a:spLocks noChangeArrowheads="1"/>
          </p:cNvSpPr>
          <p:nvPr/>
        </p:nvSpPr>
        <p:spPr bwMode="auto">
          <a:xfrm>
            <a:off x="5627688" y="4348163"/>
            <a:ext cx="617537" cy="617537"/>
          </a:xfrm>
          <a:prstGeom prst="ellipse">
            <a:avLst/>
          </a:prstGeom>
          <a:solidFill>
            <a:srgbClr val="FFC000"/>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sz="2400">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4109" name="文本框 1"/>
          <p:cNvSpPr>
            <a:spLocks noChangeArrowheads="1"/>
          </p:cNvSpPr>
          <p:nvPr/>
        </p:nvSpPr>
        <p:spPr bwMode="auto">
          <a:xfrm>
            <a:off x="5722938" y="2036763"/>
            <a:ext cx="428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chemeClr val="bg1"/>
                </a:solidFill>
                <a:latin typeface="等线" panose="02010600030101010101" charset="-122"/>
                <a:ea typeface="等线" panose="02010600030101010101" charset="-122"/>
                <a:cs typeface="等线" panose="02010600030101010101" charset="-122"/>
                <a:sym typeface="等线" panose="02010600030101010101" charset="-122"/>
              </a:rPr>
              <a:t>01</a:t>
            </a:r>
            <a:endParaRPr lang="zh-CN" altLang="en-US">
              <a:solidFill>
                <a:schemeClr val="bg1"/>
              </a:solidFill>
              <a:latin typeface="等线" panose="02010600030101010101" charset="-122"/>
              <a:sym typeface="等线" panose="02010600030101010101" charset="-122"/>
            </a:endParaRPr>
          </a:p>
        </p:txBody>
      </p:sp>
      <p:sp>
        <p:nvSpPr>
          <p:cNvPr id="4110" name="文本框 22"/>
          <p:cNvSpPr>
            <a:spLocks noChangeArrowheads="1"/>
          </p:cNvSpPr>
          <p:nvPr/>
        </p:nvSpPr>
        <p:spPr bwMode="auto">
          <a:xfrm>
            <a:off x="5722938" y="3244850"/>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a:solidFill>
                  <a:schemeClr val="bg1"/>
                </a:solidFill>
                <a:latin typeface="等线" panose="02010600030101010101" charset="-122"/>
                <a:ea typeface="等线" panose="02010600030101010101" charset="-122"/>
                <a:cs typeface="等线" panose="02010600030101010101" charset="-122"/>
                <a:sym typeface="等线" panose="02010600030101010101" charset="-122"/>
              </a:rPr>
              <a:t>02</a:t>
            </a:r>
            <a:endParaRPr lang="zh-CN" altLang="en-US" dirty="0">
              <a:solidFill>
                <a:schemeClr val="bg1"/>
              </a:solidFill>
              <a:latin typeface="等线" panose="02010600030101010101" charset="-122"/>
              <a:sym typeface="等线" panose="02010600030101010101" charset="-122"/>
            </a:endParaRPr>
          </a:p>
        </p:txBody>
      </p:sp>
      <p:sp>
        <p:nvSpPr>
          <p:cNvPr id="4111" name="文本框 23"/>
          <p:cNvSpPr>
            <a:spLocks noChangeArrowheads="1"/>
          </p:cNvSpPr>
          <p:nvPr/>
        </p:nvSpPr>
        <p:spPr bwMode="auto">
          <a:xfrm>
            <a:off x="5722938" y="4471988"/>
            <a:ext cx="4460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chemeClr val="bg1"/>
                </a:solidFill>
                <a:latin typeface="等线" panose="02010600030101010101" charset="-122"/>
                <a:ea typeface="等线" panose="02010600030101010101" charset="-122"/>
                <a:cs typeface="等线" panose="02010600030101010101" charset="-122"/>
                <a:sym typeface="等线" panose="02010600030101010101" charset="-122"/>
              </a:rPr>
              <a:t>03</a:t>
            </a:r>
            <a:endParaRPr lang="zh-CN" altLang="en-US">
              <a:solidFill>
                <a:schemeClr val="bg1"/>
              </a:solidFill>
              <a:latin typeface="等线" panose="02010600030101010101" charset="-122"/>
              <a:sym typeface="等线" panose="02010600030101010101"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341" y="0"/>
            <a:ext cx="4837889" cy="6857999"/>
          </a:xfrm>
          <a:prstGeom prst="rect">
            <a:avLst/>
          </a:prstGeom>
        </p:spPr>
      </p:pic>
      <p:sp>
        <p:nvSpPr>
          <p:cNvPr id="2" name="椭圆 1"/>
          <p:cNvSpPr/>
          <p:nvPr/>
        </p:nvSpPr>
        <p:spPr>
          <a:xfrm>
            <a:off x="5627370" y="5316855"/>
            <a:ext cx="617855" cy="60261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04</a:t>
            </a:r>
            <a:endParaRPr lang="en-US" altLang="zh-CN"/>
          </a:p>
        </p:txBody>
      </p:sp>
      <p:sp>
        <p:nvSpPr>
          <p:cNvPr id="4" name="单圆角矩形 3"/>
          <p:cNvSpPr/>
          <p:nvPr/>
        </p:nvSpPr>
        <p:spPr>
          <a:xfrm>
            <a:off x="6834505" y="5172075"/>
            <a:ext cx="4799330" cy="891540"/>
          </a:xfrm>
          <a:prstGeom prst="round1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l"/>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PART FOUR    </a:t>
            </a: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个人心得</a:t>
            </a:r>
            <a:endPar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en-US" altLang="zh-CN"/>
              <a:t> </a:t>
            </a:r>
            <a:r>
              <a:rPr lang="en-US" altLang="zh-CN">
                <a:sym typeface="+mn-ea"/>
              </a:rPr>
              <a:t>用户,管理员修改密码活动图</a:t>
            </a:r>
            <a:br>
              <a:rPr lang="en-US" altLang="zh-CN"/>
            </a:br>
            <a:endParaRPr lang="en-US" altLang="zh-CN"/>
          </a:p>
        </p:txBody>
      </p:sp>
      <p:sp>
        <p:nvSpPr>
          <p:cNvPr id="6" name="文本占位符 5"/>
          <p:cNvSpPr>
            <a:spLocks noGrp="1"/>
          </p:cNvSpPr>
          <p:nvPr>
            <p:ph type="body" idx="1"/>
          </p:nvPr>
        </p:nvSpPr>
        <p:spPr/>
        <p:txBody>
          <a:bodyPr/>
          <a:p>
            <a:r>
              <a:rPr lang="en-US" altLang="zh-CN"/>
              <a:t> </a:t>
            </a:r>
            <a:endParaRPr lang="en-US" altLang="zh-CN"/>
          </a:p>
        </p:txBody>
      </p:sp>
      <p:pic>
        <p:nvPicPr>
          <p:cNvPr id="29" name="图片 42"/>
          <p:cNvPicPr>
            <a:picLocks noChangeAspect="1"/>
          </p:cNvPicPr>
          <p:nvPr/>
        </p:nvPicPr>
        <p:blipFill>
          <a:blip r:embed="rId1"/>
          <a:stretch>
            <a:fillRect/>
          </a:stretch>
        </p:blipFill>
        <p:spPr>
          <a:xfrm>
            <a:off x="3300730" y="913765"/>
            <a:ext cx="5357495" cy="578040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en-US" altLang="zh-CN"/>
              <a:t> 用户基本信息统计活动图</a:t>
            </a:r>
            <a:endParaRPr lang="en-US" altLang="zh-CN"/>
          </a:p>
        </p:txBody>
      </p:sp>
      <p:sp>
        <p:nvSpPr>
          <p:cNvPr id="6" name="文本占位符 5"/>
          <p:cNvSpPr>
            <a:spLocks noGrp="1"/>
          </p:cNvSpPr>
          <p:nvPr>
            <p:ph type="body" idx="1"/>
          </p:nvPr>
        </p:nvSpPr>
        <p:spPr/>
        <p:txBody>
          <a:bodyPr/>
          <a:p>
            <a:r>
              <a:rPr lang="en-US" altLang="zh-CN"/>
              <a:t> </a:t>
            </a:r>
            <a:endParaRPr lang="en-US" altLang="zh-CN"/>
          </a:p>
        </p:txBody>
      </p:sp>
      <p:pic>
        <p:nvPicPr>
          <p:cNvPr id="27" name="图片 39"/>
          <p:cNvPicPr>
            <a:picLocks noChangeAspect="1"/>
          </p:cNvPicPr>
          <p:nvPr/>
        </p:nvPicPr>
        <p:blipFill>
          <a:blip r:embed="rId1"/>
          <a:stretch>
            <a:fillRect/>
          </a:stretch>
        </p:blipFill>
        <p:spPr>
          <a:xfrm>
            <a:off x="4213543" y="1002665"/>
            <a:ext cx="5286375" cy="554863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PART FOUR    </a:t>
            </a:r>
            <a:r>
              <a:rPr>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个人心得</a:t>
            </a:r>
            <a:b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br>
            <a:endParaRPr lang="zh-CN" altLang="en-US"/>
          </a:p>
        </p:txBody>
      </p:sp>
      <p:sp>
        <p:nvSpPr>
          <p:cNvPr id="6" name="文本占位符 5"/>
          <p:cNvSpPr>
            <a:spLocks noGrp="1"/>
          </p:cNvSpPr>
          <p:nvPr>
            <p:ph type="body" idx="1"/>
          </p:nvPr>
        </p:nvSpPr>
        <p:spPr/>
        <p:txBody>
          <a:bodyPr>
            <a:normAutofit lnSpcReduction="10000"/>
          </a:bodyPr>
          <a:p>
            <a:r>
              <a:rPr lang="zh-CN" altLang="en-US" sz="1800"/>
              <a:t>软件开发过程中的任何一个活动都是为了能够产出优秀的代码。所以，代码才是核心。</a:t>
            </a:r>
            <a:endParaRPr lang="zh-CN" altLang="en-US" sz="1800"/>
          </a:p>
          <a:p>
            <a:r>
              <a:rPr lang="zh-CN" altLang="en-US" sz="1800"/>
              <a:t>编码是软件开发过程中最基本、最底层的技艺，然而也是最重要的技艺。任何一个领域的专家都需要花费大量的时间来进行基本技艺的锻炼，木匠需要花费大量的时间来锻炼他们对各种工具的掌握，厨师则需要练习刀工和火候。程序员也是一样的，对我们来说，语言的各种特性必须要了然于胸。而对软件的管理也需要从代码做起。</a:t>
            </a:r>
            <a:endParaRPr lang="zh-CN" altLang="en-US" sz="1800"/>
          </a:p>
          <a:p>
            <a:r>
              <a:rPr lang="zh-CN" altLang="en-US" sz="1800"/>
              <a:t>个人编程可以是一种享受，但团队开发始终是一项严谨的职业活动，因此多考虑别人，不要设计复杂的接口，虽然你省事了，但这会给理解和使用你的接口和人造成障碍。</a:t>
            </a:r>
            <a:endParaRPr lang="zh-CN" altLang="en-US" sz="1800"/>
          </a:p>
          <a:p>
            <a:r>
              <a:rPr lang="zh-CN" altLang="en-US" sz="1800"/>
              <a:t>随便一种形式的稳定，可以是代码，可以是UML图，也可以是纯粹的文字。只要它能够传达你的代码的目的，那就足够。记住，更新代码后，同时更新你的文档。过期的文档不仅是废纸这么简单，它会给其它人造成麻烦。切记！</a:t>
            </a:r>
            <a:endParaRPr lang="zh-CN" altLang="en-US" sz="1800"/>
          </a:p>
          <a:p>
            <a:r>
              <a:rPr lang="zh-CN" altLang="en-US" sz="1800"/>
              <a:t>因为自己没有学习的很好，所以自己只做了一些简单的工作，代码写的少，主要是画了一些图。这是自己的不足。</a:t>
            </a:r>
            <a:endParaRPr lang="zh-CN" altLang="en-US" sz="1800"/>
          </a:p>
          <a:p>
            <a:endParaRPr lang="zh-CN" altLang="en-US"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
          <p:cNvSpPr>
            <a:spLocks noChangeArrowheads="1"/>
          </p:cNvSpPr>
          <p:nvPr/>
        </p:nvSpPr>
        <p:spPr bwMode="auto">
          <a:xfrm>
            <a:off x="357188" y="188913"/>
            <a:ext cx="3535680" cy="1045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PART ONE     </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4400">
                <a:solidFill>
                  <a:srgbClr val="000000"/>
                </a:solidFill>
                <a:latin typeface="宋体" panose="02010600030101010101" pitchFamily="2" charset="-122"/>
                <a:sym typeface="宋体" panose="02010600030101010101" pitchFamily="2" charset="-122"/>
              </a:rPr>
              <a:t>个人任务分工</a:t>
            </a:r>
            <a:endParaRPr lang="zh-CN" altLang="en-US" sz="4400">
              <a:solidFill>
                <a:srgbClr val="000000"/>
              </a:solidFill>
              <a:latin typeface="宋体" panose="02010600030101010101" pitchFamily="2" charset="-122"/>
              <a:sym typeface="宋体" panose="02010600030101010101" pitchFamily="2" charset="-122"/>
            </a:endParaRPr>
          </a:p>
        </p:txBody>
      </p:sp>
      <p:sp>
        <p:nvSpPr>
          <p:cNvPr id="6149" name="文本框 11"/>
          <p:cNvSpPr>
            <a:spLocks noChangeArrowheads="1"/>
          </p:cNvSpPr>
          <p:nvPr/>
        </p:nvSpPr>
        <p:spPr bwMode="auto">
          <a:xfrm>
            <a:off x="711200" y="2170430"/>
            <a:ext cx="9023985" cy="1170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zh-CN" dirty="0"/>
              <a:t>（</a:t>
            </a:r>
            <a:r>
              <a:rPr lang="en-US" altLang="zh-CN" dirty="0"/>
              <a:t>1</a:t>
            </a:r>
            <a:r>
              <a:rPr lang="zh-CN" altLang="en-US" dirty="0"/>
              <a:t>）</a:t>
            </a:r>
            <a:r>
              <a:rPr lang="zh-CN" dirty="0"/>
              <a:t>需求分析说明</a:t>
            </a:r>
            <a:endParaRPr lang="zh-CN" dirty="0"/>
          </a:p>
          <a:p>
            <a:pPr>
              <a:lnSpc>
                <a:spcPct val="130000"/>
              </a:lnSpc>
            </a:pPr>
            <a:r>
              <a:rPr lang="zh-CN" altLang="en-US" dirty="0"/>
              <a:t>（</a:t>
            </a:r>
            <a:r>
              <a:rPr lang="en-US" altLang="zh-CN" dirty="0"/>
              <a:t>2</a:t>
            </a:r>
            <a:r>
              <a:rPr lang="zh-CN" altLang="en-US" dirty="0"/>
              <a:t>）用户管理功能模块，包括</a:t>
            </a:r>
            <a:r>
              <a:rPr lang="en-US" altLang="zh-CN" dirty="0"/>
              <a:t>“</a:t>
            </a:r>
            <a:r>
              <a:rPr lang="zh-CN" altLang="en-US" dirty="0"/>
              <a:t>添加书籍，删除书籍</a:t>
            </a:r>
            <a:r>
              <a:rPr lang="en-US" altLang="zh-CN" dirty="0"/>
              <a:t>”</a:t>
            </a:r>
            <a:r>
              <a:rPr lang="zh-CN" altLang="en-US" dirty="0"/>
              <a:t>功能实现</a:t>
            </a:r>
            <a:endParaRPr lang="zh-CN" altLang="en-US" dirty="0"/>
          </a:p>
          <a:p>
            <a:pPr>
              <a:lnSpc>
                <a:spcPct val="130000"/>
              </a:lnSpc>
            </a:pPr>
            <a:r>
              <a:rPr lang="zh-CN" altLang="en-US" dirty="0"/>
              <a:t>（</a:t>
            </a:r>
            <a:r>
              <a:rPr lang="en-US" altLang="zh-CN" dirty="0"/>
              <a:t>3</a:t>
            </a:r>
            <a:r>
              <a:rPr lang="zh-CN" altLang="en-US" dirty="0"/>
              <a:t>）个人心得</a:t>
            </a:r>
            <a:endParaRPr lang="zh-CN" altLang="en-US" sz="1600" dirty="0">
              <a:solidFill>
                <a:srgbClr val="A5A5A5"/>
              </a:solidFill>
              <a:latin typeface="微软雅黑" panose="020B0503020204020204" pitchFamily="34" charset="-122"/>
              <a:ea typeface="微软雅黑" panose="020B0503020204020204" pitchFamily="34" charset="-122"/>
              <a:cs typeface="等线" panose="02010600030101010101" charset="-122"/>
              <a:sym typeface="等线" panose="02010600030101010101" charset="-122"/>
            </a:endParaRPr>
          </a:p>
        </p:txBody>
      </p:sp>
      <p:sp>
        <p:nvSpPr>
          <p:cNvPr id="6152" name="文本框 14"/>
          <p:cNvSpPr>
            <a:spLocks noChangeArrowheads="1"/>
          </p:cNvSpPr>
          <p:nvPr/>
        </p:nvSpPr>
        <p:spPr bwMode="auto">
          <a:xfrm>
            <a:off x="1657349" y="1695450"/>
            <a:ext cx="2262897"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200" dirty="0">
                <a:solidFill>
                  <a:srgbClr val="FFC000"/>
                </a:solidFill>
                <a:latin typeface="等线" panose="02010600030101010101" charset="-122"/>
                <a:sym typeface="等线" panose="02010600030101010101" charset="-122"/>
              </a:rPr>
              <a:t> </a:t>
            </a:r>
            <a:endParaRPr lang="zh-CN" alt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9A6162E-6EC1-4285-81C1-7BA3CF44AB4B}" type="datetime1">
              <a:rPr lang="zh-CN" altLang="en-US"/>
            </a:fld>
            <a:endParaRPr lang="zh-CN" altLang="en-US" sz="1800">
              <a:solidFill>
                <a:schemeClr val="tx1"/>
              </a:solidFill>
            </a:endParaRPr>
          </a:p>
        </p:txBody>
      </p:sp>
      <p:sp>
        <p:nvSpPr>
          <p:cNvPr id="11266" name="矩形 1"/>
          <p:cNvSpPr>
            <a:spLocks noChangeArrowheads="1"/>
          </p:cNvSpPr>
          <p:nvPr/>
        </p:nvSpPr>
        <p:spPr bwMode="auto">
          <a:xfrm>
            <a:off x="641350" y="363855"/>
            <a:ext cx="4631690" cy="67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PART TWO   </a:t>
            </a:r>
            <a:endPar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gn="l"/>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sz="2000" dirty="0">
                <a:solidFill>
                  <a:srgbClr val="000000"/>
                </a:solidFill>
                <a:latin typeface="宋体" panose="02010600030101010101" pitchFamily="2" charset="-122"/>
                <a:cs typeface="宋体" panose="02010600030101010101" pitchFamily="2" charset="-122"/>
                <a:sym typeface="微软雅黑" panose="020B0503020204020204" pitchFamily="34" charset="-122"/>
              </a:rPr>
              <a:t> </a:t>
            </a:r>
            <a:r>
              <a:rPr lang="zh-CN" altLang="en-US" sz="2000" dirty="0">
                <a:solidFill>
                  <a:srgbClr val="000000"/>
                </a:solidFill>
                <a:latin typeface="宋体" panose="02010600030101010101" pitchFamily="2" charset="-122"/>
                <a:cs typeface="宋体" panose="02010600030101010101" pitchFamily="2" charset="-122"/>
                <a:sym typeface="微软雅黑" panose="020B0503020204020204" pitchFamily="34" charset="-122"/>
              </a:rPr>
              <a:t>添加</a:t>
            </a:r>
            <a:r>
              <a:rPr lang="zh-CN" altLang="en-US" sz="2000" dirty="0">
                <a:solidFill>
                  <a:srgbClr val="000000"/>
                </a:solidFill>
                <a:latin typeface="宋体" panose="02010600030101010101" pitchFamily="2" charset="-122"/>
                <a:sym typeface="宋体" panose="02010600030101010101" pitchFamily="2" charset="-122"/>
              </a:rPr>
              <a:t>书籍功能模块</a:t>
            </a:r>
            <a:r>
              <a:rPr lang="en-US" altLang="zh-CN" sz="2000" dirty="0">
                <a:solidFill>
                  <a:srgbClr val="000000"/>
                </a:solidFill>
                <a:latin typeface="宋体" panose="02010600030101010101" pitchFamily="2" charset="-122"/>
                <a:sym typeface="宋体" panose="02010600030101010101" pitchFamily="2" charset="-122"/>
              </a:rPr>
              <a:t>---</a:t>
            </a:r>
            <a:r>
              <a:rPr lang="zh-CN" altLang="en-US" sz="2000" dirty="0">
                <a:solidFill>
                  <a:srgbClr val="000000"/>
                </a:solidFill>
                <a:latin typeface="宋体" panose="02010600030101010101" pitchFamily="2" charset="-122"/>
                <a:sym typeface="宋体" panose="02010600030101010101" pitchFamily="2" charset="-122"/>
              </a:rPr>
              <a:t>运行测试情况</a:t>
            </a:r>
            <a:endParaRPr lang="zh-CN" altLang="en-US" sz="2000" dirty="0">
              <a:solidFill>
                <a:srgbClr val="000000"/>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6" name="矩形 5"/>
          <p:cNvSpPr/>
          <p:nvPr/>
        </p:nvSpPr>
        <p:spPr>
          <a:xfrm>
            <a:off x="766445" y="1146810"/>
            <a:ext cx="10345420" cy="9144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l"/>
            <a:r>
              <a:rPr lang="zh-CN" altLang="en-US"/>
              <a:t>管理员上传电子书信息显示模块主要是将书籍上传表格显示出来，由管理员添加信息。在这个模块中要使用数据库的知识，将电子书的这些相关信息上传至数据库。以下所有操作都是在网站首页信息视图区域展示。如图所示。</a:t>
            </a:r>
            <a:endParaRPr lang="zh-CN" altLang="en-US"/>
          </a:p>
        </p:txBody>
      </p:sp>
      <p:pic>
        <p:nvPicPr>
          <p:cNvPr id="2" name="图片 1" descr="QQ截图20200701234540"/>
          <p:cNvPicPr>
            <a:picLocks noChangeAspect="1"/>
          </p:cNvPicPr>
          <p:nvPr/>
        </p:nvPicPr>
        <p:blipFill>
          <a:blip r:embed="rId1"/>
          <a:stretch>
            <a:fillRect/>
          </a:stretch>
        </p:blipFill>
        <p:spPr>
          <a:xfrm>
            <a:off x="4519930" y="2061210"/>
            <a:ext cx="3511550" cy="4500245"/>
          </a:xfrm>
          <a:prstGeom prst="rect">
            <a:avLst/>
          </a:prstGeom>
        </p:spPr>
      </p:pic>
      <p:pic>
        <p:nvPicPr>
          <p:cNvPr id="7" name="图片 6" descr="QQ截图20200701234737"/>
          <p:cNvPicPr>
            <a:picLocks noChangeAspect="1"/>
          </p:cNvPicPr>
          <p:nvPr/>
        </p:nvPicPr>
        <p:blipFill>
          <a:blip r:embed="rId2"/>
          <a:stretch>
            <a:fillRect/>
          </a:stretch>
        </p:blipFill>
        <p:spPr>
          <a:xfrm>
            <a:off x="374015" y="2061210"/>
            <a:ext cx="4034790" cy="4660900"/>
          </a:xfrm>
          <a:prstGeom prst="rect">
            <a:avLst/>
          </a:prstGeom>
        </p:spPr>
      </p:pic>
      <p:pic>
        <p:nvPicPr>
          <p:cNvPr id="8" name="图片 7" descr="QQ截图20200701235450"/>
          <p:cNvPicPr>
            <a:picLocks noChangeAspect="1"/>
          </p:cNvPicPr>
          <p:nvPr/>
        </p:nvPicPr>
        <p:blipFill>
          <a:blip r:embed="rId3"/>
          <a:stretch>
            <a:fillRect/>
          </a:stretch>
        </p:blipFill>
        <p:spPr>
          <a:xfrm>
            <a:off x="8031480" y="1967865"/>
            <a:ext cx="4160520" cy="47536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9A6162E-6EC1-4285-81C1-7BA3CF44AB4B}" type="datetime1">
              <a:rPr lang="zh-CN" altLang="en-US"/>
            </a:fld>
            <a:endParaRPr lang="zh-CN" altLang="en-US" sz="1800">
              <a:solidFill>
                <a:schemeClr val="tx1"/>
              </a:solidFill>
            </a:endParaRPr>
          </a:p>
        </p:txBody>
      </p:sp>
      <p:sp>
        <p:nvSpPr>
          <p:cNvPr id="11266" name="矩形 1"/>
          <p:cNvSpPr>
            <a:spLocks noChangeArrowheads="1"/>
          </p:cNvSpPr>
          <p:nvPr/>
        </p:nvSpPr>
        <p:spPr bwMode="auto">
          <a:xfrm>
            <a:off x="297180" y="382905"/>
            <a:ext cx="5501005" cy="67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PART TWO   </a:t>
            </a:r>
            <a:endPar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rgbClr val="000000"/>
                </a:solidFill>
                <a:latin typeface="宋体" panose="02010600030101010101" pitchFamily="2" charset="-122"/>
                <a:sym typeface="微软雅黑" panose="020B0503020204020204" pitchFamily="34" charset="-122"/>
              </a:rPr>
              <a:t>管理员添加</a:t>
            </a:r>
            <a:r>
              <a:rPr lang="zh-CN" altLang="en-US" sz="2000" dirty="0">
                <a:solidFill>
                  <a:srgbClr val="000000"/>
                </a:solidFill>
                <a:latin typeface="宋体" panose="02010600030101010101" pitchFamily="2" charset="-122"/>
                <a:sym typeface="宋体" panose="02010600030101010101" pitchFamily="2" charset="-122"/>
              </a:rPr>
              <a:t>书籍功能模块</a:t>
            </a:r>
            <a:r>
              <a:rPr lang="en-US" altLang="zh-CN" sz="2000" dirty="0">
                <a:solidFill>
                  <a:srgbClr val="000000"/>
                </a:solidFill>
                <a:latin typeface="宋体" panose="02010600030101010101" pitchFamily="2" charset="-122"/>
                <a:sym typeface="宋体" panose="02010600030101010101" pitchFamily="2" charset="-122"/>
              </a:rPr>
              <a:t>---</a:t>
            </a:r>
            <a:r>
              <a:rPr lang="zh-CN" altLang="en-US" sz="2000" dirty="0">
                <a:solidFill>
                  <a:srgbClr val="000000"/>
                </a:solidFill>
                <a:latin typeface="宋体" panose="02010600030101010101" pitchFamily="2" charset="-122"/>
                <a:sym typeface="宋体" panose="02010600030101010101" pitchFamily="2" charset="-122"/>
              </a:rPr>
              <a:t>代码实现</a:t>
            </a:r>
            <a:endParaRPr lang="zh-CN" altLang="en-US" sz="2000" dirty="0">
              <a:solidFill>
                <a:srgbClr val="000000"/>
              </a:solidFill>
              <a:latin typeface="宋体" panose="02010600030101010101" pitchFamily="2" charset="-122"/>
              <a:ea typeface="微软雅黑" panose="020B0503020204020204" pitchFamily="34" charset="-122"/>
              <a:sym typeface="宋体" panose="02010600030101010101" pitchFamily="2" charset="-122"/>
            </a:endParaRPr>
          </a:p>
        </p:txBody>
      </p:sp>
      <p:pic>
        <p:nvPicPr>
          <p:cNvPr id="4" name="图片 3" descr="QQ截图20200702000100"/>
          <p:cNvPicPr>
            <a:picLocks noChangeAspect="1"/>
          </p:cNvPicPr>
          <p:nvPr/>
        </p:nvPicPr>
        <p:blipFill>
          <a:blip r:embed="rId1"/>
          <a:stretch>
            <a:fillRect/>
          </a:stretch>
        </p:blipFill>
        <p:spPr>
          <a:xfrm>
            <a:off x="208915" y="1118870"/>
            <a:ext cx="5394325" cy="5497830"/>
          </a:xfrm>
          <a:prstGeom prst="rect">
            <a:avLst/>
          </a:prstGeom>
        </p:spPr>
      </p:pic>
      <p:pic>
        <p:nvPicPr>
          <p:cNvPr id="5" name="图片 4" descr="QQ截图20200702000124"/>
          <p:cNvPicPr>
            <a:picLocks noChangeAspect="1"/>
          </p:cNvPicPr>
          <p:nvPr/>
        </p:nvPicPr>
        <p:blipFill>
          <a:blip r:embed="rId2"/>
          <a:stretch>
            <a:fillRect/>
          </a:stretch>
        </p:blipFill>
        <p:spPr>
          <a:xfrm>
            <a:off x="5938520" y="768350"/>
            <a:ext cx="5911850" cy="57531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t>文件上传检测代码实现</a:t>
            </a:r>
            <a:endParaRPr lang="zh-CN" altLang="en-US"/>
          </a:p>
        </p:txBody>
      </p:sp>
      <p:sp>
        <p:nvSpPr>
          <p:cNvPr id="7" name="文本占位符 6"/>
          <p:cNvSpPr/>
          <p:nvPr>
            <p:ph type="body" idx="1"/>
          </p:nvPr>
        </p:nvSpPr>
        <p:spPr/>
        <p:txBody>
          <a:bodyPr/>
          <a:p>
            <a:endParaRPr lang="zh-CN" altLang="en-US"/>
          </a:p>
        </p:txBody>
      </p:sp>
      <p:pic>
        <p:nvPicPr>
          <p:cNvPr id="9" name="图片 8" descr="QQ截图20200702003311"/>
          <p:cNvPicPr>
            <a:picLocks noChangeAspect="1"/>
          </p:cNvPicPr>
          <p:nvPr/>
        </p:nvPicPr>
        <p:blipFill>
          <a:blip r:embed="rId1"/>
          <a:stretch>
            <a:fillRect/>
          </a:stretch>
        </p:blipFill>
        <p:spPr>
          <a:xfrm>
            <a:off x="669925" y="1508125"/>
            <a:ext cx="6784975" cy="5027930"/>
          </a:xfrm>
          <a:prstGeom prst="rect">
            <a:avLst/>
          </a:prstGeom>
        </p:spPr>
      </p:pic>
      <p:pic>
        <p:nvPicPr>
          <p:cNvPr id="10" name="图片 9" descr="QQ截图20200702003329"/>
          <p:cNvPicPr>
            <a:picLocks noChangeAspect="1"/>
          </p:cNvPicPr>
          <p:nvPr/>
        </p:nvPicPr>
        <p:blipFill>
          <a:blip r:embed="rId2"/>
          <a:stretch>
            <a:fillRect/>
          </a:stretch>
        </p:blipFill>
        <p:spPr>
          <a:xfrm>
            <a:off x="5607685" y="3938270"/>
            <a:ext cx="7296150" cy="5638800"/>
          </a:xfrm>
          <a:prstGeom prst="rect">
            <a:avLst/>
          </a:prstGeom>
        </p:spPr>
      </p:pic>
      <p:pic>
        <p:nvPicPr>
          <p:cNvPr id="11" name="图片 10" descr="QQ截图20200702003353"/>
          <p:cNvPicPr>
            <a:picLocks noChangeAspect="1"/>
          </p:cNvPicPr>
          <p:nvPr/>
        </p:nvPicPr>
        <p:blipFill>
          <a:blip r:embed="rId3"/>
          <a:stretch>
            <a:fillRect/>
          </a:stretch>
        </p:blipFill>
        <p:spPr>
          <a:xfrm>
            <a:off x="-131445" y="7030720"/>
            <a:ext cx="5572125" cy="5381625"/>
          </a:xfrm>
          <a:prstGeom prst="rect">
            <a:avLst/>
          </a:prstGeom>
        </p:spPr>
      </p:pic>
      <p:pic>
        <p:nvPicPr>
          <p:cNvPr id="12" name="图片 11" descr="QQ截图20200702003425"/>
          <p:cNvPicPr>
            <a:picLocks noChangeAspect="1"/>
          </p:cNvPicPr>
          <p:nvPr/>
        </p:nvPicPr>
        <p:blipFill>
          <a:blip r:embed="rId4"/>
          <a:stretch>
            <a:fillRect/>
          </a:stretch>
        </p:blipFill>
        <p:spPr>
          <a:xfrm>
            <a:off x="3524250" y="9693910"/>
            <a:ext cx="9963150" cy="64579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9A6162E-6EC1-4285-81C1-7BA3CF44AB4B}" type="datetime1">
              <a:rPr lang="zh-CN" altLang="en-US"/>
            </a:fld>
            <a:endParaRPr lang="zh-CN" altLang="en-US" sz="1800">
              <a:solidFill>
                <a:schemeClr val="tx1"/>
              </a:solidFill>
            </a:endParaRPr>
          </a:p>
        </p:txBody>
      </p:sp>
      <p:sp>
        <p:nvSpPr>
          <p:cNvPr id="11266" name="矩形 1"/>
          <p:cNvSpPr>
            <a:spLocks noChangeArrowheads="1"/>
          </p:cNvSpPr>
          <p:nvPr/>
        </p:nvSpPr>
        <p:spPr bwMode="auto">
          <a:xfrm>
            <a:off x="297180" y="382905"/>
            <a:ext cx="5501005" cy="67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PART TWO   </a:t>
            </a:r>
            <a:endPar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rgbClr val="000000"/>
                </a:solidFill>
                <a:latin typeface="宋体" panose="02010600030101010101" pitchFamily="2" charset="-122"/>
                <a:sym typeface="宋体" panose="02010600030101010101" pitchFamily="2" charset="-122"/>
              </a:rPr>
              <a:t>书籍删除功能模块</a:t>
            </a:r>
            <a:r>
              <a:rPr lang="en-US" altLang="zh-CN" sz="2000" dirty="0">
                <a:solidFill>
                  <a:srgbClr val="000000"/>
                </a:solidFill>
                <a:latin typeface="宋体" panose="02010600030101010101" pitchFamily="2" charset="-122"/>
                <a:sym typeface="宋体" panose="02010600030101010101" pitchFamily="2" charset="-122"/>
              </a:rPr>
              <a:t>--</a:t>
            </a:r>
            <a:r>
              <a:rPr lang="zh-CN" altLang="en-US" sz="2000" dirty="0">
                <a:solidFill>
                  <a:srgbClr val="000000"/>
                </a:solidFill>
                <a:latin typeface="宋体" panose="02010600030101010101" pitchFamily="2" charset="-122"/>
                <a:sym typeface="宋体" panose="02010600030101010101" pitchFamily="2" charset="-122"/>
              </a:rPr>
              <a:t>运行测试</a:t>
            </a:r>
            <a:endParaRPr lang="zh-CN" altLang="en-US" sz="2000" dirty="0">
              <a:solidFill>
                <a:srgbClr val="000000"/>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100" name="文本框 99"/>
          <p:cNvSpPr txBox="1"/>
          <p:nvPr/>
        </p:nvSpPr>
        <p:spPr>
          <a:xfrm>
            <a:off x="948690" y="1058545"/>
            <a:ext cx="7366635" cy="1014730"/>
          </a:xfrm>
          <a:prstGeom prst="rect">
            <a:avLst/>
          </a:prstGeom>
          <a:noFill/>
          <a:ln w="9525">
            <a:noFill/>
          </a:ln>
        </p:spPr>
        <p:txBody>
          <a:bodyPr wrap="square">
            <a:spAutoFit/>
          </a:bodyPr>
          <a:p>
            <a:pPr marL="0" indent="0"/>
            <a:r>
              <a:rPr lang="zh-CN" sz="2000" b="0">
                <a:ea typeface="宋体" panose="02010600030101010101" pitchFamily="2" charset="-122"/>
              </a:rPr>
              <a:t>电子书删除模块主要是管理员在网页中选择删除的书籍。网页会将所有书籍分页显示，在这个模块主要使用的就是数据库数据删除。如图所示。</a:t>
            </a:r>
            <a:endParaRPr lang="zh-CN" altLang="en-US" sz="2000"/>
          </a:p>
        </p:txBody>
      </p:sp>
      <p:pic>
        <p:nvPicPr>
          <p:cNvPr id="6" name="图片 5" descr="QQ截图20200702004523"/>
          <p:cNvPicPr>
            <a:picLocks noChangeAspect="1"/>
          </p:cNvPicPr>
          <p:nvPr/>
        </p:nvPicPr>
        <p:blipFill>
          <a:blip r:embed="rId1"/>
          <a:stretch>
            <a:fillRect/>
          </a:stretch>
        </p:blipFill>
        <p:spPr>
          <a:xfrm>
            <a:off x="6823710" y="1621790"/>
            <a:ext cx="5368290" cy="5236845"/>
          </a:xfrm>
          <a:prstGeom prst="rect">
            <a:avLst/>
          </a:prstGeom>
        </p:spPr>
      </p:pic>
      <p:pic>
        <p:nvPicPr>
          <p:cNvPr id="7" name="图片 6" descr="QQ截图20200702004243"/>
          <p:cNvPicPr>
            <a:picLocks noChangeAspect="1"/>
          </p:cNvPicPr>
          <p:nvPr/>
        </p:nvPicPr>
        <p:blipFill>
          <a:blip r:embed="rId2"/>
          <a:stretch>
            <a:fillRect/>
          </a:stretch>
        </p:blipFill>
        <p:spPr>
          <a:xfrm>
            <a:off x="-113030" y="2072640"/>
            <a:ext cx="6826250" cy="46488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9A6162E-6EC1-4285-81C1-7BA3CF44AB4B}" type="datetime1">
              <a:rPr lang="zh-CN" altLang="en-US"/>
            </a:fld>
            <a:endParaRPr lang="zh-CN" altLang="en-US" sz="1800">
              <a:solidFill>
                <a:schemeClr val="tx1"/>
              </a:solidFill>
            </a:endParaRPr>
          </a:p>
        </p:txBody>
      </p:sp>
      <p:sp>
        <p:nvSpPr>
          <p:cNvPr id="11266" name="矩形 1"/>
          <p:cNvSpPr>
            <a:spLocks noChangeArrowheads="1"/>
          </p:cNvSpPr>
          <p:nvPr/>
        </p:nvSpPr>
        <p:spPr bwMode="auto">
          <a:xfrm>
            <a:off x="297180" y="382905"/>
            <a:ext cx="6417945" cy="67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PART TWO   </a:t>
            </a:r>
            <a:endPar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rgbClr val="000000"/>
                </a:solidFill>
                <a:latin typeface="宋体" panose="02010600030101010101" pitchFamily="2" charset="-122"/>
                <a:sym typeface="微软雅黑" panose="020B0503020204020204" pitchFamily="34" charset="-122"/>
              </a:rPr>
              <a:t>管理员删除书籍</a:t>
            </a:r>
            <a:r>
              <a:rPr lang="zh-CN" altLang="en-US" sz="2000" dirty="0">
                <a:solidFill>
                  <a:srgbClr val="000000"/>
                </a:solidFill>
                <a:latin typeface="宋体" panose="02010600030101010101" pitchFamily="2" charset="-122"/>
                <a:sym typeface="宋体" panose="02010600030101010101" pitchFamily="2" charset="-122"/>
              </a:rPr>
              <a:t>功能模块</a:t>
            </a:r>
            <a:r>
              <a:rPr lang="en-US" altLang="zh-CN" sz="2000" dirty="0">
                <a:solidFill>
                  <a:srgbClr val="000000"/>
                </a:solidFill>
                <a:latin typeface="宋体" panose="02010600030101010101" pitchFamily="2" charset="-122"/>
                <a:sym typeface="宋体" panose="02010600030101010101" pitchFamily="2" charset="-122"/>
              </a:rPr>
              <a:t>---</a:t>
            </a:r>
            <a:r>
              <a:rPr lang="zh-CN" altLang="en-US" sz="2000" dirty="0">
                <a:solidFill>
                  <a:srgbClr val="000000"/>
                </a:solidFill>
                <a:latin typeface="宋体" panose="02010600030101010101" pitchFamily="2" charset="-122"/>
                <a:sym typeface="宋体" panose="02010600030101010101" pitchFamily="2" charset="-122"/>
              </a:rPr>
              <a:t>数据库修改</a:t>
            </a:r>
            <a:r>
              <a:rPr lang="zh-CN" altLang="en-US" sz="2000" dirty="0">
                <a:solidFill>
                  <a:srgbClr val="000000"/>
                </a:solidFill>
                <a:latin typeface="宋体" panose="02010600030101010101" pitchFamily="2" charset="-122"/>
                <a:sym typeface="宋体" panose="02010600030101010101" pitchFamily="2" charset="-122"/>
              </a:rPr>
              <a:t>代码实现</a:t>
            </a:r>
            <a:endParaRPr lang="zh-CN" altLang="en-US" sz="2000" dirty="0">
              <a:solidFill>
                <a:srgbClr val="000000"/>
              </a:solidFill>
              <a:latin typeface="宋体" panose="02010600030101010101" pitchFamily="2" charset="-122"/>
              <a:ea typeface="微软雅黑" panose="020B0503020204020204" pitchFamily="34" charset="-122"/>
              <a:sym typeface="宋体" panose="02010600030101010101" pitchFamily="2" charset="-122"/>
            </a:endParaRPr>
          </a:p>
        </p:txBody>
      </p:sp>
      <p:pic>
        <p:nvPicPr>
          <p:cNvPr id="2" name="图片 1" descr="QQ截图20200702005020"/>
          <p:cNvPicPr>
            <a:picLocks noChangeAspect="1"/>
          </p:cNvPicPr>
          <p:nvPr/>
        </p:nvPicPr>
        <p:blipFill>
          <a:blip r:embed="rId1"/>
          <a:stretch>
            <a:fillRect/>
          </a:stretch>
        </p:blipFill>
        <p:spPr>
          <a:xfrm>
            <a:off x="-285750" y="1058545"/>
            <a:ext cx="8233410" cy="5960745"/>
          </a:xfrm>
          <a:prstGeom prst="rect">
            <a:avLst/>
          </a:prstGeom>
        </p:spPr>
      </p:pic>
      <p:pic>
        <p:nvPicPr>
          <p:cNvPr id="5" name="图片 4" descr="QQ截图20200702004950"/>
          <p:cNvPicPr>
            <a:picLocks noChangeAspect="1"/>
          </p:cNvPicPr>
          <p:nvPr/>
        </p:nvPicPr>
        <p:blipFill>
          <a:blip r:embed="rId2"/>
          <a:stretch>
            <a:fillRect/>
          </a:stretch>
        </p:blipFill>
        <p:spPr>
          <a:xfrm>
            <a:off x="4267835" y="2785745"/>
            <a:ext cx="7924165" cy="69818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
          <p:cNvSpPr>
            <a:spLocks noChangeArrowheads="1"/>
          </p:cNvSpPr>
          <p:nvPr/>
        </p:nvSpPr>
        <p:spPr bwMode="auto">
          <a:xfrm>
            <a:off x="357188" y="188913"/>
            <a:ext cx="335978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PART THREE      </a:t>
            </a: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需求分析说明</a:t>
            </a:r>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a:p>
        </p:txBody>
      </p:sp>
      <p:sp>
        <p:nvSpPr>
          <p:cNvPr id="6149" name="文本框 11"/>
          <p:cNvSpPr>
            <a:spLocks noChangeArrowheads="1"/>
          </p:cNvSpPr>
          <p:nvPr/>
        </p:nvSpPr>
        <p:spPr bwMode="auto">
          <a:xfrm>
            <a:off x="711200" y="2170430"/>
            <a:ext cx="4596130" cy="2901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zh-CN" dirty="0"/>
              <a:t>电子书共享是很有发展潜力的一个方向。首先，有许多多喜欢看书的人，每个人都有自己的资源，如果让他们把资源共享对所有喜欢电子书的人来说是一件很方便的事情。但是，现在传统的网站，要么操作太复杂，要么就是不方便共享，要么要收费，所以做一个共享网站具有很高的市场价值。</a:t>
            </a:r>
            <a:endParaRPr lang="zh-CN" altLang="zh-CN" dirty="0"/>
          </a:p>
          <a:p>
            <a:pPr>
              <a:lnSpc>
                <a:spcPct val="130000"/>
              </a:lnSpc>
            </a:pPr>
            <a:endParaRPr lang="zh-CN" altLang="en-US" sz="1600" dirty="0">
              <a:solidFill>
                <a:srgbClr val="A5A5A5"/>
              </a:solidFill>
              <a:latin typeface="微软雅黑" panose="020B0503020204020204" pitchFamily="34" charset="-122"/>
              <a:ea typeface="微软雅黑" panose="020B0503020204020204" pitchFamily="34" charset="-122"/>
              <a:cs typeface="等线" panose="02010600030101010101" charset="-122"/>
              <a:sym typeface="等线" panose="02010600030101010101" charset="-122"/>
            </a:endParaRPr>
          </a:p>
        </p:txBody>
      </p:sp>
      <p:sp>
        <p:nvSpPr>
          <p:cNvPr id="6152" name="文本框 14"/>
          <p:cNvSpPr>
            <a:spLocks noChangeArrowheads="1"/>
          </p:cNvSpPr>
          <p:nvPr/>
        </p:nvSpPr>
        <p:spPr bwMode="auto">
          <a:xfrm>
            <a:off x="1657349" y="1695450"/>
            <a:ext cx="226289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200" dirty="0">
                <a:solidFill>
                  <a:srgbClr val="FFC000"/>
                </a:solidFill>
                <a:latin typeface="等线" panose="02010600030101010101" charset="-122"/>
                <a:sym typeface="等线" panose="02010600030101010101" charset="-122"/>
              </a:rPr>
              <a:t>项目背景 </a:t>
            </a:r>
            <a:endParaRPr lang="zh-CN" altLang="en-US" sz="3200" dirty="0"/>
          </a:p>
        </p:txBody>
      </p:sp>
    </p:spTree>
  </p:cSld>
  <p:clrMapOvr>
    <a:masterClrMapping/>
  </p:clrMapOvr>
</p:sld>
</file>

<file path=ppt/tags/tag1.xml><?xml version="1.0" encoding="utf-8"?>
<p:tagLst xmlns:p="http://schemas.openxmlformats.org/presentationml/2006/main">
  <p:tag name="KSO_WM_UNIT_TABLE_BEAUTIFY" val="{3594f9f0-cb04-46a2-8691-0642bdbbdc86}"/>
</p:tagLst>
</file>

<file path=ppt/tags/tag2.xml><?xml version="1.0" encoding="utf-8"?>
<p:tagLst xmlns:p="http://schemas.openxmlformats.org/presentationml/2006/main">
  <p:tag name="REFSHAPE" val="540113492"/>
  <p:tag name="KSO_WM_UNIT_PLACING_PICTURE_USER_VIEWPORT" val="{&quot;height&quot;:1974,&quot;width&quot;:8306}"/>
</p:tagLst>
</file>

<file path=ppt/tags/tag3.xml><?xml version="1.0" encoding="utf-8"?>
<p:tagLst xmlns:p="http://schemas.openxmlformats.org/presentationml/2006/main">
  <p:tag name="REFSHAPE" val="653695404"/>
  <p:tag name="KSO_WM_UNIT_PLACING_PICTURE_USER_VIEWPORT" val="{&quot;height&quot;:6300,&quot;width&quot;:10170}"/>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2031</Words>
  <Application>WPS 演示</Application>
  <PresentationFormat>宽屏</PresentationFormat>
  <Paragraphs>197</Paragraphs>
  <Slides>22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Arial</vt:lpstr>
      <vt:lpstr>宋体</vt:lpstr>
      <vt:lpstr>Wingdings</vt:lpstr>
      <vt:lpstr>等线</vt:lpstr>
      <vt:lpstr>微软雅黑</vt:lpstr>
      <vt:lpstr>Times New Roman</vt:lpstr>
      <vt:lpstr>Arial Unicode MS</vt:lpstr>
      <vt:lpstr>Calibri</vt:lpstr>
      <vt:lpstr>webwppDefTheme</vt:lpstr>
      <vt:lpstr>PowerPoint 演示文稿</vt:lpstr>
      <vt:lpstr>PowerPoint 演示文稿</vt:lpstr>
      <vt:lpstr>PowerPoint 演示文稿</vt:lpstr>
      <vt:lpstr>PowerPoint 演示文稿</vt:lpstr>
      <vt:lpstr>PowerPoint 演示文稿</vt:lpstr>
      <vt:lpstr>文件上传检测代码实现</vt:lpstr>
      <vt:lpstr>PowerPoint 演示文稿</vt:lpstr>
      <vt:lpstr>PowerPoint 演示文稿</vt:lpstr>
      <vt:lpstr>PowerPoint 演示文稿</vt:lpstr>
      <vt:lpstr>PowerPoint 演示文稿</vt:lpstr>
      <vt:lpstr>PowerPoint 演示文稿</vt:lpstr>
      <vt:lpstr>PART THREE      需求分析说明 电子书共享网站后台功能结构图</vt:lpstr>
      <vt:lpstr>PowerPoint 演示文稿</vt:lpstr>
      <vt:lpstr>通过需求分析和功能设计，本网站规划出管理员信息实体、用户信息实体、上传电子书信息实体、管理员添加电子书信息实体、用户留言信息实体。</vt:lpstr>
      <vt:lpstr>上传电子书信息实体包括电子书名、上传者、电子书介绍、电子书种类、该电子书的作者、上传时间、储存路径、该书封面等多项资料。用户上传电子书信息实体E-R图如图3-2所示。</vt:lpstr>
      <vt:lpstr>管理员信息实体包括管理员的名称和管理员的登录密码两项重要信息。管理员信息实体E-R图如图3-4所示</vt:lpstr>
      <vt:lpstr>        将上述E-R图转换为关系模型如下：</vt:lpstr>
      <vt:lpstr>用户登录顺序图</vt:lpstr>
      <vt:lpstr>管理员删除用户信息顺序图</vt:lpstr>
      <vt:lpstr> 用户,管理员修改密码活动图 </vt:lpstr>
      <vt:lpstr> 用户基本信息统计活动图</vt:lpstr>
      <vt:lpstr>PART FOUR    个人心得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BOSSPPT 2017-2018</dc:creator>
  <cp:lastModifiedBy>么么你个哒</cp:lastModifiedBy>
  <cp:revision>20</cp:revision>
  <dcterms:created xsi:type="dcterms:W3CDTF">2020-06-02T08:34:00Z</dcterms:created>
  <dcterms:modified xsi:type="dcterms:W3CDTF">2020-07-02T03:37:52Z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