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5" r:id="rId4"/>
    <p:sldId id="264" r:id="rId5"/>
    <p:sldId id="263" r:id="rId6"/>
    <p:sldId id="275" r:id="rId7"/>
    <p:sldId id="288" r:id="rId8"/>
    <p:sldId id="361" r:id="rId9"/>
    <p:sldId id="366" r:id="rId10"/>
    <p:sldId id="363" r:id="rId11"/>
    <p:sldId id="365" r:id="rId12"/>
    <p:sldId id="278" r:id="rId13"/>
    <p:sldId id="367" r:id="rId14"/>
    <p:sldId id="370" r:id="rId15"/>
    <p:sldId id="368" r:id="rId16"/>
    <p:sldId id="369" r:id="rId17"/>
    <p:sldId id="280" r:id="rId18"/>
    <p:sldId id="371" r:id="rId19"/>
    <p:sldId id="372" r:id="rId20"/>
    <p:sldId id="373" r:id="rId21"/>
  </p:sldIdLst>
  <p:sldSz cx="12192000" cy="6858000"/>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ong shuang" initials="d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54" autoAdjust="0"/>
    <p:restoredTop sz="94660"/>
  </p:normalViewPr>
  <p:slideViewPr>
    <p:cSldViewPr snapToGrid="0">
      <p:cViewPr varScale="1">
        <p:scale>
          <a:sx n="79" d="100"/>
          <a:sy n="79" d="100"/>
        </p:scale>
        <p:origin x="91" y="120"/>
      </p:cViewPr>
      <p:guideLst>
        <p:guide orient="horz" pos="2160"/>
        <p:guide pos="3886"/>
      </p:guideLst>
    </p:cSldViewPr>
  </p:slideViewPr>
  <p:notesTextViewPr>
    <p:cViewPr>
      <p:scale>
        <a:sx n="1" d="1"/>
        <a:sy n="1" d="1"/>
      </p:scale>
      <p:origin x="0" y="0"/>
    </p:cViewPr>
  </p:notesTextViewPr>
  <p:gridSpacing cx="72006" cy="72006"/>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commentAuthors" Target="commentAuthors.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69882" y="2308881"/>
            <a:ext cx="10852237" cy="899167"/>
          </a:xfrm>
        </p:spPr>
        <p:txBody>
          <a:bodyPr lIns="101600" tIns="38100" rIns="25400" bIns="38100" anchor="t" anchorCtr="0">
            <a:noAutofit/>
          </a:bodyPr>
          <a:lstStyle>
            <a:lvl1pPr algn="ctr">
              <a:defRPr sz="5400" b="0" spc="600">
                <a:effectLst/>
                <a:latin typeface="+mn-ea"/>
                <a:ea typeface="+mn-ea"/>
              </a:defRPr>
            </a:lvl1pPr>
          </a:lstStyle>
          <a:p>
            <a:r>
              <a:rPr lang="zh-CN" altLang="en-US" dirty="0"/>
              <a:t>单击此处编辑标题</a:t>
            </a:r>
            <a:endParaRPr lang="zh-CN" altLang="en-US" dirty="0"/>
          </a:p>
        </p:txBody>
      </p:sp>
      <p:sp>
        <p:nvSpPr>
          <p:cNvPr id="3" name="副标题 2"/>
          <p:cNvSpPr>
            <a:spLocks noGrp="1"/>
          </p:cNvSpPr>
          <p:nvPr>
            <p:ph type="subTitle" idx="1" hasCustomPrompt="1"/>
          </p:nvPr>
        </p:nvSpPr>
        <p:spPr>
          <a:xfrm>
            <a:off x="669925" y="3565525"/>
            <a:ext cx="10852150" cy="801370"/>
          </a:xfrm>
        </p:spPr>
        <p:txBody>
          <a:bodyPr lIns="101600" tIns="38100" rIns="76200" bIns="38100" anchor="ctr" anchorCtr="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7" name="页脚占位符 16"/>
          <p:cNvSpPr>
            <a:spLocks noGrp="1"/>
          </p:cNvSpPr>
          <p:nvPr>
            <p:ph type="ftr" sz="quarter" idx="11"/>
          </p:nvPr>
        </p:nvSpPr>
        <p:spPr/>
        <p:txBody>
          <a:bodyPr/>
          <a:lstStyle>
            <a:lvl1pPr>
              <a:defRPr>
                <a:latin typeface="+mn-ea"/>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文本占位符 6"/>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5" name="标题 4"/>
          <p:cNvSpPr>
            <a:spLocks noGrp="1"/>
          </p:cNvSpPr>
          <p:nvPr>
            <p:ph type="title" hasCustomPrompt="1"/>
          </p:nvPr>
        </p:nvSpPr>
        <p:spPr>
          <a:xfrm>
            <a:off x="840105" y="727710"/>
            <a:ext cx="3931920" cy="1115060"/>
          </a:xfrm>
        </p:spPr>
        <p:txBody>
          <a:bodyPr anchor="ctr" anchorCtr="0"/>
          <a:lstStyle>
            <a:lvl1pPr>
              <a:defRPr sz="3200">
                <a:latin typeface="+mn-ea"/>
                <a:ea typeface="+mn-ea"/>
              </a:defRPr>
            </a:lvl1pPr>
          </a:lstStyle>
          <a:p>
            <a:r>
              <a:rPr lang="zh-CN" altLang="en-US"/>
              <a:t>单击此处编辑标题</a:t>
            </a:r>
            <a:endParaRPr lang="zh-CN" altLang="en-US"/>
          </a:p>
        </p:txBody>
      </p:sp>
      <p:sp>
        <p:nvSpPr>
          <p:cNvPr id="6" name="内容占位符 5"/>
          <p:cNvSpPr>
            <a:spLocks noGrp="1"/>
          </p:cNvSpPr>
          <p:nvPr>
            <p:ph idx="1" hasCustomPrompt="1"/>
          </p:nvPr>
        </p:nvSpPr>
        <p:spPr>
          <a:xfrm>
            <a:off x="5138420" y="727710"/>
            <a:ext cx="6172200" cy="5403215"/>
          </a:xfrm>
        </p:spPr>
        <p:txBody>
          <a:bodyPr/>
          <a:lstStyle>
            <a:lvl1pPr>
              <a:defRPr sz="2400">
                <a:latin typeface="+mn-ea"/>
                <a:ea typeface="+mn-ea"/>
              </a:defRPr>
            </a:lvl1pPr>
            <a:lvl2pPr marL="457200" indent="0">
              <a:buNone/>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vl6pPr>
              <a:defRPr sz="2000"/>
            </a:lvl6pPr>
            <a:lvl7pPr>
              <a:defRPr sz="2000"/>
            </a:lvl7pPr>
            <a:lvl8pPr>
              <a:defRPr sz="2000"/>
            </a:lvl8pPr>
            <a:lvl9pPr>
              <a:defRPr sz="2000"/>
            </a:lvl9pPr>
          </a:lstStyle>
          <a:p>
            <a:pPr lvl="0"/>
            <a:r>
              <a:rPr lang="zh-CN" altLang="en-US"/>
              <a:t>单击此处编辑正文</a:t>
            </a:r>
            <a:endParaRPr lang="zh-CN" altLang="en-US"/>
          </a:p>
        </p:txBody>
      </p:sp>
      <p:sp>
        <p:nvSpPr>
          <p:cNvPr id="7" name="文本占位符 6"/>
          <p:cNvSpPr>
            <a:spLocks noGrp="1"/>
          </p:cNvSpPr>
          <p:nvPr>
            <p:ph type="body" sz="half" idx="2" hasCustomPrompt="1"/>
          </p:nvPr>
        </p:nvSpPr>
        <p:spPr>
          <a:xfrm>
            <a:off x="840105" y="2239645"/>
            <a:ext cx="3931920" cy="3891915"/>
          </a:xfrm>
        </p:spPr>
        <p:txBody>
          <a:bodyPr/>
          <a:lstStyle>
            <a:lvl1pPr marL="342900" indent="-342900">
              <a:buFont typeface="Arial" panose="020B0604020202020204" pitchFamily="34" charset="0"/>
              <a:buChar char="•"/>
              <a:defRPr sz="2400">
                <a:latin typeface="+mn-ea"/>
                <a:ea typeface="+mn-ea"/>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单击此处编辑正文</a:t>
            </a:r>
            <a:endParaRPr lang="zh-CN" altLang="en-US"/>
          </a:p>
          <a:p>
            <a:pPr lvl="0"/>
            <a:r>
              <a:rPr lang="zh-CN" altLang="en-US">
                <a:sym typeface="+mn-ea"/>
              </a:rPr>
              <a:t>单击此处编辑正文</a:t>
            </a:r>
            <a:endParaRPr lang="zh-CN" altLang="en-US"/>
          </a:p>
          <a:p>
            <a:pPr lvl="0"/>
            <a:r>
              <a:rPr lang="zh-CN" altLang="en-US">
                <a:sym typeface="+mn-ea"/>
              </a:rPr>
              <a:t>单击此处编辑正文</a:t>
            </a:r>
            <a:endParaRPr lang="zh-CN" altLang="en-US"/>
          </a:p>
          <a:p>
            <a:pPr lvl="0"/>
            <a:r>
              <a:rPr lang="zh-CN" altLang="en-US">
                <a:sym typeface="+mn-ea"/>
              </a:rPr>
              <a:t>单击此处编辑正文</a:t>
            </a:r>
            <a:endParaRPr lang="zh-CN" altLang="en-US">
              <a:sym typeface="+mn-ea"/>
            </a:endParaRPr>
          </a:p>
          <a:p>
            <a:pPr lvl="0"/>
            <a:r>
              <a:rPr lang="zh-CN" altLang="en-US">
                <a:sym typeface="+mn-ea"/>
              </a:rPr>
              <a:t>单击此处编辑正文</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fld>
            <a:endParaRPr lang="zh-CN" altLang="en-US"/>
          </a:p>
        </p:txBody>
      </p:sp>
      <p:sp>
        <p:nvSpPr>
          <p:cNvPr id="9" name="标题 8"/>
          <p:cNvSpPr>
            <a:spLocks noGrp="1"/>
          </p:cNvSpPr>
          <p:nvPr>
            <p:ph type="title" hasCustomPrompt="1"/>
          </p:nvPr>
        </p:nvSpPr>
        <p:spPr>
          <a:xfrm>
            <a:off x="669925" y="5605145"/>
            <a:ext cx="10852150" cy="558165"/>
          </a:xfrm>
        </p:spPr>
        <p:txBody>
          <a:bodyPr/>
          <a:lstStyle>
            <a:lvl1pPr>
              <a:defRPr b="0">
                <a:latin typeface="+mn-ea"/>
                <a:ea typeface="+mn-ea"/>
              </a:defRPr>
            </a:lvl1pPr>
          </a:lstStyle>
          <a:p>
            <a:r>
              <a:rPr lang="zh-CN" altLang="en-US"/>
              <a:t>单击此处编辑正文</a:t>
            </a:r>
            <a:endParaRPr lang="zh-CN" altLang="en-US"/>
          </a:p>
        </p:txBody>
      </p:sp>
      <p:sp>
        <p:nvSpPr>
          <p:cNvPr id="8" name="内容占位符 7"/>
          <p:cNvSpPr>
            <a:spLocks noGrp="1"/>
          </p:cNvSpPr>
          <p:nvPr>
            <p:ph idx="1" hasCustomPrompt="1"/>
          </p:nvPr>
        </p:nvSpPr>
        <p:spPr>
          <a:xfrm>
            <a:off x="669925" y="641350"/>
            <a:ext cx="10852150" cy="455612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内容占位符 6"/>
          <p:cNvSpPr>
            <a:spLocks noGrp="1"/>
          </p:cNvSpPr>
          <p:nvPr>
            <p:ph idx="1" hasCustomPrompt="1"/>
          </p:nvPr>
        </p:nvSpPr>
        <p:spPr>
          <a:xfrm>
            <a:off x="0" y="0"/>
            <a:ext cx="12196445" cy="68681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内容占位符 1"/>
          <p:cNvSpPr>
            <a:spLocks noGrp="1"/>
          </p:cNvSpPr>
          <p:nvPr>
            <p:ph sz="half" idx="2" hasCustomPrompt="1"/>
          </p:nvPr>
        </p:nvSpPr>
        <p:spPr>
          <a:xfrm>
            <a:off x="467995"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
        <p:nvSpPr>
          <p:cNvPr id="6" name="内容占位符 5"/>
          <p:cNvSpPr>
            <a:spLocks noGrp="1"/>
          </p:cNvSpPr>
          <p:nvPr>
            <p:ph sz="half" idx="13" hasCustomPrompt="1"/>
          </p:nvPr>
        </p:nvSpPr>
        <p:spPr>
          <a:xfrm>
            <a:off x="6287770"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标题 1"/>
          <p:cNvSpPr>
            <a:spLocks noGrp="1"/>
          </p:cNvSpPr>
          <p:nvPr>
            <p:ph type="title" hasCustomPrompt="1"/>
          </p:nvPr>
        </p:nvSpPr>
        <p:spPr>
          <a:xfrm>
            <a:off x="669882" y="623591"/>
            <a:ext cx="10852237" cy="899167"/>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3200"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lvl1pPr>
              <a:defRPr/>
            </a:lvl1pPr>
          </a:lstStyle>
          <a:p>
            <a:fld id="{59A6162E-6EC1-4285-81C1-7BA3CF44AB4B}" type="datetime1">
              <a:rPr lang="zh-CN" altLang="en-US"/>
            </a:fld>
            <a:endParaRPr lang="zh-CN" altLang="en-US" sz="1800">
              <a:solidFill>
                <a:schemeClr val="tx1"/>
              </a:solidFill>
            </a:endParaRPr>
          </a:p>
        </p:txBody>
      </p:sp>
      <p:sp>
        <p:nvSpPr>
          <p:cNvPr id="4" name="页脚占位符 3"/>
          <p:cNvSpPr>
            <a:spLocks noGrp="1"/>
          </p:cNvSpPr>
          <p:nvPr>
            <p:ph type="ftr" sz="quarter" idx="11"/>
          </p:nvPr>
        </p:nvSpPr>
        <p:spPr>
          <a:xfrm>
            <a:off x="4038600" y="6356350"/>
            <a:ext cx="4114800" cy="365125"/>
          </a:xfrm>
        </p:spPr>
        <p:txBody>
          <a:bodyPr/>
          <a:lstStyle>
            <a:lvl1pPr>
              <a:defRPr/>
            </a:lvl1pPr>
          </a:lstStyle>
          <a:p>
            <a:endParaRPr lang="zh-CN" altLang="zh-CN"/>
          </a:p>
        </p:txBody>
      </p:sp>
      <p:sp>
        <p:nvSpPr>
          <p:cNvPr id="5" name="灯片编号占位符 4"/>
          <p:cNvSpPr>
            <a:spLocks noGrp="1"/>
          </p:cNvSpPr>
          <p:nvPr>
            <p:ph type="sldNum" sz="quarter" idx="12"/>
          </p:nvPr>
        </p:nvSpPr>
        <p:spPr>
          <a:xfrm>
            <a:off x="8610600" y="6356350"/>
            <a:ext cx="2743200" cy="365125"/>
          </a:xfrm>
        </p:spPr>
        <p:txBody>
          <a:bodyPr/>
          <a:lstStyle>
            <a:lvl1pPr>
              <a:defRPr/>
            </a:lvl1pPr>
          </a:lstStyle>
          <a:p>
            <a:fld id="{9A11044F-F401-4DCB-996B-B9BB1E4EF639}" type="slidenum">
              <a:rPr lang="zh-CN" altLang="en-US"/>
            </a:fld>
            <a:endParaRPr lang="zh-CN" altLang="en-US" sz="1800">
              <a:solidFill>
                <a:schemeClr val="tx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latin typeface="+mn-ea"/>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latin typeface="+mn-ea"/>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latin typeface="+mn-ea"/>
              </a:defRPr>
            </a:lvl1pPr>
          </a:lstStyle>
          <a:p>
            <a:fld id="{49AE70B2-8BF9-45C0-BB95-33D1B9D3A854}" type="slidenum">
              <a:rPr lang="zh-CN" altLang="en-US" smtClean="0"/>
            </a:fld>
            <a:endParaRPr lang="zh-CN" altLang="en-US" dirty="0"/>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9" name="文本占位符 8"/>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n-ea"/>
          <a:ea typeface="+mn-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ea"/>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10.png"/><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14.png"/><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16.png"/><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2.jpe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9.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alpha val="22000"/>
          </a:schemeClr>
        </a:solidFill>
        <a:effectLst/>
      </p:bgPr>
    </p:bg>
    <p:spTree>
      <p:nvGrpSpPr>
        <p:cNvPr id="1" name=""/>
        <p:cNvGrpSpPr/>
        <p:nvPr/>
      </p:nvGrpSpPr>
      <p:grpSpPr>
        <a:xfrm>
          <a:off x="0" y="0"/>
          <a:ext cx="0" cy="0"/>
          <a:chOff x="0" y="0"/>
          <a:chExt cx="0" cy="0"/>
        </a:xfrm>
      </p:grpSpPr>
      <p:sp>
        <p:nvSpPr>
          <p:cNvPr id="2" name="矩形: 圆角 1"/>
          <p:cNvSpPr/>
          <p:nvPr/>
        </p:nvSpPr>
        <p:spPr>
          <a:xfrm>
            <a:off x="2499769" y="1362471"/>
            <a:ext cx="8356299" cy="345055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00" dirty="0">
                <a:solidFill>
                  <a:schemeClr val="accent6">
                    <a:lumMod val="75000"/>
                  </a:schemeClr>
                </a:solidFill>
              </a:rPr>
              <a:t>电子书共享网站个人报告</a:t>
            </a:r>
            <a:endParaRPr lang="zh-CN" altLang="en-US" sz="8800" dirty="0">
              <a:solidFill>
                <a:schemeClr val="accent6">
                  <a:lumMod val="7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9A6162E-6EC1-4285-81C1-7BA3CF44AB4B}" type="datetime1">
              <a:rPr lang="zh-CN" altLang="en-US"/>
            </a:fld>
            <a:endParaRPr lang="zh-CN" altLang="en-US" sz="1800">
              <a:solidFill>
                <a:schemeClr val="tx1"/>
              </a:solidFill>
            </a:endParaRPr>
          </a:p>
        </p:txBody>
      </p:sp>
      <p:sp>
        <p:nvSpPr>
          <p:cNvPr id="11266" name="矩形 1"/>
          <p:cNvSpPr>
            <a:spLocks noChangeArrowheads="1"/>
          </p:cNvSpPr>
          <p:nvPr/>
        </p:nvSpPr>
        <p:spPr bwMode="auto">
          <a:xfrm>
            <a:off x="297180" y="382905"/>
            <a:ext cx="3766820" cy="675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PART TWO   </a:t>
            </a:r>
            <a:endPar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dirty="0">
                <a:solidFill>
                  <a:srgbClr val="000000"/>
                </a:solidFill>
                <a:latin typeface="宋体" panose="02010600030101010101" pitchFamily="2" charset="-122"/>
                <a:sym typeface="宋体" panose="02010600030101010101" pitchFamily="2" charset="-122"/>
              </a:rPr>
              <a:t>书籍审核功能模块</a:t>
            </a:r>
            <a:r>
              <a:rPr lang="en-US" altLang="zh-CN" sz="2000" dirty="0">
                <a:solidFill>
                  <a:srgbClr val="000000"/>
                </a:solidFill>
                <a:latin typeface="宋体" panose="02010600030101010101" pitchFamily="2" charset="-122"/>
                <a:sym typeface="宋体" panose="02010600030101010101" pitchFamily="2" charset="-122"/>
              </a:rPr>
              <a:t>---</a:t>
            </a:r>
            <a:r>
              <a:rPr lang="zh-CN" altLang="en-US" sz="2000" dirty="0">
                <a:solidFill>
                  <a:srgbClr val="000000"/>
                </a:solidFill>
                <a:latin typeface="宋体" panose="02010600030101010101" pitchFamily="2" charset="-122"/>
                <a:sym typeface="宋体" panose="02010600030101010101" pitchFamily="2" charset="-122"/>
              </a:rPr>
              <a:t>算法原理</a:t>
            </a:r>
            <a:endParaRPr lang="zh-CN" altLang="en-US" sz="2000" dirty="0">
              <a:solidFill>
                <a:srgbClr val="000000"/>
              </a:solidFill>
              <a:latin typeface="宋体" panose="02010600030101010101" pitchFamily="2" charset="-122"/>
              <a:ea typeface="微软雅黑" panose="020B0503020204020204" pitchFamily="34" charset="-122"/>
              <a:sym typeface="宋体" panose="02010600030101010101" pitchFamily="2" charset="-122"/>
            </a:endParaRPr>
          </a:p>
        </p:txBody>
      </p:sp>
      <p:sp>
        <p:nvSpPr>
          <p:cNvPr id="2" name="矩形 1"/>
          <p:cNvSpPr/>
          <p:nvPr/>
        </p:nvSpPr>
        <p:spPr>
          <a:xfrm>
            <a:off x="838200" y="3198495"/>
            <a:ext cx="10502900" cy="141732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l"/>
            <a:r>
              <a:rPr lang="zh-CN" altLang="en-US"/>
              <a:t>数据表结构中设计了一个书籍标识信息</a:t>
            </a:r>
            <a:r>
              <a:rPr lang="en-US" altLang="zh-CN"/>
              <a:t>“shenhe”</a:t>
            </a:r>
            <a:r>
              <a:rPr lang="zh-CN" altLang="en-US"/>
              <a:t>，值为</a:t>
            </a:r>
            <a:r>
              <a:rPr lang="en-US" altLang="zh-CN"/>
              <a:t>“0”</a:t>
            </a:r>
            <a:r>
              <a:rPr lang="zh-CN" altLang="en-US"/>
              <a:t>表示未通过审核书籍，值为</a:t>
            </a:r>
            <a:r>
              <a:rPr lang="en-US" altLang="zh-CN"/>
              <a:t>“1”</a:t>
            </a:r>
            <a:r>
              <a:rPr lang="zh-CN" altLang="en-US"/>
              <a:t>表示通过的，</a:t>
            </a:r>
            <a:r>
              <a:rPr lang="en-US" altLang="zh-CN"/>
              <a:t>ui</a:t>
            </a:r>
            <a:r>
              <a:rPr lang="zh-CN" altLang="en-US"/>
              <a:t>页面通过查询语句</a:t>
            </a:r>
            <a:r>
              <a:rPr lang="zh-CN" altLang="en-US" i="1">
                <a:solidFill>
                  <a:srgbClr val="FF0000"/>
                </a:solidFill>
              </a:rPr>
              <a:t>$sqlstr="select *from tb_book01 where shenhe='0'";  </a:t>
            </a:r>
            <a:r>
              <a:rPr lang="zh-CN" altLang="en-US"/>
              <a:t>查询数据库循环输出</a:t>
            </a:r>
            <a:r>
              <a:rPr lang="en-US" altLang="zh-CN"/>
              <a:t>“shenhe”</a:t>
            </a:r>
            <a:r>
              <a:rPr lang="zh-CN" altLang="en-US"/>
              <a:t>值为</a:t>
            </a:r>
            <a:r>
              <a:rPr lang="en-US" altLang="zh-CN"/>
              <a:t>“0”</a:t>
            </a:r>
            <a:r>
              <a:rPr lang="zh-CN" altLang="en-US"/>
              <a:t>书籍信息，管理员点击通过审核后将其值至为</a:t>
            </a:r>
            <a:r>
              <a:rPr lang="en-US" altLang="zh-CN"/>
              <a:t>“1”</a:t>
            </a:r>
            <a:r>
              <a:rPr lang="zh-CN" altLang="en-US"/>
              <a:t>保存在数据库中</a:t>
            </a:r>
            <a:r>
              <a:rPr lang="zh-CN" altLang="en-US" i="1">
                <a:solidFill>
                  <a:srgbClr val="FF0000"/>
                </a:solidFill>
              </a:rPr>
              <a:t>$sql="update tb_book01 set shenhe='1',passtime='{$passtime}' where id='{$_GET['ID']}'";</a:t>
            </a:r>
            <a:r>
              <a:rPr lang="zh-CN" altLang="en-US"/>
              <a:t>。即对数据库进行查改操作。功能实现完成</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图片 1"/>
          <p:cNvPicPr>
            <a:picLocks noChangeAspect="1" noChangeArrowheads="1"/>
          </p:cNvPicPr>
          <p:nvPr/>
        </p:nvPicPr>
        <p:blipFill>
          <a:blip r:embed="rId1">
            <a:extLst>
              <a:ext uri="{28A0092B-C50C-407E-A947-70E740481C1C}">
                <a14:useLocalDpi xmlns:a14="http://schemas.microsoft.com/office/drawing/2010/main" val="0"/>
              </a:ext>
            </a:extLst>
          </a:blip>
          <a:srcRect t="15707"/>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矩形 2"/>
          <p:cNvSpPr>
            <a:spLocks noChangeArrowheads="1"/>
          </p:cNvSpPr>
          <p:nvPr/>
        </p:nvSpPr>
        <p:spPr bwMode="auto">
          <a:xfrm>
            <a:off x="0" y="0"/>
            <a:ext cx="12192000" cy="6858000"/>
          </a:xfrm>
          <a:prstGeom prst="rect">
            <a:avLst/>
          </a:prstGeom>
          <a:solidFill>
            <a:srgbClr val="000000">
              <a:alpha val="60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等线" panose="02010600030101010101" charset="-122"/>
              <a:ea typeface="等线" panose="02010600030101010101" charset="-122"/>
              <a:cs typeface="等线" panose="02010600030101010101" charset="-122"/>
              <a:sym typeface="等线" panose="02010600030101010101" charset="-122"/>
            </a:endParaRPr>
          </a:p>
        </p:txBody>
      </p:sp>
      <p:sp>
        <p:nvSpPr>
          <p:cNvPr id="14340" name="直接连接符 10"/>
          <p:cNvSpPr>
            <a:spLocks noChangeShapeType="1"/>
          </p:cNvSpPr>
          <p:nvPr/>
        </p:nvSpPr>
        <p:spPr bwMode="auto">
          <a:xfrm>
            <a:off x="0" y="3429000"/>
            <a:ext cx="12192000" cy="0"/>
          </a:xfrm>
          <a:prstGeom prst="line">
            <a:avLst/>
          </a:prstGeom>
          <a:noFill/>
          <a:ln w="28575" cap="flat" cmpd="sng">
            <a:solidFill>
              <a:schemeClr val="bg1"/>
            </a:solidFill>
            <a:bevel/>
          </a:ln>
          <a:extLst>
            <a:ext uri="{909E8E84-426E-40DD-AFC4-6F175D3DCCD1}">
              <a14:hiddenFill xmlns:a14="http://schemas.microsoft.com/office/drawing/2010/main">
                <a:noFill/>
              </a14:hiddenFill>
            </a:ext>
          </a:extLst>
        </p:spPr>
        <p:txBody>
          <a:bodyPr/>
          <a:lstStyle/>
          <a:p>
            <a:endParaRPr lang="zh-CN" altLang="en-US"/>
          </a:p>
        </p:txBody>
      </p:sp>
      <p:sp>
        <p:nvSpPr>
          <p:cNvPr id="14341" name="椭圆 6"/>
          <p:cNvSpPr>
            <a:spLocks noChangeArrowheads="1"/>
          </p:cNvSpPr>
          <p:nvPr/>
        </p:nvSpPr>
        <p:spPr bwMode="auto">
          <a:xfrm>
            <a:off x="3784600" y="1117600"/>
            <a:ext cx="4622800" cy="4622800"/>
          </a:xfrm>
          <a:prstGeom prst="ellipse">
            <a:avLst/>
          </a:prstGeom>
          <a:solidFill>
            <a:schemeClr val="bg1"/>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等线" panose="02010600030101010101" charset="-122"/>
              <a:ea typeface="等线" panose="02010600030101010101" charset="-122"/>
              <a:cs typeface="等线" panose="02010600030101010101" charset="-122"/>
              <a:sym typeface="等线" panose="02010600030101010101" charset="-122"/>
            </a:endParaRPr>
          </a:p>
        </p:txBody>
      </p:sp>
      <p:sp>
        <p:nvSpPr>
          <p:cNvPr id="14342" name="文本框 7"/>
          <p:cNvSpPr>
            <a:spLocks noChangeArrowheads="1"/>
          </p:cNvSpPr>
          <p:nvPr/>
        </p:nvSpPr>
        <p:spPr bwMode="auto">
          <a:xfrm>
            <a:off x="5254625" y="1851025"/>
            <a:ext cx="1682750"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9900">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19900">
              <a:solidFill>
                <a:srgbClr val="FFC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343" name="椭圆 8"/>
          <p:cNvSpPr>
            <a:spLocks noChangeArrowheads="1"/>
          </p:cNvSpPr>
          <p:nvPr/>
        </p:nvSpPr>
        <p:spPr bwMode="auto">
          <a:xfrm>
            <a:off x="4068763" y="1401763"/>
            <a:ext cx="4054475" cy="4054475"/>
          </a:xfrm>
          <a:prstGeom prst="ellipse">
            <a:avLst/>
          </a:prstGeom>
          <a:noFill/>
          <a:ln w="28575" cap="flat" cmpd="sng">
            <a:solidFill>
              <a:schemeClr val="tx1"/>
            </a:solidFill>
            <a:bevel/>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等线" panose="02010600030101010101" charset="-122"/>
              <a:ea typeface="等线" panose="02010600030101010101" charset="-122"/>
              <a:cs typeface="等线" panose="02010600030101010101" charset="-122"/>
              <a:sym typeface="等线" panose="02010600030101010101"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9A6162E-6EC1-4285-81C1-7BA3CF44AB4B}" type="datetime1">
              <a:rPr lang="zh-CN" altLang="en-US"/>
            </a:fld>
            <a:endParaRPr lang="zh-CN" altLang="en-US" sz="1800">
              <a:solidFill>
                <a:schemeClr val="tx1"/>
              </a:solidFill>
            </a:endParaRPr>
          </a:p>
        </p:txBody>
      </p:sp>
      <p:sp>
        <p:nvSpPr>
          <p:cNvPr id="11266" name="矩形 1"/>
          <p:cNvSpPr>
            <a:spLocks noChangeArrowheads="1"/>
          </p:cNvSpPr>
          <p:nvPr/>
        </p:nvSpPr>
        <p:spPr bwMode="auto">
          <a:xfrm>
            <a:off x="641350" y="363855"/>
            <a:ext cx="4631690" cy="983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PART TWO   </a:t>
            </a:r>
            <a:endPar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algn="l"/>
            <a:r>
              <a:rPr 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dirty="0">
                <a:solidFill>
                  <a:srgbClr val="000000"/>
                </a:solidFill>
                <a:latin typeface="宋体" panose="02010600030101010101" pitchFamily="2" charset="-122"/>
                <a:sym typeface="宋体" panose="02010600030101010101" pitchFamily="2" charset="-122"/>
              </a:rPr>
              <a:t>用户留言管理功能模块</a:t>
            </a:r>
            <a:r>
              <a:rPr lang="en-US" altLang="zh-CN" sz="2000" dirty="0">
                <a:solidFill>
                  <a:srgbClr val="000000"/>
                </a:solidFill>
                <a:latin typeface="宋体" panose="02010600030101010101" pitchFamily="2" charset="-122"/>
                <a:sym typeface="宋体" panose="02010600030101010101" pitchFamily="2" charset="-122"/>
              </a:rPr>
              <a:t>---</a:t>
            </a:r>
            <a:r>
              <a:rPr lang="zh-CN" altLang="en-US" sz="2000" dirty="0">
                <a:solidFill>
                  <a:srgbClr val="000000"/>
                </a:solidFill>
                <a:latin typeface="宋体" panose="02010600030101010101" pitchFamily="2" charset="-122"/>
                <a:sym typeface="宋体" panose="02010600030101010101" pitchFamily="2" charset="-122"/>
              </a:rPr>
              <a:t>运行测试情况</a:t>
            </a:r>
            <a:endParaRPr lang="zh-CN" altLang="en-US" sz="2000" dirty="0">
              <a:solidFill>
                <a:srgbClr val="000000"/>
              </a:solidFill>
              <a:latin typeface="宋体" panose="02010600030101010101" pitchFamily="2" charset="-122"/>
              <a:ea typeface="微软雅黑" panose="020B0503020204020204" pitchFamily="34" charset="-122"/>
              <a:sym typeface="宋体" panose="02010600030101010101" pitchFamily="2" charset="-122"/>
            </a:endParaRPr>
          </a:p>
        </p:txBody>
      </p:sp>
      <p:sp>
        <p:nvSpPr>
          <p:cNvPr id="6" name="矩形 5"/>
          <p:cNvSpPr/>
          <p:nvPr/>
        </p:nvSpPr>
        <p:spPr>
          <a:xfrm>
            <a:off x="766445" y="1146810"/>
            <a:ext cx="10345420" cy="9144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l"/>
            <a:r>
              <a:rPr lang="zh-CN" altLang="en-US"/>
              <a:t>管理用户留言模块查看用户留言的功能，了解用户要求，以便为用户提供更好的服务，管理员可以查看和删除用户留言</a:t>
            </a:r>
            <a:endParaRPr lang="zh-CN" altLang="en-US"/>
          </a:p>
          <a:p>
            <a:pPr algn="l"/>
            <a:r>
              <a:rPr lang="zh-CN" altLang="en-US"/>
              <a:t>该模块的实现通过查询数据库并分页输出，管理员选择删除数据库中的留言信息，如图</a:t>
            </a:r>
            <a:endParaRPr lang="zh-CN" altLang="en-US"/>
          </a:p>
        </p:txBody>
      </p:sp>
      <p:pic>
        <p:nvPicPr>
          <p:cNvPr id="2" name="图片 1"/>
          <p:cNvPicPr>
            <a:picLocks noChangeAspect="1"/>
          </p:cNvPicPr>
          <p:nvPr/>
        </p:nvPicPr>
        <p:blipFill>
          <a:blip r:embed="rId1"/>
          <a:stretch>
            <a:fillRect/>
          </a:stretch>
        </p:blipFill>
        <p:spPr>
          <a:xfrm>
            <a:off x="766445" y="2199005"/>
            <a:ext cx="5818505" cy="3877310"/>
          </a:xfrm>
          <a:prstGeom prst="rect">
            <a:avLst/>
          </a:prstGeom>
        </p:spPr>
      </p:pic>
      <p:pic>
        <p:nvPicPr>
          <p:cNvPr id="7" name="图片 6"/>
          <p:cNvPicPr>
            <a:picLocks noChangeAspect="1"/>
          </p:cNvPicPr>
          <p:nvPr/>
        </p:nvPicPr>
        <p:blipFill>
          <a:blip r:embed="rId2"/>
          <a:stretch>
            <a:fillRect/>
          </a:stretch>
        </p:blipFill>
        <p:spPr>
          <a:xfrm>
            <a:off x="6507480" y="2199005"/>
            <a:ext cx="5358130" cy="407733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9A6162E-6EC1-4285-81C1-7BA3CF44AB4B}" type="datetime1">
              <a:rPr lang="zh-CN" altLang="en-US"/>
            </a:fld>
            <a:endParaRPr lang="zh-CN" altLang="en-US" sz="1800">
              <a:solidFill>
                <a:schemeClr val="tx1"/>
              </a:solidFill>
            </a:endParaRPr>
          </a:p>
        </p:txBody>
      </p:sp>
      <p:sp>
        <p:nvSpPr>
          <p:cNvPr id="11266" name="矩形 1"/>
          <p:cNvSpPr>
            <a:spLocks noChangeArrowheads="1"/>
          </p:cNvSpPr>
          <p:nvPr/>
        </p:nvSpPr>
        <p:spPr bwMode="auto">
          <a:xfrm>
            <a:off x="431165" y="287020"/>
            <a:ext cx="5309235" cy="675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PART TWO   </a:t>
            </a:r>
            <a:endPar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a:solidFill>
                  <a:srgbClr val="000000"/>
                </a:solidFill>
                <a:latin typeface="宋体" panose="02010600030101010101" pitchFamily="2" charset="-122"/>
                <a:sym typeface="宋体" panose="02010600030101010101" pitchFamily="2" charset="-122"/>
              </a:rPr>
              <a:t>用户留言功能模块</a:t>
            </a:r>
            <a:r>
              <a:rPr lang="en-US" altLang="zh-CN" sz="2000" dirty="0">
                <a:solidFill>
                  <a:srgbClr val="000000"/>
                </a:solidFill>
                <a:latin typeface="宋体" panose="02010600030101010101" pitchFamily="2" charset="-122"/>
                <a:sym typeface="宋体" panose="02010600030101010101" pitchFamily="2" charset="-122"/>
              </a:rPr>
              <a:t>---</a:t>
            </a:r>
            <a:r>
              <a:rPr lang="zh-CN" altLang="en-US" sz="2000" dirty="0">
                <a:solidFill>
                  <a:srgbClr val="000000"/>
                </a:solidFill>
                <a:latin typeface="宋体" panose="02010600030101010101" pitchFamily="2" charset="-122"/>
                <a:sym typeface="宋体" panose="02010600030101010101" pitchFamily="2" charset="-122"/>
              </a:rPr>
              <a:t>数据库结构</a:t>
            </a:r>
            <a:endParaRPr lang="zh-CN" altLang="en-US" sz="2000" dirty="0">
              <a:solidFill>
                <a:srgbClr val="000000"/>
              </a:solidFill>
              <a:latin typeface="宋体" panose="02010600030101010101" pitchFamily="2" charset="-122"/>
              <a:ea typeface="微软雅黑" panose="020B0503020204020204" pitchFamily="34" charset="-122"/>
              <a:sym typeface="宋体" panose="02010600030101010101" pitchFamily="2" charset="-122"/>
            </a:endParaRPr>
          </a:p>
        </p:txBody>
      </p:sp>
      <p:sp>
        <p:nvSpPr>
          <p:cNvPr id="2" name="矩形 1"/>
          <p:cNvSpPr/>
          <p:nvPr/>
        </p:nvSpPr>
        <p:spPr>
          <a:xfrm>
            <a:off x="838200" y="3188970"/>
            <a:ext cx="10502900" cy="141732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l"/>
            <a:endParaRPr lang="zh-CN" altLang="en-US"/>
          </a:p>
        </p:txBody>
      </p:sp>
      <p:pic>
        <p:nvPicPr>
          <p:cNvPr id="4" name="图片 3"/>
          <p:cNvPicPr>
            <a:picLocks noChangeAspect="1"/>
          </p:cNvPicPr>
          <p:nvPr/>
        </p:nvPicPr>
        <p:blipFill>
          <a:blip r:embed="rId1"/>
          <a:stretch>
            <a:fillRect/>
          </a:stretch>
        </p:blipFill>
        <p:spPr>
          <a:xfrm>
            <a:off x="2397125" y="1058545"/>
            <a:ext cx="7176770" cy="564578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9A6162E-6EC1-4285-81C1-7BA3CF44AB4B}" type="datetime1">
              <a:rPr lang="zh-CN" altLang="en-US"/>
            </a:fld>
            <a:endParaRPr lang="zh-CN" altLang="en-US" sz="1800">
              <a:solidFill>
                <a:schemeClr val="tx1"/>
              </a:solidFill>
            </a:endParaRPr>
          </a:p>
        </p:txBody>
      </p:sp>
      <p:sp>
        <p:nvSpPr>
          <p:cNvPr id="11266" name="矩形 1"/>
          <p:cNvSpPr>
            <a:spLocks noChangeArrowheads="1"/>
          </p:cNvSpPr>
          <p:nvPr/>
        </p:nvSpPr>
        <p:spPr bwMode="auto">
          <a:xfrm>
            <a:off x="297180" y="382905"/>
            <a:ext cx="5501005" cy="675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PART TWO   </a:t>
            </a:r>
            <a:endPar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dirty="0">
                <a:solidFill>
                  <a:srgbClr val="000000"/>
                </a:solidFill>
                <a:latin typeface="宋体" panose="02010600030101010101" pitchFamily="2" charset="-122"/>
                <a:sym typeface="宋体" panose="02010600030101010101" pitchFamily="2" charset="-122"/>
              </a:rPr>
              <a:t>用户留言管理功能</a:t>
            </a:r>
            <a:r>
              <a:rPr lang="zh-CN" altLang="en-US" sz="2000" dirty="0">
                <a:solidFill>
                  <a:srgbClr val="000000"/>
                </a:solidFill>
                <a:latin typeface="宋体" panose="02010600030101010101" pitchFamily="2" charset="-122"/>
                <a:sym typeface="宋体" panose="02010600030101010101" pitchFamily="2" charset="-122"/>
              </a:rPr>
              <a:t>模块</a:t>
            </a:r>
            <a:r>
              <a:rPr lang="en-US" altLang="zh-CN" sz="2000" dirty="0">
                <a:solidFill>
                  <a:srgbClr val="000000"/>
                </a:solidFill>
                <a:latin typeface="宋体" panose="02010600030101010101" pitchFamily="2" charset="-122"/>
                <a:sym typeface="宋体" panose="02010600030101010101" pitchFamily="2" charset="-122"/>
              </a:rPr>
              <a:t>---ui</a:t>
            </a:r>
            <a:r>
              <a:rPr lang="zh-CN" altLang="en-US" sz="2000" dirty="0">
                <a:solidFill>
                  <a:srgbClr val="000000"/>
                </a:solidFill>
                <a:latin typeface="宋体" panose="02010600030101010101" pitchFamily="2" charset="-122"/>
                <a:sym typeface="宋体" panose="02010600030101010101" pitchFamily="2" charset="-122"/>
              </a:rPr>
              <a:t>界面</a:t>
            </a:r>
            <a:r>
              <a:rPr lang="zh-CN" altLang="en-US" sz="2000" dirty="0">
                <a:solidFill>
                  <a:srgbClr val="000000"/>
                </a:solidFill>
                <a:latin typeface="宋体" panose="02010600030101010101" pitchFamily="2" charset="-122"/>
                <a:sym typeface="宋体" panose="02010600030101010101" pitchFamily="2" charset="-122"/>
              </a:rPr>
              <a:t>代码实现</a:t>
            </a:r>
            <a:endParaRPr lang="zh-CN" altLang="en-US" sz="2000" dirty="0">
              <a:solidFill>
                <a:srgbClr val="000000"/>
              </a:solidFill>
              <a:latin typeface="宋体" panose="02010600030101010101" pitchFamily="2" charset="-122"/>
              <a:ea typeface="微软雅黑" panose="020B0503020204020204" pitchFamily="34" charset="-122"/>
              <a:sym typeface="宋体" panose="02010600030101010101" pitchFamily="2" charset="-122"/>
            </a:endParaRPr>
          </a:p>
        </p:txBody>
      </p:sp>
      <p:pic>
        <p:nvPicPr>
          <p:cNvPr id="2" name="图片 1"/>
          <p:cNvPicPr>
            <a:picLocks noChangeAspect="1"/>
          </p:cNvPicPr>
          <p:nvPr/>
        </p:nvPicPr>
        <p:blipFill>
          <a:blip r:embed="rId1"/>
          <a:stretch>
            <a:fillRect/>
          </a:stretch>
        </p:blipFill>
        <p:spPr>
          <a:xfrm>
            <a:off x="372745" y="1058545"/>
            <a:ext cx="7698740" cy="55340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9A6162E-6EC1-4285-81C1-7BA3CF44AB4B}" type="datetime1">
              <a:rPr lang="zh-CN" altLang="en-US"/>
            </a:fld>
            <a:endParaRPr lang="zh-CN" altLang="en-US" sz="1800">
              <a:solidFill>
                <a:schemeClr val="tx1"/>
              </a:solidFill>
            </a:endParaRPr>
          </a:p>
        </p:txBody>
      </p:sp>
      <p:sp>
        <p:nvSpPr>
          <p:cNvPr id="11266" name="矩形 1"/>
          <p:cNvSpPr>
            <a:spLocks noChangeArrowheads="1"/>
          </p:cNvSpPr>
          <p:nvPr/>
        </p:nvSpPr>
        <p:spPr bwMode="auto">
          <a:xfrm>
            <a:off x="297180" y="382905"/>
            <a:ext cx="6506845" cy="675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PART TWO   </a:t>
            </a:r>
            <a:endPar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dirty="0">
                <a:solidFill>
                  <a:srgbClr val="000000"/>
                </a:solidFill>
                <a:latin typeface="宋体" panose="02010600030101010101" pitchFamily="2" charset="-122"/>
                <a:sym typeface="宋体" panose="02010600030101010101" pitchFamily="2" charset="-122"/>
              </a:rPr>
              <a:t>用户留言管理功能</a:t>
            </a:r>
            <a:r>
              <a:rPr lang="zh-CN" altLang="en-US" sz="2000" dirty="0">
                <a:solidFill>
                  <a:srgbClr val="000000"/>
                </a:solidFill>
                <a:latin typeface="宋体" panose="02010600030101010101" pitchFamily="2" charset="-122"/>
                <a:sym typeface="宋体" panose="02010600030101010101" pitchFamily="2" charset="-122"/>
              </a:rPr>
              <a:t>模块</a:t>
            </a:r>
            <a:r>
              <a:rPr lang="en-US" altLang="zh-CN" sz="2000" dirty="0">
                <a:solidFill>
                  <a:srgbClr val="000000"/>
                </a:solidFill>
                <a:latin typeface="宋体" panose="02010600030101010101" pitchFamily="2" charset="-122"/>
                <a:sym typeface="宋体" panose="02010600030101010101" pitchFamily="2" charset="-122"/>
              </a:rPr>
              <a:t>---</a:t>
            </a:r>
            <a:r>
              <a:rPr lang="zh-CN" altLang="en-US" sz="2000" dirty="0">
                <a:solidFill>
                  <a:srgbClr val="000000"/>
                </a:solidFill>
                <a:latin typeface="宋体" panose="02010600030101010101" pitchFamily="2" charset="-122"/>
                <a:sym typeface="宋体" panose="02010600030101010101" pitchFamily="2" charset="-122"/>
              </a:rPr>
              <a:t>算法原理</a:t>
            </a:r>
            <a:endParaRPr lang="zh-CN" altLang="en-US" sz="2000" dirty="0">
              <a:solidFill>
                <a:srgbClr val="000000"/>
              </a:solidFill>
              <a:latin typeface="宋体" panose="02010600030101010101" pitchFamily="2" charset="-122"/>
              <a:ea typeface="微软雅黑" panose="020B0503020204020204" pitchFamily="34" charset="-122"/>
              <a:sym typeface="宋体" panose="02010600030101010101" pitchFamily="2" charset="-122"/>
            </a:endParaRPr>
          </a:p>
        </p:txBody>
      </p:sp>
      <p:sp>
        <p:nvSpPr>
          <p:cNvPr id="4" name="矩形 3"/>
          <p:cNvSpPr/>
          <p:nvPr/>
        </p:nvSpPr>
        <p:spPr>
          <a:xfrm>
            <a:off x="450215" y="2355215"/>
            <a:ext cx="2984500" cy="304228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查询数据库循环输出留言相关信息并对留言选择操作</a:t>
            </a:r>
            <a:r>
              <a:rPr lang="en-US" altLang="zh-CN"/>
              <a:t>“</a:t>
            </a:r>
            <a:r>
              <a:rPr lang="zh-CN" altLang="en-US"/>
              <a:t>查看</a:t>
            </a:r>
            <a:r>
              <a:rPr lang="en-US" altLang="zh-CN"/>
              <a:t>”“</a:t>
            </a:r>
            <a:r>
              <a:rPr lang="zh-CN" altLang="en-US"/>
              <a:t>删除</a:t>
            </a:r>
            <a:r>
              <a:rPr lang="en-US" altLang="zh-CN"/>
              <a:t>”</a:t>
            </a:r>
            <a:r>
              <a:rPr lang="zh-CN" altLang="en-US"/>
              <a:t>，实现如右图</a:t>
            </a:r>
            <a:endParaRPr lang="zh-CN" altLang="en-US"/>
          </a:p>
        </p:txBody>
      </p:sp>
      <p:pic>
        <p:nvPicPr>
          <p:cNvPr id="5" name="图片 4"/>
          <p:cNvPicPr>
            <a:picLocks noChangeAspect="1"/>
          </p:cNvPicPr>
          <p:nvPr/>
        </p:nvPicPr>
        <p:blipFill>
          <a:blip r:embed="rId1"/>
          <a:stretch>
            <a:fillRect/>
          </a:stretch>
        </p:blipFill>
        <p:spPr>
          <a:xfrm>
            <a:off x="4775835" y="1058545"/>
            <a:ext cx="6984365" cy="1558925"/>
          </a:xfrm>
          <a:prstGeom prst="rect">
            <a:avLst/>
          </a:prstGeom>
        </p:spPr>
      </p:pic>
      <p:pic>
        <p:nvPicPr>
          <p:cNvPr id="7" name="图片 6"/>
          <p:cNvPicPr>
            <a:picLocks noChangeAspect="1"/>
          </p:cNvPicPr>
          <p:nvPr/>
        </p:nvPicPr>
        <p:blipFill>
          <a:blip r:embed="rId2"/>
          <a:stretch>
            <a:fillRect/>
          </a:stretch>
        </p:blipFill>
        <p:spPr>
          <a:xfrm>
            <a:off x="4358640" y="2759075"/>
            <a:ext cx="7574280" cy="40989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图片 1"/>
          <p:cNvPicPr>
            <a:picLocks noChangeAspect="1" noChangeArrowheads="1"/>
          </p:cNvPicPr>
          <p:nvPr/>
        </p:nvPicPr>
        <p:blipFill>
          <a:blip r:embed="rId1">
            <a:extLst>
              <a:ext uri="{28A0092B-C50C-407E-A947-70E740481C1C}">
                <a14:useLocalDpi xmlns:a14="http://schemas.microsoft.com/office/drawing/2010/main" val="0"/>
              </a:ext>
            </a:extLst>
          </a:blip>
          <a:srcRect t="15707"/>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矩形 2"/>
          <p:cNvSpPr>
            <a:spLocks noChangeArrowheads="1"/>
          </p:cNvSpPr>
          <p:nvPr/>
        </p:nvSpPr>
        <p:spPr bwMode="auto">
          <a:xfrm>
            <a:off x="0" y="0"/>
            <a:ext cx="12192000" cy="6858000"/>
          </a:xfrm>
          <a:prstGeom prst="rect">
            <a:avLst/>
          </a:prstGeom>
          <a:solidFill>
            <a:srgbClr val="000000">
              <a:alpha val="60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等线" panose="02010600030101010101" charset="-122"/>
              <a:ea typeface="等线" panose="02010600030101010101" charset="-122"/>
              <a:cs typeface="等线" panose="02010600030101010101" charset="-122"/>
              <a:sym typeface="等线" panose="02010600030101010101" charset="-122"/>
            </a:endParaRPr>
          </a:p>
        </p:txBody>
      </p:sp>
      <p:sp>
        <p:nvSpPr>
          <p:cNvPr id="18436" name="直接连接符 10"/>
          <p:cNvSpPr>
            <a:spLocks noChangeShapeType="1"/>
          </p:cNvSpPr>
          <p:nvPr/>
        </p:nvSpPr>
        <p:spPr bwMode="auto">
          <a:xfrm>
            <a:off x="0" y="3429000"/>
            <a:ext cx="12192000" cy="0"/>
          </a:xfrm>
          <a:prstGeom prst="line">
            <a:avLst/>
          </a:prstGeom>
          <a:noFill/>
          <a:ln w="28575" cap="flat" cmpd="sng">
            <a:solidFill>
              <a:schemeClr val="bg1"/>
            </a:solidFill>
            <a:bevel/>
          </a:ln>
          <a:extLst>
            <a:ext uri="{909E8E84-426E-40DD-AFC4-6F175D3DCCD1}">
              <a14:hiddenFill xmlns:a14="http://schemas.microsoft.com/office/drawing/2010/main">
                <a:noFill/>
              </a14:hiddenFill>
            </a:ext>
          </a:extLst>
        </p:spPr>
        <p:txBody>
          <a:bodyPr/>
          <a:lstStyle/>
          <a:p>
            <a:endParaRPr lang="zh-CN" altLang="en-US"/>
          </a:p>
        </p:txBody>
      </p:sp>
      <p:sp>
        <p:nvSpPr>
          <p:cNvPr id="18437" name="椭圆 6"/>
          <p:cNvSpPr>
            <a:spLocks noChangeArrowheads="1"/>
          </p:cNvSpPr>
          <p:nvPr/>
        </p:nvSpPr>
        <p:spPr bwMode="auto">
          <a:xfrm>
            <a:off x="3784600" y="1117600"/>
            <a:ext cx="4622800" cy="4622800"/>
          </a:xfrm>
          <a:prstGeom prst="ellipse">
            <a:avLst/>
          </a:prstGeom>
          <a:solidFill>
            <a:schemeClr val="bg1"/>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等线" panose="02010600030101010101" charset="-122"/>
              <a:ea typeface="等线" panose="02010600030101010101" charset="-122"/>
              <a:cs typeface="等线" panose="02010600030101010101" charset="-122"/>
              <a:sym typeface="等线" panose="02010600030101010101" charset="-122"/>
            </a:endParaRPr>
          </a:p>
        </p:txBody>
      </p:sp>
      <p:sp>
        <p:nvSpPr>
          <p:cNvPr id="18438" name="文本框 7"/>
          <p:cNvSpPr>
            <a:spLocks noChangeArrowheads="1"/>
          </p:cNvSpPr>
          <p:nvPr/>
        </p:nvSpPr>
        <p:spPr bwMode="auto">
          <a:xfrm>
            <a:off x="5254625" y="1851025"/>
            <a:ext cx="1682750"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9900">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4</a:t>
            </a:r>
            <a:endParaRPr lang="zh-CN" altLang="en-US" sz="19900">
              <a:solidFill>
                <a:srgbClr val="FFC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439" name="椭圆 8"/>
          <p:cNvSpPr>
            <a:spLocks noChangeArrowheads="1"/>
          </p:cNvSpPr>
          <p:nvPr/>
        </p:nvSpPr>
        <p:spPr bwMode="auto">
          <a:xfrm>
            <a:off x="4068763" y="1401763"/>
            <a:ext cx="4054475" cy="4054475"/>
          </a:xfrm>
          <a:prstGeom prst="ellipse">
            <a:avLst/>
          </a:prstGeom>
          <a:noFill/>
          <a:ln w="28575" cap="flat" cmpd="sng">
            <a:solidFill>
              <a:schemeClr val="tx1"/>
            </a:solidFill>
            <a:bevel/>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等线" panose="02010600030101010101" charset="-122"/>
              <a:ea typeface="等线" panose="02010600030101010101" charset="-122"/>
              <a:cs typeface="等线" panose="02010600030101010101" charset="-122"/>
              <a:sym typeface="等线" panose="02010600030101010101"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9A6162E-6EC1-4285-81C1-7BA3CF44AB4B}" type="datetime1">
              <a:rPr lang="zh-CN" altLang="en-US"/>
            </a:fld>
            <a:endParaRPr lang="zh-CN" altLang="en-US" sz="1800">
              <a:solidFill>
                <a:schemeClr val="tx1"/>
              </a:solidFill>
            </a:endParaRPr>
          </a:p>
        </p:txBody>
      </p:sp>
      <p:sp>
        <p:nvSpPr>
          <p:cNvPr id="11266" name="矩形 1"/>
          <p:cNvSpPr>
            <a:spLocks noChangeArrowheads="1"/>
          </p:cNvSpPr>
          <p:nvPr/>
        </p:nvSpPr>
        <p:spPr bwMode="auto">
          <a:xfrm>
            <a:off x="641350" y="363855"/>
            <a:ext cx="4631690" cy="675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PART TWO   </a:t>
            </a:r>
            <a:endPar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algn="l"/>
            <a:r>
              <a:rPr 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注销</a:t>
            </a:r>
            <a:r>
              <a:rPr lang="zh-CN" altLang="en-US" sz="2000" dirty="0">
                <a:solidFill>
                  <a:srgbClr val="000000"/>
                </a:solidFill>
                <a:latin typeface="宋体" panose="02010600030101010101" pitchFamily="2" charset="-122"/>
                <a:sym typeface="宋体" panose="02010600030101010101" pitchFamily="2" charset="-122"/>
              </a:rPr>
              <a:t>功能模块</a:t>
            </a:r>
            <a:r>
              <a:rPr lang="en-US" altLang="zh-CN" sz="2000" dirty="0">
                <a:solidFill>
                  <a:srgbClr val="000000"/>
                </a:solidFill>
                <a:latin typeface="宋体" panose="02010600030101010101" pitchFamily="2" charset="-122"/>
                <a:sym typeface="宋体" panose="02010600030101010101" pitchFamily="2" charset="-122"/>
              </a:rPr>
              <a:t>---</a:t>
            </a:r>
            <a:r>
              <a:rPr lang="zh-CN" altLang="en-US" sz="2000" dirty="0">
                <a:solidFill>
                  <a:srgbClr val="000000"/>
                </a:solidFill>
                <a:latin typeface="宋体" panose="02010600030101010101" pitchFamily="2" charset="-122"/>
                <a:sym typeface="宋体" panose="02010600030101010101" pitchFamily="2" charset="-122"/>
              </a:rPr>
              <a:t>运行测试情况</a:t>
            </a:r>
            <a:endParaRPr lang="zh-CN" altLang="en-US" sz="2000" dirty="0">
              <a:solidFill>
                <a:srgbClr val="000000"/>
              </a:solidFill>
              <a:latin typeface="宋体" panose="02010600030101010101" pitchFamily="2" charset="-122"/>
              <a:ea typeface="微软雅黑" panose="020B0503020204020204" pitchFamily="34" charset="-122"/>
              <a:sym typeface="宋体" panose="02010600030101010101" pitchFamily="2" charset="-122"/>
            </a:endParaRPr>
          </a:p>
        </p:txBody>
      </p:sp>
      <p:sp>
        <p:nvSpPr>
          <p:cNvPr id="6" name="矩形 5"/>
          <p:cNvSpPr/>
          <p:nvPr/>
        </p:nvSpPr>
        <p:spPr>
          <a:xfrm>
            <a:off x="766445" y="1146810"/>
            <a:ext cx="10345420" cy="9144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l"/>
            <a:r>
              <a:rPr lang="zh-CN" altLang="en-US"/>
              <a:t>用户注销模块主要是将僵尸用户删除，就是通过对数据库进行操作删除用户各种信息。如图</a:t>
            </a:r>
            <a:endParaRPr lang="zh-CN" altLang="en-US"/>
          </a:p>
        </p:txBody>
      </p:sp>
      <p:pic>
        <p:nvPicPr>
          <p:cNvPr id="2" name="图片 1"/>
          <p:cNvPicPr>
            <a:picLocks noChangeAspect="1"/>
          </p:cNvPicPr>
          <p:nvPr/>
        </p:nvPicPr>
        <p:blipFill>
          <a:blip r:embed="rId1"/>
          <a:stretch>
            <a:fillRect/>
          </a:stretch>
        </p:blipFill>
        <p:spPr>
          <a:xfrm>
            <a:off x="485775" y="1873250"/>
            <a:ext cx="6426200" cy="4156075"/>
          </a:xfrm>
          <a:prstGeom prst="rect">
            <a:avLst/>
          </a:prstGeom>
        </p:spPr>
      </p:pic>
      <p:pic>
        <p:nvPicPr>
          <p:cNvPr id="7" name="图片 6"/>
          <p:cNvPicPr>
            <a:picLocks noChangeAspect="1"/>
          </p:cNvPicPr>
          <p:nvPr/>
        </p:nvPicPr>
        <p:blipFill>
          <a:blip r:embed="rId2"/>
          <a:stretch>
            <a:fillRect/>
          </a:stretch>
        </p:blipFill>
        <p:spPr>
          <a:xfrm>
            <a:off x="6546215" y="1873250"/>
            <a:ext cx="5265420" cy="430403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9A6162E-6EC1-4285-81C1-7BA3CF44AB4B}" type="datetime1">
              <a:rPr lang="zh-CN" altLang="en-US"/>
            </a:fld>
            <a:endParaRPr lang="zh-CN" altLang="en-US" sz="1800">
              <a:solidFill>
                <a:schemeClr val="tx1"/>
              </a:solidFill>
            </a:endParaRPr>
          </a:p>
        </p:txBody>
      </p:sp>
      <p:sp>
        <p:nvSpPr>
          <p:cNvPr id="11266" name="矩形 1"/>
          <p:cNvSpPr>
            <a:spLocks noChangeArrowheads="1"/>
          </p:cNvSpPr>
          <p:nvPr/>
        </p:nvSpPr>
        <p:spPr bwMode="auto">
          <a:xfrm>
            <a:off x="297180" y="382905"/>
            <a:ext cx="5501005" cy="675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PART TWO   </a:t>
            </a:r>
            <a:endPar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注销</a:t>
            </a:r>
            <a:r>
              <a:rPr lang="zh-CN" altLang="en-US" sz="2000" dirty="0">
                <a:solidFill>
                  <a:srgbClr val="000000"/>
                </a:solidFill>
                <a:latin typeface="宋体" panose="02010600030101010101" pitchFamily="2" charset="-122"/>
                <a:sym typeface="宋体" panose="02010600030101010101" pitchFamily="2" charset="-122"/>
              </a:rPr>
              <a:t>功能模块</a:t>
            </a:r>
            <a:r>
              <a:rPr lang="en-US" altLang="zh-CN" sz="2000" dirty="0">
                <a:solidFill>
                  <a:srgbClr val="000000"/>
                </a:solidFill>
                <a:latin typeface="宋体" panose="02010600030101010101" pitchFamily="2" charset="-122"/>
                <a:sym typeface="宋体" panose="02010600030101010101" pitchFamily="2" charset="-122"/>
              </a:rPr>
              <a:t>---ui</a:t>
            </a:r>
            <a:r>
              <a:rPr lang="zh-CN" altLang="en-US" sz="2000" dirty="0">
                <a:solidFill>
                  <a:srgbClr val="000000"/>
                </a:solidFill>
                <a:latin typeface="宋体" panose="02010600030101010101" pitchFamily="2" charset="-122"/>
                <a:sym typeface="宋体" panose="02010600030101010101" pitchFamily="2" charset="-122"/>
              </a:rPr>
              <a:t>界面</a:t>
            </a:r>
            <a:r>
              <a:rPr lang="zh-CN" altLang="en-US" sz="2000" dirty="0">
                <a:solidFill>
                  <a:srgbClr val="000000"/>
                </a:solidFill>
                <a:latin typeface="宋体" panose="02010600030101010101" pitchFamily="2" charset="-122"/>
                <a:sym typeface="宋体" panose="02010600030101010101" pitchFamily="2" charset="-122"/>
              </a:rPr>
              <a:t>代码实现</a:t>
            </a:r>
            <a:endParaRPr lang="zh-CN" altLang="en-US" sz="2000" dirty="0">
              <a:solidFill>
                <a:srgbClr val="000000"/>
              </a:solidFill>
              <a:latin typeface="宋体" panose="02010600030101010101" pitchFamily="2" charset="-122"/>
              <a:ea typeface="微软雅黑" panose="020B0503020204020204" pitchFamily="34" charset="-122"/>
              <a:sym typeface="宋体" panose="02010600030101010101" pitchFamily="2" charset="-122"/>
            </a:endParaRPr>
          </a:p>
        </p:txBody>
      </p:sp>
      <p:pic>
        <p:nvPicPr>
          <p:cNvPr id="2" name="图片 1"/>
          <p:cNvPicPr>
            <a:picLocks noChangeAspect="1"/>
          </p:cNvPicPr>
          <p:nvPr/>
        </p:nvPicPr>
        <p:blipFill>
          <a:blip r:embed="rId1"/>
          <a:stretch>
            <a:fillRect/>
          </a:stretch>
        </p:blipFill>
        <p:spPr>
          <a:xfrm>
            <a:off x="1496060" y="1058545"/>
            <a:ext cx="7885430" cy="545719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9A6162E-6EC1-4285-81C1-7BA3CF44AB4B}" type="datetime1">
              <a:rPr lang="zh-CN" altLang="en-US"/>
            </a:fld>
            <a:endParaRPr lang="zh-CN" altLang="en-US" sz="1800">
              <a:solidFill>
                <a:schemeClr val="tx1"/>
              </a:solidFill>
            </a:endParaRPr>
          </a:p>
        </p:txBody>
      </p:sp>
      <p:sp>
        <p:nvSpPr>
          <p:cNvPr id="11266" name="矩形 1"/>
          <p:cNvSpPr>
            <a:spLocks noChangeArrowheads="1"/>
          </p:cNvSpPr>
          <p:nvPr/>
        </p:nvSpPr>
        <p:spPr bwMode="auto">
          <a:xfrm>
            <a:off x="297180" y="382905"/>
            <a:ext cx="5501005" cy="675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PART TWO   </a:t>
            </a:r>
            <a:endPar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注销</a:t>
            </a:r>
            <a:r>
              <a:rPr lang="zh-CN" altLang="en-US" sz="2000" dirty="0">
                <a:solidFill>
                  <a:srgbClr val="000000"/>
                </a:solidFill>
                <a:latin typeface="宋体" panose="02010600030101010101" pitchFamily="2" charset="-122"/>
                <a:sym typeface="宋体" panose="02010600030101010101" pitchFamily="2" charset="-122"/>
              </a:rPr>
              <a:t>功能模块</a:t>
            </a:r>
            <a:r>
              <a:rPr lang="en-US" altLang="zh-CN" sz="2000" dirty="0">
                <a:solidFill>
                  <a:srgbClr val="000000"/>
                </a:solidFill>
                <a:latin typeface="宋体" panose="02010600030101010101" pitchFamily="2" charset="-122"/>
                <a:sym typeface="宋体" panose="02010600030101010101" pitchFamily="2" charset="-122"/>
              </a:rPr>
              <a:t>---</a:t>
            </a:r>
            <a:r>
              <a:rPr lang="zh-CN" altLang="en-US" sz="2000" dirty="0">
                <a:solidFill>
                  <a:srgbClr val="000000"/>
                </a:solidFill>
                <a:latin typeface="宋体" panose="02010600030101010101" pitchFamily="2" charset="-122"/>
                <a:sym typeface="宋体" panose="02010600030101010101" pitchFamily="2" charset="-122"/>
              </a:rPr>
              <a:t>数据库修改</a:t>
            </a:r>
            <a:r>
              <a:rPr lang="zh-CN" altLang="en-US" sz="2000" dirty="0">
                <a:solidFill>
                  <a:srgbClr val="000000"/>
                </a:solidFill>
                <a:latin typeface="宋体" panose="02010600030101010101" pitchFamily="2" charset="-122"/>
                <a:sym typeface="宋体" panose="02010600030101010101" pitchFamily="2" charset="-122"/>
              </a:rPr>
              <a:t>代码实现</a:t>
            </a:r>
            <a:endParaRPr lang="zh-CN" altLang="en-US" sz="2000" dirty="0">
              <a:solidFill>
                <a:srgbClr val="000000"/>
              </a:solidFill>
              <a:latin typeface="宋体" panose="02010600030101010101" pitchFamily="2" charset="-122"/>
              <a:ea typeface="微软雅黑" panose="020B0503020204020204" pitchFamily="34" charset="-122"/>
              <a:sym typeface="宋体" panose="02010600030101010101" pitchFamily="2" charset="-122"/>
            </a:endParaRPr>
          </a:p>
        </p:txBody>
      </p:sp>
      <p:pic>
        <p:nvPicPr>
          <p:cNvPr id="4" name="图片 3"/>
          <p:cNvPicPr>
            <a:picLocks noChangeAspect="1"/>
          </p:cNvPicPr>
          <p:nvPr/>
        </p:nvPicPr>
        <p:blipFill>
          <a:blip r:embed="rId1"/>
          <a:stretch>
            <a:fillRect/>
          </a:stretch>
        </p:blipFill>
        <p:spPr>
          <a:xfrm>
            <a:off x="1313815" y="1574165"/>
            <a:ext cx="9564370" cy="328358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图片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45672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矩形 7"/>
          <p:cNvSpPr>
            <a:spLocks noChangeArrowheads="1"/>
          </p:cNvSpPr>
          <p:nvPr/>
        </p:nvSpPr>
        <p:spPr bwMode="auto">
          <a:xfrm>
            <a:off x="0" y="0"/>
            <a:ext cx="4567238" cy="6858000"/>
          </a:xfrm>
          <a:prstGeom prst="rect">
            <a:avLst/>
          </a:prstGeom>
          <a:solidFill>
            <a:srgbClr val="000000">
              <a:alpha val="60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r>
              <a:rPr lang="en-US" altLang="zh-CN" dirty="0">
                <a:solidFill>
                  <a:srgbClr val="FFFFFF"/>
                </a:solidFill>
                <a:latin typeface="等线" panose="02010600030101010101" charset="-122"/>
                <a:ea typeface="等线" panose="02010600030101010101" charset="-122"/>
                <a:cs typeface="等线" panose="02010600030101010101" charset="-122"/>
                <a:sym typeface="等线" panose="02010600030101010101" charset="-122"/>
              </a:rPr>
              <a:t>         </a:t>
            </a:r>
            <a:endParaRPr lang="zh-CN" altLang="zh-CN" dirty="0">
              <a:solidFill>
                <a:srgbClr val="FFFFFF"/>
              </a:solidFill>
              <a:latin typeface="等线" panose="02010600030101010101" charset="-122"/>
              <a:ea typeface="等线" panose="02010600030101010101" charset="-122"/>
              <a:cs typeface="等线" panose="02010600030101010101" charset="-122"/>
              <a:sym typeface="等线" panose="02010600030101010101" charset="-122"/>
            </a:endParaRPr>
          </a:p>
        </p:txBody>
      </p:sp>
      <p:sp>
        <p:nvSpPr>
          <p:cNvPr id="4100" name="矩形 8"/>
          <p:cNvSpPr>
            <a:spLocks noChangeArrowheads="1"/>
          </p:cNvSpPr>
          <p:nvPr/>
        </p:nvSpPr>
        <p:spPr bwMode="auto">
          <a:xfrm>
            <a:off x="5327650" y="249238"/>
            <a:ext cx="1835150" cy="113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4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目录</a:t>
            </a:r>
            <a:endParaRPr lang="en-US" sz="4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sz="24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CONTENTS</a:t>
            </a:r>
            <a:endParaRPr lang="zh-CN" altLang="en-US"/>
          </a:p>
        </p:txBody>
      </p:sp>
      <p:sp>
        <p:nvSpPr>
          <p:cNvPr id="4101" name="椭圆 9"/>
          <p:cNvSpPr>
            <a:spLocks noChangeArrowheads="1"/>
          </p:cNvSpPr>
          <p:nvPr/>
        </p:nvSpPr>
        <p:spPr bwMode="auto">
          <a:xfrm>
            <a:off x="5627688" y="1912938"/>
            <a:ext cx="617537" cy="617537"/>
          </a:xfrm>
          <a:prstGeom prst="ellipse">
            <a:avLst/>
          </a:prstGeom>
          <a:solidFill>
            <a:srgbClr val="FFC000"/>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sz="2400">
              <a:solidFill>
                <a:srgbClr val="FFFFFF"/>
              </a:solidFill>
              <a:latin typeface="等线" panose="02010600030101010101" charset="-122"/>
              <a:ea typeface="等线" panose="02010600030101010101" charset="-122"/>
              <a:cs typeface="等线" panose="02010600030101010101" charset="-122"/>
              <a:sym typeface="等线" panose="02010600030101010101" charset="-122"/>
            </a:endParaRPr>
          </a:p>
        </p:txBody>
      </p:sp>
      <p:sp>
        <p:nvSpPr>
          <p:cNvPr id="4102" name="矩形 16"/>
          <p:cNvSpPr>
            <a:spLocks noChangeArrowheads="1"/>
          </p:cNvSpPr>
          <p:nvPr/>
        </p:nvSpPr>
        <p:spPr bwMode="auto">
          <a:xfrm>
            <a:off x="6834188" y="1760538"/>
            <a:ext cx="347091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PART ONE     </a:t>
            </a:r>
            <a:r>
              <a:rPr lang="zh-CN" altLang="en-US" sz="2400" dirty="0">
                <a:solidFill>
                  <a:srgbClr val="000000"/>
                </a:solidFill>
                <a:latin typeface="宋体" panose="02010600030101010101" pitchFamily="2" charset="-122"/>
                <a:sym typeface="宋体" panose="02010600030101010101" pitchFamily="2" charset="-122"/>
              </a:rPr>
              <a:t>个人任务分工</a:t>
            </a:r>
            <a:endParaRPr lang="zh-CN" altLang="en-US" sz="2400" dirty="0">
              <a:solidFill>
                <a:srgbClr val="000000"/>
              </a:solidFill>
              <a:latin typeface="宋体" panose="02010600030101010101" pitchFamily="2" charset="-122"/>
              <a:sym typeface="宋体" panose="02010600030101010101" pitchFamily="2" charset="-122"/>
            </a:endParaRPr>
          </a:p>
        </p:txBody>
      </p:sp>
      <p:sp>
        <p:nvSpPr>
          <p:cNvPr id="4103" name="矩形 18"/>
          <p:cNvSpPr>
            <a:spLocks noChangeArrowheads="1"/>
          </p:cNvSpPr>
          <p:nvPr/>
        </p:nvSpPr>
        <p:spPr bwMode="auto">
          <a:xfrm>
            <a:off x="6834188" y="2959100"/>
            <a:ext cx="413639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PART TWO     </a:t>
            </a:r>
            <a:r>
              <a:rPr lang="zh-CN" altLang="en-US" sz="2400" dirty="0">
                <a:solidFill>
                  <a:srgbClr val="000000"/>
                </a:solidFill>
                <a:latin typeface="宋体" panose="02010600030101010101" pitchFamily="2" charset="-122"/>
                <a:sym typeface="宋体" panose="02010600030101010101" pitchFamily="2" charset="-122"/>
              </a:rPr>
              <a:t>书籍审核功能模块</a:t>
            </a:r>
            <a:endParaRPr lang="zh-CN" altLang="en-US" sz="2400" dirty="0">
              <a:solidFill>
                <a:srgbClr val="000000"/>
              </a:solidFill>
              <a:latin typeface="宋体" panose="02010600030101010101" pitchFamily="2" charset="-122"/>
              <a:sym typeface="宋体" panose="02010600030101010101" pitchFamily="2" charset="-122"/>
            </a:endParaRPr>
          </a:p>
        </p:txBody>
      </p:sp>
      <p:sp>
        <p:nvSpPr>
          <p:cNvPr id="4104" name="矩形 19"/>
          <p:cNvSpPr>
            <a:spLocks noChangeArrowheads="1"/>
          </p:cNvSpPr>
          <p:nvPr/>
        </p:nvSpPr>
        <p:spPr bwMode="auto">
          <a:xfrm>
            <a:off x="6834188" y="5394325"/>
            <a:ext cx="309880" cy="970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30000"/>
              </a:lnSpc>
            </a:pPr>
            <a:r>
              <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endParaRPr lang="zh-CN" altLang="en-US" sz="4400" dirty="0">
              <a:solidFill>
                <a:srgbClr val="000000"/>
              </a:solidFill>
              <a:latin typeface="宋体" panose="02010600030101010101" pitchFamily="2" charset="-122"/>
              <a:ea typeface="微软雅黑" panose="020B0503020204020204" pitchFamily="34" charset="-122"/>
              <a:sym typeface="宋体" panose="02010600030101010101" pitchFamily="2" charset="-122"/>
            </a:endParaRPr>
          </a:p>
        </p:txBody>
      </p:sp>
      <p:sp>
        <p:nvSpPr>
          <p:cNvPr id="4105" name="矩形 20"/>
          <p:cNvSpPr>
            <a:spLocks noChangeArrowheads="1"/>
          </p:cNvSpPr>
          <p:nvPr/>
        </p:nvSpPr>
        <p:spPr bwMode="auto">
          <a:xfrm>
            <a:off x="6834505" y="4172585"/>
            <a:ext cx="48323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PART THREE    </a:t>
            </a:r>
            <a:r>
              <a:rPr lang="zh-CN" altLang="en-US" sz="2400" dirty="0">
                <a:solidFill>
                  <a:srgbClr val="000000"/>
                </a:solidFill>
                <a:latin typeface="宋体" panose="02010600030101010101" pitchFamily="2" charset="-122"/>
                <a:sym typeface="宋体" panose="02010600030101010101" pitchFamily="2" charset="-122"/>
              </a:rPr>
              <a:t>用户留言管理功能模块</a:t>
            </a:r>
            <a:endParaRPr lang="zh-CN" altLang="en-US" sz="2400" dirty="0">
              <a:solidFill>
                <a:srgbClr val="000000"/>
              </a:solidFill>
              <a:latin typeface="宋体" panose="02010600030101010101" pitchFamily="2" charset="-122"/>
              <a:sym typeface="宋体" panose="02010600030101010101" pitchFamily="2" charset="-122"/>
            </a:endParaRPr>
          </a:p>
        </p:txBody>
      </p:sp>
      <p:sp>
        <p:nvSpPr>
          <p:cNvPr id="4106" name="椭圆 12"/>
          <p:cNvSpPr>
            <a:spLocks noChangeArrowheads="1"/>
          </p:cNvSpPr>
          <p:nvPr/>
        </p:nvSpPr>
        <p:spPr bwMode="auto">
          <a:xfrm>
            <a:off x="5627688" y="3121025"/>
            <a:ext cx="617537" cy="615950"/>
          </a:xfrm>
          <a:prstGeom prst="ellipse">
            <a:avLst/>
          </a:prstGeom>
          <a:solidFill>
            <a:srgbClr val="FFC000"/>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sz="2400">
              <a:solidFill>
                <a:srgbClr val="FFFFFF"/>
              </a:solidFill>
              <a:latin typeface="等线" panose="02010600030101010101" charset="-122"/>
              <a:ea typeface="等线" panose="02010600030101010101" charset="-122"/>
              <a:cs typeface="等线" panose="02010600030101010101" charset="-122"/>
              <a:sym typeface="等线" panose="02010600030101010101" charset="-122"/>
            </a:endParaRPr>
          </a:p>
        </p:txBody>
      </p:sp>
      <p:sp>
        <p:nvSpPr>
          <p:cNvPr id="4107" name="椭圆 17"/>
          <p:cNvSpPr>
            <a:spLocks noChangeArrowheads="1"/>
          </p:cNvSpPr>
          <p:nvPr/>
        </p:nvSpPr>
        <p:spPr bwMode="auto">
          <a:xfrm>
            <a:off x="5627688" y="4348163"/>
            <a:ext cx="617537" cy="617537"/>
          </a:xfrm>
          <a:prstGeom prst="ellipse">
            <a:avLst/>
          </a:prstGeom>
          <a:solidFill>
            <a:srgbClr val="FFC000"/>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sz="2400">
              <a:solidFill>
                <a:srgbClr val="FFFFFF"/>
              </a:solidFill>
              <a:latin typeface="等线" panose="02010600030101010101" charset="-122"/>
              <a:ea typeface="等线" panose="02010600030101010101" charset="-122"/>
              <a:cs typeface="等线" panose="02010600030101010101" charset="-122"/>
              <a:sym typeface="等线" panose="02010600030101010101" charset="-122"/>
            </a:endParaRPr>
          </a:p>
        </p:txBody>
      </p:sp>
      <p:sp>
        <p:nvSpPr>
          <p:cNvPr id="4109" name="文本框 1"/>
          <p:cNvSpPr>
            <a:spLocks noChangeArrowheads="1"/>
          </p:cNvSpPr>
          <p:nvPr/>
        </p:nvSpPr>
        <p:spPr bwMode="auto">
          <a:xfrm>
            <a:off x="5722938" y="2036763"/>
            <a:ext cx="428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solidFill>
                  <a:schemeClr val="bg1"/>
                </a:solidFill>
                <a:latin typeface="等线" panose="02010600030101010101" charset="-122"/>
                <a:ea typeface="等线" panose="02010600030101010101" charset="-122"/>
                <a:cs typeface="等线" panose="02010600030101010101" charset="-122"/>
                <a:sym typeface="等线" panose="02010600030101010101" charset="-122"/>
              </a:rPr>
              <a:t>01</a:t>
            </a:r>
            <a:endParaRPr lang="zh-CN" altLang="en-US">
              <a:solidFill>
                <a:schemeClr val="bg1"/>
              </a:solidFill>
              <a:latin typeface="等线" panose="02010600030101010101" charset="-122"/>
              <a:sym typeface="等线" panose="02010600030101010101" charset="-122"/>
            </a:endParaRPr>
          </a:p>
        </p:txBody>
      </p:sp>
      <p:sp>
        <p:nvSpPr>
          <p:cNvPr id="4110" name="文本框 22"/>
          <p:cNvSpPr>
            <a:spLocks noChangeArrowheads="1"/>
          </p:cNvSpPr>
          <p:nvPr/>
        </p:nvSpPr>
        <p:spPr bwMode="auto">
          <a:xfrm>
            <a:off x="5722938" y="3244850"/>
            <a:ext cx="428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dirty="0">
                <a:solidFill>
                  <a:schemeClr val="bg1"/>
                </a:solidFill>
                <a:latin typeface="等线" panose="02010600030101010101" charset="-122"/>
                <a:ea typeface="等线" panose="02010600030101010101" charset="-122"/>
                <a:cs typeface="等线" panose="02010600030101010101" charset="-122"/>
                <a:sym typeface="等线" panose="02010600030101010101" charset="-122"/>
              </a:rPr>
              <a:t>02</a:t>
            </a:r>
            <a:endParaRPr lang="zh-CN" altLang="en-US" dirty="0">
              <a:solidFill>
                <a:schemeClr val="bg1"/>
              </a:solidFill>
              <a:latin typeface="等线" panose="02010600030101010101" charset="-122"/>
              <a:sym typeface="等线" panose="02010600030101010101" charset="-122"/>
            </a:endParaRPr>
          </a:p>
        </p:txBody>
      </p:sp>
      <p:sp>
        <p:nvSpPr>
          <p:cNvPr id="4111" name="文本框 23"/>
          <p:cNvSpPr>
            <a:spLocks noChangeArrowheads="1"/>
          </p:cNvSpPr>
          <p:nvPr/>
        </p:nvSpPr>
        <p:spPr bwMode="auto">
          <a:xfrm>
            <a:off x="5722938" y="4471988"/>
            <a:ext cx="4460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solidFill>
                  <a:schemeClr val="bg1"/>
                </a:solidFill>
                <a:latin typeface="等线" panose="02010600030101010101" charset="-122"/>
                <a:ea typeface="等线" panose="02010600030101010101" charset="-122"/>
                <a:cs typeface="等线" panose="02010600030101010101" charset="-122"/>
                <a:sym typeface="等线" panose="02010600030101010101" charset="-122"/>
              </a:rPr>
              <a:t>03</a:t>
            </a:r>
            <a:endParaRPr lang="zh-CN" altLang="en-US">
              <a:solidFill>
                <a:schemeClr val="bg1"/>
              </a:solidFill>
              <a:latin typeface="等线" panose="02010600030101010101" charset="-122"/>
              <a:sym typeface="等线" panose="02010600030101010101"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341" y="0"/>
            <a:ext cx="4837889" cy="6857999"/>
          </a:xfrm>
          <a:prstGeom prst="rect">
            <a:avLst/>
          </a:prstGeom>
        </p:spPr>
      </p:pic>
      <p:sp>
        <p:nvSpPr>
          <p:cNvPr id="2" name="椭圆 1"/>
          <p:cNvSpPr/>
          <p:nvPr/>
        </p:nvSpPr>
        <p:spPr>
          <a:xfrm>
            <a:off x="5551170" y="5316855"/>
            <a:ext cx="617855" cy="60261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04</a:t>
            </a:r>
            <a:endParaRPr lang="en-US" altLang="zh-CN"/>
          </a:p>
        </p:txBody>
      </p:sp>
      <p:sp>
        <p:nvSpPr>
          <p:cNvPr id="4" name="单圆角矩形 3"/>
          <p:cNvSpPr/>
          <p:nvPr/>
        </p:nvSpPr>
        <p:spPr>
          <a:xfrm>
            <a:off x="6834505" y="5172075"/>
            <a:ext cx="4799330" cy="891540"/>
          </a:xfrm>
          <a:prstGeom prst="round1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l"/>
            <a:r>
              <a:rPr 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PART THREE    </a:t>
            </a:r>
            <a:r>
              <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注销功能模块</a:t>
            </a:r>
            <a:endPar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1"/>
          <p:cNvPicPr>
            <a:picLocks noChangeAspect="1" noChangeArrowheads="1"/>
          </p:cNvPicPr>
          <p:nvPr/>
        </p:nvPicPr>
        <p:blipFill>
          <a:blip r:embed="rId1">
            <a:extLst>
              <a:ext uri="{28A0092B-C50C-407E-A947-70E740481C1C}">
                <a14:useLocalDpi xmlns:a14="http://schemas.microsoft.com/office/drawing/2010/main" val="0"/>
              </a:ext>
            </a:extLst>
          </a:blip>
          <a:srcRect t="15707"/>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矩形 2"/>
          <p:cNvSpPr>
            <a:spLocks noChangeArrowheads="1"/>
          </p:cNvSpPr>
          <p:nvPr/>
        </p:nvSpPr>
        <p:spPr bwMode="auto">
          <a:xfrm>
            <a:off x="0" y="0"/>
            <a:ext cx="12192000" cy="6858000"/>
          </a:xfrm>
          <a:prstGeom prst="rect">
            <a:avLst/>
          </a:prstGeom>
          <a:solidFill>
            <a:srgbClr val="000000">
              <a:alpha val="60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等线" panose="02010600030101010101" charset="-122"/>
              <a:ea typeface="等线" panose="02010600030101010101" charset="-122"/>
              <a:cs typeface="等线" panose="02010600030101010101" charset="-122"/>
              <a:sym typeface="等线" panose="02010600030101010101" charset="-122"/>
            </a:endParaRPr>
          </a:p>
        </p:txBody>
      </p:sp>
      <p:sp>
        <p:nvSpPr>
          <p:cNvPr id="5124" name="直接连接符 10"/>
          <p:cNvSpPr>
            <a:spLocks noChangeShapeType="1"/>
          </p:cNvSpPr>
          <p:nvPr/>
        </p:nvSpPr>
        <p:spPr bwMode="auto">
          <a:xfrm>
            <a:off x="0" y="3429000"/>
            <a:ext cx="12192000" cy="0"/>
          </a:xfrm>
          <a:prstGeom prst="line">
            <a:avLst/>
          </a:prstGeom>
          <a:noFill/>
          <a:ln w="28575" cap="flat" cmpd="sng">
            <a:solidFill>
              <a:schemeClr val="bg1"/>
            </a:solidFill>
            <a:bevel/>
          </a:ln>
          <a:extLst>
            <a:ext uri="{909E8E84-426E-40DD-AFC4-6F175D3DCCD1}">
              <a14:hiddenFill xmlns:a14="http://schemas.microsoft.com/office/drawing/2010/main">
                <a:noFill/>
              </a14:hiddenFill>
            </a:ext>
          </a:extLst>
        </p:spPr>
        <p:txBody>
          <a:bodyPr/>
          <a:lstStyle/>
          <a:p>
            <a:endParaRPr lang="zh-CN" altLang="en-US"/>
          </a:p>
        </p:txBody>
      </p:sp>
      <p:sp>
        <p:nvSpPr>
          <p:cNvPr id="5125" name="椭圆 6"/>
          <p:cNvSpPr>
            <a:spLocks noChangeArrowheads="1"/>
          </p:cNvSpPr>
          <p:nvPr/>
        </p:nvSpPr>
        <p:spPr bwMode="auto">
          <a:xfrm>
            <a:off x="3784600" y="1117600"/>
            <a:ext cx="4622800" cy="4622800"/>
          </a:xfrm>
          <a:prstGeom prst="ellipse">
            <a:avLst/>
          </a:prstGeom>
          <a:solidFill>
            <a:schemeClr val="bg1"/>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等线" panose="02010600030101010101" charset="-122"/>
              <a:ea typeface="等线" panose="02010600030101010101" charset="-122"/>
              <a:cs typeface="等线" panose="02010600030101010101" charset="-122"/>
              <a:sym typeface="等线" panose="02010600030101010101" charset="-122"/>
            </a:endParaRPr>
          </a:p>
        </p:txBody>
      </p:sp>
      <p:sp>
        <p:nvSpPr>
          <p:cNvPr id="5126" name="文本框 7"/>
          <p:cNvSpPr>
            <a:spLocks noChangeArrowheads="1"/>
          </p:cNvSpPr>
          <p:nvPr/>
        </p:nvSpPr>
        <p:spPr bwMode="auto">
          <a:xfrm>
            <a:off x="5254625" y="1851025"/>
            <a:ext cx="1682750"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9900">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sz="19900">
              <a:solidFill>
                <a:srgbClr val="FFC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27" name="椭圆 8"/>
          <p:cNvSpPr>
            <a:spLocks noChangeArrowheads="1"/>
          </p:cNvSpPr>
          <p:nvPr/>
        </p:nvSpPr>
        <p:spPr bwMode="auto">
          <a:xfrm>
            <a:off x="4068763" y="1401763"/>
            <a:ext cx="4054475" cy="4054475"/>
          </a:xfrm>
          <a:prstGeom prst="ellipse">
            <a:avLst/>
          </a:prstGeom>
          <a:noFill/>
          <a:ln w="28575" cap="flat" cmpd="sng">
            <a:solidFill>
              <a:schemeClr val="tx1"/>
            </a:solidFill>
            <a:bevel/>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等线" panose="02010600030101010101" charset="-122"/>
              <a:ea typeface="等线" panose="02010600030101010101" charset="-122"/>
              <a:cs typeface="等线" panose="02010600030101010101" charset="-122"/>
              <a:sym typeface="等线" panose="02010600030101010101"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
          <p:cNvSpPr>
            <a:spLocks noChangeArrowheads="1"/>
          </p:cNvSpPr>
          <p:nvPr/>
        </p:nvSpPr>
        <p:spPr bwMode="auto">
          <a:xfrm>
            <a:off x="357188" y="188913"/>
            <a:ext cx="3535680" cy="1045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PART ONE     </a:t>
            </a:r>
            <a:endParaRPr lang="zh-CN" alt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4400">
                <a:solidFill>
                  <a:srgbClr val="000000"/>
                </a:solidFill>
                <a:latin typeface="宋体" panose="02010600030101010101" pitchFamily="2" charset="-122"/>
                <a:sym typeface="宋体" panose="02010600030101010101" pitchFamily="2" charset="-122"/>
              </a:rPr>
              <a:t>个人任务分工</a:t>
            </a:r>
            <a:endParaRPr lang="zh-CN" altLang="en-US" sz="4400">
              <a:solidFill>
                <a:srgbClr val="000000"/>
              </a:solidFill>
              <a:latin typeface="宋体" panose="02010600030101010101" pitchFamily="2" charset="-122"/>
              <a:sym typeface="宋体" panose="02010600030101010101" pitchFamily="2" charset="-122"/>
            </a:endParaRPr>
          </a:p>
        </p:txBody>
      </p:sp>
      <p:sp>
        <p:nvSpPr>
          <p:cNvPr id="6149" name="文本框 11"/>
          <p:cNvSpPr>
            <a:spLocks noChangeArrowheads="1"/>
          </p:cNvSpPr>
          <p:nvPr/>
        </p:nvSpPr>
        <p:spPr bwMode="auto">
          <a:xfrm>
            <a:off x="711200" y="2170430"/>
            <a:ext cx="9023985" cy="1490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r>
              <a:rPr lang="zh-CN" altLang="zh-CN" dirty="0"/>
              <a:t>（</a:t>
            </a:r>
            <a:r>
              <a:rPr lang="en-US" altLang="zh-CN" dirty="0"/>
              <a:t>1</a:t>
            </a:r>
            <a:r>
              <a:rPr lang="zh-CN" altLang="en-US" dirty="0"/>
              <a:t>）</a:t>
            </a:r>
            <a:r>
              <a:rPr lang="zh-CN" altLang="zh-CN" dirty="0"/>
              <a:t>后台</a:t>
            </a:r>
            <a:r>
              <a:rPr lang="en-US" altLang="zh-CN" dirty="0"/>
              <a:t>ui</a:t>
            </a:r>
            <a:r>
              <a:rPr lang="zh-CN" altLang="en-US" dirty="0"/>
              <a:t>设计</a:t>
            </a:r>
            <a:endParaRPr lang="zh-CN" altLang="en-US" dirty="0"/>
          </a:p>
          <a:p>
            <a:pPr>
              <a:lnSpc>
                <a:spcPct val="130000"/>
              </a:lnSpc>
            </a:pPr>
            <a:r>
              <a:rPr lang="zh-CN" altLang="en-US" dirty="0"/>
              <a:t>（</a:t>
            </a:r>
            <a:r>
              <a:rPr lang="en-US" altLang="zh-CN" dirty="0"/>
              <a:t>2</a:t>
            </a:r>
            <a:r>
              <a:rPr lang="zh-CN" altLang="en-US" dirty="0"/>
              <a:t>）用户管理功能模块，包括</a:t>
            </a:r>
            <a:r>
              <a:rPr lang="en-US" altLang="zh-CN" dirty="0"/>
              <a:t>“</a:t>
            </a:r>
            <a:r>
              <a:rPr lang="zh-CN" altLang="en-US" dirty="0"/>
              <a:t>用户书籍审核，用户留言管理，用户注销</a:t>
            </a:r>
            <a:r>
              <a:rPr lang="en-US" altLang="zh-CN" dirty="0"/>
              <a:t>”</a:t>
            </a:r>
            <a:r>
              <a:rPr lang="zh-CN" altLang="en-US" dirty="0"/>
              <a:t>功能实现</a:t>
            </a:r>
            <a:endParaRPr lang="zh-CN" altLang="en-US" dirty="0"/>
          </a:p>
          <a:p>
            <a:pPr>
              <a:lnSpc>
                <a:spcPct val="130000"/>
              </a:lnSpc>
            </a:pPr>
            <a:r>
              <a:rPr lang="zh-CN" altLang="en-US" dirty="0"/>
              <a:t>（</a:t>
            </a:r>
            <a:r>
              <a:rPr lang="en-US" altLang="zh-CN" dirty="0"/>
              <a:t>3</a:t>
            </a:r>
            <a:r>
              <a:rPr lang="zh-CN" altLang="en-US" dirty="0"/>
              <a:t>）</a:t>
            </a:r>
            <a:r>
              <a:rPr lang="zh-CN" altLang="en-US" dirty="0"/>
              <a:t>数据库设计</a:t>
            </a:r>
            <a:endParaRPr lang="zh-CN" altLang="zh-CN" dirty="0"/>
          </a:p>
          <a:p>
            <a:pPr>
              <a:lnSpc>
                <a:spcPct val="130000"/>
              </a:lnSpc>
            </a:pPr>
            <a:endParaRPr lang="zh-CN" altLang="en-US" sz="1600" dirty="0">
              <a:solidFill>
                <a:srgbClr val="A5A5A5"/>
              </a:solidFill>
              <a:latin typeface="微软雅黑" panose="020B0503020204020204" pitchFamily="34" charset="-122"/>
              <a:ea typeface="微软雅黑" panose="020B0503020204020204" pitchFamily="34" charset="-122"/>
              <a:cs typeface="等线" panose="02010600030101010101" charset="-122"/>
              <a:sym typeface="等线" panose="02010600030101010101" charset="-122"/>
            </a:endParaRPr>
          </a:p>
        </p:txBody>
      </p:sp>
      <p:sp>
        <p:nvSpPr>
          <p:cNvPr id="6152" name="文本框 14"/>
          <p:cNvSpPr>
            <a:spLocks noChangeArrowheads="1"/>
          </p:cNvSpPr>
          <p:nvPr/>
        </p:nvSpPr>
        <p:spPr bwMode="auto">
          <a:xfrm>
            <a:off x="1657349" y="1695450"/>
            <a:ext cx="2262897"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200" dirty="0">
                <a:solidFill>
                  <a:srgbClr val="FFC000"/>
                </a:solidFill>
                <a:latin typeface="等线" panose="02010600030101010101" charset="-122"/>
                <a:sym typeface="等线" panose="02010600030101010101" charset="-122"/>
              </a:rPr>
              <a:t> </a:t>
            </a:r>
            <a:endParaRPr lang="zh-CN" altLang="en-US"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图片 1"/>
          <p:cNvPicPr>
            <a:picLocks noChangeAspect="1" noChangeArrowheads="1"/>
          </p:cNvPicPr>
          <p:nvPr/>
        </p:nvPicPr>
        <p:blipFill>
          <a:blip r:embed="rId1">
            <a:extLst>
              <a:ext uri="{28A0092B-C50C-407E-A947-70E740481C1C}">
                <a14:useLocalDpi xmlns:a14="http://schemas.microsoft.com/office/drawing/2010/main" val="0"/>
              </a:ext>
            </a:extLst>
          </a:blip>
          <a:srcRect t="15707"/>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矩形 2"/>
          <p:cNvSpPr>
            <a:spLocks noChangeArrowheads="1"/>
          </p:cNvSpPr>
          <p:nvPr/>
        </p:nvSpPr>
        <p:spPr bwMode="auto">
          <a:xfrm>
            <a:off x="0" y="0"/>
            <a:ext cx="12192000" cy="6858000"/>
          </a:xfrm>
          <a:prstGeom prst="rect">
            <a:avLst/>
          </a:prstGeom>
          <a:solidFill>
            <a:srgbClr val="000000">
              <a:alpha val="60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等线" panose="02010600030101010101" charset="-122"/>
              <a:ea typeface="等线" panose="02010600030101010101" charset="-122"/>
              <a:cs typeface="等线" panose="02010600030101010101" charset="-122"/>
              <a:sym typeface="等线" panose="02010600030101010101" charset="-122"/>
            </a:endParaRPr>
          </a:p>
        </p:txBody>
      </p:sp>
      <p:sp>
        <p:nvSpPr>
          <p:cNvPr id="10244" name="直接连接符 10"/>
          <p:cNvSpPr>
            <a:spLocks noChangeShapeType="1"/>
          </p:cNvSpPr>
          <p:nvPr/>
        </p:nvSpPr>
        <p:spPr bwMode="auto">
          <a:xfrm>
            <a:off x="0" y="3429000"/>
            <a:ext cx="12192000" cy="0"/>
          </a:xfrm>
          <a:prstGeom prst="line">
            <a:avLst/>
          </a:prstGeom>
          <a:noFill/>
          <a:ln w="28575" cap="flat" cmpd="sng">
            <a:solidFill>
              <a:schemeClr val="bg1"/>
            </a:solidFill>
            <a:bevel/>
          </a:ln>
          <a:extLst>
            <a:ext uri="{909E8E84-426E-40DD-AFC4-6F175D3DCCD1}">
              <a14:hiddenFill xmlns:a14="http://schemas.microsoft.com/office/drawing/2010/main">
                <a:noFill/>
              </a14:hiddenFill>
            </a:ext>
          </a:extLst>
        </p:spPr>
        <p:txBody>
          <a:bodyPr/>
          <a:lstStyle/>
          <a:p>
            <a:endParaRPr lang="zh-CN" altLang="en-US"/>
          </a:p>
        </p:txBody>
      </p:sp>
      <p:sp>
        <p:nvSpPr>
          <p:cNvPr id="10245" name="椭圆 6"/>
          <p:cNvSpPr>
            <a:spLocks noChangeArrowheads="1"/>
          </p:cNvSpPr>
          <p:nvPr/>
        </p:nvSpPr>
        <p:spPr bwMode="auto">
          <a:xfrm>
            <a:off x="3784600" y="1117600"/>
            <a:ext cx="4622800" cy="4622800"/>
          </a:xfrm>
          <a:prstGeom prst="ellipse">
            <a:avLst/>
          </a:prstGeom>
          <a:solidFill>
            <a:schemeClr val="bg1"/>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等线" panose="02010600030101010101" charset="-122"/>
              <a:ea typeface="等线" panose="02010600030101010101" charset="-122"/>
              <a:cs typeface="等线" panose="02010600030101010101" charset="-122"/>
              <a:sym typeface="等线" panose="02010600030101010101" charset="-122"/>
            </a:endParaRPr>
          </a:p>
        </p:txBody>
      </p:sp>
      <p:sp>
        <p:nvSpPr>
          <p:cNvPr id="10246" name="文本框 7"/>
          <p:cNvSpPr>
            <a:spLocks noChangeArrowheads="1"/>
          </p:cNvSpPr>
          <p:nvPr/>
        </p:nvSpPr>
        <p:spPr bwMode="auto">
          <a:xfrm>
            <a:off x="5254625" y="1851025"/>
            <a:ext cx="1682750"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9900">
                <a:solidFill>
                  <a:srgbClr val="FFC000"/>
                </a:solidFill>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sz="19900">
              <a:solidFill>
                <a:srgbClr val="FFC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247" name="椭圆 8"/>
          <p:cNvSpPr>
            <a:spLocks noChangeArrowheads="1"/>
          </p:cNvSpPr>
          <p:nvPr/>
        </p:nvSpPr>
        <p:spPr bwMode="auto">
          <a:xfrm>
            <a:off x="4068763" y="1401763"/>
            <a:ext cx="4054475" cy="4054475"/>
          </a:xfrm>
          <a:prstGeom prst="ellipse">
            <a:avLst/>
          </a:prstGeom>
          <a:noFill/>
          <a:ln w="28575" cap="flat" cmpd="sng">
            <a:solidFill>
              <a:schemeClr val="tx1"/>
            </a:solidFill>
            <a:bevel/>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等线" panose="02010600030101010101" charset="-122"/>
              <a:ea typeface="等线" panose="02010600030101010101" charset="-122"/>
              <a:cs typeface="等线" panose="02010600030101010101" charset="-122"/>
              <a:sym typeface="等线" panose="02010600030101010101"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9A6162E-6EC1-4285-81C1-7BA3CF44AB4B}" type="datetime1">
              <a:rPr lang="zh-CN" altLang="en-US"/>
            </a:fld>
            <a:endParaRPr lang="zh-CN" altLang="en-US" sz="1800">
              <a:solidFill>
                <a:schemeClr val="tx1"/>
              </a:solidFill>
            </a:endParaRPr>
          </a:p>
        </p:txBody>
      </p:sp>
      <p:sp>
        <p:nvSpPr>
          <p:cNvPr id="11266" name="矩形 1"/>
          <p:cNvSpPr>
            <a:spLocks noChangeArrowheads="1"/>
          </p:cNvSpPr>
          <p:nvPr/>
        </p:nvSpPr>
        <p:spPr bwMode="auto">
          <a:xfrm>
            <a:off x="641350" y="363855"/>
            <a:ext cx="4631690" cy="675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PART TWO   </a:t>
            </a:r>
            <a:endPar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algn="l"/>
            <a:r>
              <a:rPr 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dirty="0">
                <a:solidFill>
                  <a:srgbClr val="000000"/>
                </a:solidFill>
                <a:latin typeface="宋体" panose="02010600030101010101" pitchFamily="2" charset="-122"/>
                <a:sym typeface="宋体" panose="02010600030101010101" pitchFamily="2" charset="-122"/>
              </a:rPr>
              <a:t>书籍审核功能模块</a:t>
            </a:r>
            <a:r>
              <a:rPr lang="en-US" altLang="zh-CN" sz="2000" dirty="0">
                <a:solidFill>
                  <a:srgbClr val="000000"/>
                </a:solidFill>
                <a:latin typeface="宋体" panose="02010600030101010101" pitchFamily="2" charset="-122"/>
                <a:sym typeface="宋体" panose="02010600030101010101" pitchFamily="2" charset="-122"/>
              </a:rPr>
              <a:t>---</a:t>
            </a:r>
            <a:r>
              <a:rPr lang="zh-CN" altLang="en-US" sz="2000" dirty="0">
                <a:solidFill>
                  <a:srgbClr val="000000"/>
                </a:solidFill>
                <a:latin typeface="宋体" panose="02010600030101010101" pitchFamily="2" charset="-122"/>
                <a:sym typeface="宋体" panose="02010600030101010101" pitchFamily="2" charset="-122"/>
              </a:rPr>
              <a:t>运行测试情况</a:t>
            </a:r>
            <a:endParaRPr lang="zh-CN" altLang="en-US" sz="2000" dirty="0">
              <a:solidFill>
                <a:srgbClr val="000000"/>
              </a:solidFill>
              <a:latin typeface="宋体" panose="02010600030101010101" pitchFamily="2" charset="-122"/>
              <a:ea typeface="微软雅黑" panose="020B0503020204020204" pitchFamily="34" charset="-122"/>
              <a:sym typeface="宋体" panose="02010600030101010101" pitchFamily="2" charset="-122"/>
            </a:endParaRPr>
          </a:p>
        </p:txBody>
      </p:sp>
      <p:pic>
        <p:nvPicPr>
          <p:cNvPr id="4" name="图片 3"/>
          <p:cNvPicPr>
            <a:picLocks noChangeAspect="1"/>
          </p:cNvPicPr>
          <p:nvPr>
            <p:custDataLst>
              <p:tags r:id="rId1"/>
            </p:custDataLst>
          </p:nvPr>
        </p:nvPicPr>
        <p:blipFill>
          <a:blip r:embed="rId2"/>
          <a:stretch>
            <a:fillRect/>
          </a:stretch>
        </p:blipFill>
        <p:spPr>
          <a:xfrm>
            <a:off x="5781675" y="2364740"/>
            <a:ext cx="6151880" cy="3634105"/>
          </a:xfrm>
          <a:prstGeom prst="rect">
            <a:avLst/>
          </a:prstGeom>
        </p:spPr>
      </p:pic>
      <p:pic>
        <p:nvPicPr>
          <p:cNvPr id="5" name="图片 4"/>
          <p:cNvPicPr>
            <a:picLocks noChangeAspect="1"/>
          </p:cNvPicPr>
          <p:nvPr/>
        </p:nvPicPr>
        <p:blipFill>
          <a:blip r:embed="rId3"/>
          <a:stretch>
            <a:fillRect/>
          </a:stretch>
        </p:blipFill>
        <p:spPr>
          <a:xfrm>
            <a:off x="0" y="2244725"/>
            <a:ext cx="5379085" cy="3754120"/>
          </a:xfrm>
          <a:prstGeom prst="rect">
            <a:avLst/>
          </a:prstGeom>
        </p:spPr>
      </p:pic>
      <p:sp>
        <p:nvSpPr>
          <p:cNvPr id="6" name="矩形 5"/>
          <p:cNvSpPr/>
          <p:nvPr/>
        </p:nvSpPr>
        <p:spPr>
          <a:xfrm>
            <a:off x="766445" y="1146810"/>
            <a:ext cx="10345420" cy="9144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l"/>
            <a:r>
              <a:rPr lang="zh-CN" altLang="en-US"/>
              <a:t>用户电子书上传审核模块是当用户上传后，管理员查看后决定是否上传至数据库，上传的时候对上传的电子书也有限制，这是通过自定义函数来实现，在自定义函数中设置了用户上传资源所存放的位置管理员通过审核后，上传到数据库。如图所示</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9A6162E-6EC1-4285-81C1-7BA3CF44AB4B}" type="datetime1">
              <a:rPr lang="zh-CN" altLang="en-US"/>
            </a:fld>
            <a:endParaRPr lang="zh-CN" altLang="en-US" sz="1800">
              <a:solidFill>
                <a:schemeClr val="tx1"/>
              </a:solidFill>
            </a:endParaRPr>
          </a:p>
        </p:txBody>
      </p:sp>
      <p:sp>
        <p:nvSpPr>
          <p:cNvPr id="11266" name="矩形 1"/>
          <p:cNvSpPr>
            <a:spLocks noChangeArrowheads="1"/>
          </p:cNvSpPr>
          <p:nvPr/>
        </p:nvSpPr>
        <p:spPr bwMode="auto">
          <a:xfrm>
            <a:off x="297180" y="382905"/>
            <a:ext cx="5501005" cy="675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PART TWO   </a:t>
            </a:r>
            <a:endPar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dirty="0">
                <a:solidFill>
                  <a:srgbClr val="000000"/>
                </a:solidFill>
                <a:latin typeface="宋体" panose="02010600030101010101" pitchFamily="2" charset="-122"/>
                <a:sym typeface="宋体" panose="02010600030101010101" pitchFamily="2" charset="-122"/>
              </a:rPr>
              <a:t>书籍审核功能模块</a:t>
            </a:r>
            <a:r>
              <a:rPr lang="en-US" altLang="zh-CN" sz="2000" dirty="0">
                <a:solidFill>
                  <a:srgbClr val="000000"/>
                </a:solidFill>
                <a:latin typeface="宋体" panose="02010600030101010101" pitchFamily="2" charset="-122"/>
                <a:sym typeface="宋体" panose="02010600030101010101" pitchFamily="2" charset="-122"/>
              </a:rPr>
              <a:t>---ui</a:t>
            </a:r>
            <a:r>
              <a:rPr lang="zh-CN" altLang="en-US" sz="2000" dirty="0">
                <a:solidFill>
                  <a:srgbClr val="000000"/>
                </a:solidFill>
                <a:latin typeface="宋体" panose="02010600030101010101" pitchFamily="2" charset="-122"/>
                <a:sym typeface="宋体" panose="02010600030101010101" pitchFamily="2" charset="-122"/>
              </a:rPr>
              <a:t>界面</a:t>
            </a:r>
            <a:r>
              <a:rPr lang="zh-CN" altLang="en-US" sz="2000" dirty="0">
                <a:solidFill>
                  <a:srgbClr val="000000"/>
                </a:solidFill>
                <a:latin typeface="宋体" panose="02010600030101010101" pitchFamily="2" charset="-122"/>
                <a:sym typeface="宋体" panose="02010600030101010101" pitchFamily="2" charset="-122"/>
              </a:rPr>
              <a:t>代码实现</a:t>
            </a:r>
            <a:endParaRPr lang="zh-CN" altLang="en-US" sz="2000" dirty="0">
              <a:solidFill>
                <a:srgbClr val="000000"/>
              </a:solidFill>
              <a:latin typeface="宋体" panose="02010600030101010101" pitchFamily="2" charset="-122"/>
              <a:ea typeface="微软雅黑" panose="020B0503020204020204" pitchFamily="34" charset="-122"/>
              <a:sym typeface="宋体" panose="02010600030101010101" pitchFamily="2" charset="-122"/>
            </a:endParaRPr>
          </a:p>
        </p:txBody>
      </p:sp>
      <p:pic>
        <p:nvPicPr>
          <p:cNvPr id="6" name="图片 5"/>
          <p:cNvPicPr>
            <a:picLocks noChangeAspect="1"/>
          </p:cNvPicPr>
          <p:nvPr/>
        </p:nvPicPr>
        <p:blipFill>
          <a:blip r:embed="rId1"/>
          <a:stretch>
            <a:fillRect/>
          </a:stretch>
        </p:blipFill>
        <p:spPr>
          <a:xfrm>
            <a:off x="928370" y="972820"/>
            <a:ext cx="9462770" cy="52571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9A6162E-6EC1-4285-81C1-7BA3CF44AB4B}" type="datetime1">
              <a:rPr lang="zh-CN" altLang="en-US"/>
            </a:fld>
            <a:endParaRPr lang="zh-CN" altLang="en-US" sz="1800">
              <a:solidFill>
                <a:schemeClr val="tx1"/>
              </a:solidFill>
            </a:endParaRPr>
          </a:p>
        </p:txBody>
      </p:sp>
      <p:sp>
        <p:nvSpPr>
          <p:cNvPr id="11266" name="矩形 1"/>
          <p:cNvSpPr>
            <a:spLocks noChangeArrowheads="1"/>
          </p:cNvSpPr>
          <p:nvPr/>
        </p:nvSpPr>
        <p:spPr bwMode="auto">
          <a:xfrm>
            <a:off x="297180" y="382905"/>
            <a:ext cx="5501005" cy="675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PART TWO   </a:t>
            </a:r>
            <a:endPar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dirty="0">
                <a:solidFill>
                  <a:srgbClr val="000000"/>
                </a:solidFill>
                <a:latin typeface="宋体" panose="02010600030101010101" pitchFamily="2" charset="-122"/>
                <a:sym typeface="宋体" panose="02010600030101010101" pitchFamily="2" charset="-122"/>
              </a:rPr>
              <a:t>书籍审核功能模块</a:t>
            </a:r>
            <a:r>
              <a:rPr lang="en-US" altLang="zh-CN" sz="2000" dirty="0">
                <a:solidFill>
                  <a:srgbClr val="000000"/>
                </a:solidFill>
                <a:latin typeface="宋体" panose="02010600030101010101" pitchFamily="2" charset="-122"/>
                <a:sym typeface="宋体" panose="02010600030101010101" pitchFamily="2" charset="-122"/>
              </a:rPr>
              <a:t>---</a:t>
            </a:r>
            <a:r>
              <a:rPr lang="zh-CN" altLang="en-US" sz="2000" dirty="0">
                <a:solidFill>
                  <a:srgbClr val="000000"/>
                </a:solidFill>
                <a:latin typeface="宋体" panose="02010600030101010101" pitchFamily="2" charset="-122"/>
                <a:sym typeface="宋体" panose="02010600030101010101" pitchFamily="2" charset="-122"/>
              </a:rPr>
              <a:t>数据库修改</a:t>
            </a:r>
            <a:r>
              <a:rPr lang="zh-CN" altLang="en-US" sz="2000" dirty="0">
                <a:solidFill>
                  <a:srgbClr val="000000"/>
                </a:solidFill>
                <a:latin typeface="宋体" panose="02010600030101010101" pitchFamily="2" charset="-122"/>
                <a:sym typeface="宋体" panose="02010600030101010101" pitchFamily="2" charset="-122"/>
              </a:rPr>
              <a:t>代码实现</a:t>
            </a:r>
            <a:endParaRPr lang="zh-CN" altLang="en-US" sz="2000" dirty="0">
              <a:solidFill>
                <a:srgbClr val="000000"/>
              </a:solidFill>
              <a:latin typeface="宋体" panose="02010600030101010101" pitchFamily="2" charset="-122"/>
              <a:ea typeface="微软雅黑" panose="020B0503020204020204" pitchFamily="34" charset="-122"/>
              <a:sym typeface="宋体" panose="02010600030101010101" pitchFamily="2" charset="-122"/>
            </a:endParaRPr>
          </a:p>
        </p:txBody>
      </p:sp>
      <p:pic>
        <p:nvPicPr>
          <p:cNvPr id="2" name="图片 1"/>
          <p:cNvPicPr>
            <a:picLocks noChangeAspect="1"/>
          </p:cNvPicPr>
          <p:nvPr/>
        </p:nvPicPr>
        <p:blipFill>
          <a:blip r:embed="rId1"/>
          <a:stretch>
            <a:fillRect/>
          </a:stretch>
        </p:blipFill>
        <p:spPr>
          <a:xfrm>
            <a:off x="1233170" y="2195195"/>
            <a:ext cx="9725025" cy="25628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9A6162E-6EC1-4285-81C1-7BA3CF44AB4B}" type="datetime1">
              <a:rPr lang="zh-CN" altLang="en-US"/>
            </a:fld>
            <a:endParaRPr lang="zh-CN" altLang="en-US" sz="1800">
              <a:solidFill>
                <a:schemeClr val="tx1"/>
              </a:solidFill>
            </a:endParaRPr>
          </a:p>
        </p:txBody>
      </p:sp>
      <p:sp>
        <p:nvSpPr>
          <p:cNvPr id="11266" name="矩形 1"/>
          <p:cNvSpPr>
            <a:spLocks noChangeArrowheads="1"/>
          </p:cNvSpPr>
          <p:nvPr/>
        </p:nvSpPr>
        <p:spPr bwMode="auto">
          <a:xfrm>
            <a:off x="297180" y="382905"/>
            <a:ext cx="4246245" cy="675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PART TWO   </a:t>
            </a:r>
            <a:endPar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dirty="0">
                <a:solidFill>
                  <a:srgbClr val="000000"/>
                </a:solidFill>
                <a:latin typeface="宋体" panose="02010600030101010101" pitchFamily="2" charset="-122"/>
                <a:sym typeface="宋体" panose="02010600030101010101" pitchFamily="2" charset="-122"/>
              </a:rPr>
              <a:t>书籍审核功能模块</a:t>
            </a:r>
            <a:r>
              <a:rPr lang="en-US" altLang="zh-CN" sz="2000" dirty="0">
                <a:solidFill>
                  <a:srgbClr val="000000"/>
                </a:solidFill>
                <a:latin typeface="宋体" panose="02010600030101010101" pitchFamily="2" charset="-122"/>
                <a:sym typeface="宋体" panose="02010600030101010101" pitchFamily="2" charset="-122"/>
              </a:rPr>
              <a:t>---</a:t>
            </a:r>
            <a:r>
              <a:rPr lang="zh-CN" altLang="en-US" sz="2000" dirty="0">
                <a:solidFill>
                  <a:srgbClr val="000000"/>
                </a:solidFill>
                <a:latin typeface="宋体" panose="02010600030101010101" pitchFamily="2" charset="-122"/>
                <a:sym typeface="宋体" panose="02010600030101010101" pitchFamily="2" charset="-122"/>
              </a:rPr>
              <a:t>数据库结构</a:t>
            </a:r>
            <a:endParaRPr lang="zh-CN" altLang="en-US" sz="2000" dirty="0">
              <a:solidFill>
                <a:srgbClr val="000000"/>
              </a:solidFill>
              <a:latin typeface="宋体" panose="02010600030101010101" pitchFamily="2" charset="-122"/>
              <a:ea typeface="微软雅黑" panose="020B0503020204020204" pitchFamily="34" charset="-122"/>
              <a:sym typeface="宋体" panose="02010600030101010101" pitchFamily="2" charset="-122"/>
            </a:endParaRPr>
          </a:p>
        </p:txBody>
      </p:sp>
      <p:pic>
        <p:nvPicPr>
          <p:cNvPr id="4" name="内容占位符 3"/>
          <p:cNvPicPr>
            <a:picLocks noChangeAspect="1"/>
          </p:cNvPicPr>
          <p:nvPr>
            <p:ph idx="1"/>
          </p:nvPr>
        </p:nvPicPr>
        <p:blipFill>
          <a:blip r:embed="rId1"/>
          <a:stretch>
            <a:fillRect/>
          </a:stretch>
        </p:blipFill>
        <p:spPr>
          <a:xfrm>
            <a:off x="4853940" y="1445895"/>
            <a:ext cx="4822825" cy="4556125"/>
          </a:xfrm>
          <a:prstGeom prst="rect">
            <a:avLst/>
          </a:prstGeom>
        </p:spPr>
      </p:pic>
    </p:spTree>
  </p:cSld>
  <p:clrMapOvr>
    <a:masterClrMapping/>
  </p:clrMapOvr>
</p:sld>
</file>

<file path=ppt/tags/tag1.xml><?xml version="1.0" encoding="utf-8"?>
<p:tagLst xmlns:p="http://schemas.openxmlformats.org/presentationml/2006/main">
  <p:tag name="KSO_WM_UNIT_PLACING_PICTURE_USER_VIEWPORT" val="{&quot;height&quot;:6765,&quot;width&quot;:14850}"/>
</p:tagLst>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1163</Words>
  <Application>WPS 演示</Application>
  <PresentationFormat>宽屏</PresentationFormat>
  <Paragraphs>114</Paragraphs>
  <Slides>19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Arial</vt:lpstr>
      <vt:lpstr>宋体</vt:lpstr>
      <vt:lpstr>Wingdings</vt:lpstr>
      <vt:lpstr>等线</vt:lpstr>
      <vt:lpstr>微软雅黑</vt:lpstr>
      <vt:lpstr>Arial Unicode MS</vt:lpstr>
      <vt:lpstr>Calibri</vt:lpstr>
      <vt:lpstr>webwppDefTheme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BOSSPPT 2017-2018</dc:creator>
  <cp:lastModifiedBy>么么你个哒</cp:lastModifiedBy>
  <cp:revision>17</cp:revision>
  <dcterms:created xsi:type="dcterms:W3CDTF">2020-06-02T08:34:00Z</dcterms:created>
  <dcterms:modified xsi:type="dcterms:W3CDTF">2020-07-02T03:00:51Z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