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4" r:id="rId5"/>
    <p:sldId id="263" r:id="rId6"/>
    <p:sldId id="262" r:id="rId7"/>
    <p:sldId id="324" r:id="rId8"/>
    <p:sldId id="312" r:id="rId9"/>
    <p:sldId id="274" r:id="rId10"/>
    <p:sldId id="336" r:id="rId11"/>
    <p:sldId id="275" r:id="rId12"/>
    <p:sldId id="288" r:id="rId13"/>
    <p:sldId id="278" r:id="rId14"/>
    <p:sldId id="289" r:id="rId15"/>
    <p:sldId id="320" r:id="rId16"/>
    <p:sldId id="323" r:id="rId17"/>
    <p:sldId id="280" r:id="rId18"/>
    <p:sldId id="358" r:id="rId19"/>
    <p:sldId id="359" r:id="rId20"/>
    <p:sldId id="360" r:id="rId21"/>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 shuang" initials="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4" autoAdjust="0"/>
    <p:restoredTop sz="94660"/>
  </p:normalViewPr>
  <p:slideViewPr>
    <p:cSldViewPr snapToGrid="0">
      <p:cViewPr varScale="1">
        <p:scale>
          <a:sx n="79" d="100"/>
          <a:sy n="79" d="100"/>
        </p:scale>
        <p:origin x="91" y="120"/>
      </p:cViewPr>
      <p:guideLst>
        <p:guide orient="horz" pos="2160"/>
        <p:guide pos="3887"/>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9A11044F-F401-4DCB-996B-B9BB1E4EF639}"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png"/><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22000"/>
          </a:schemeClr>
        </a:solidFill>
        <a:effectLst/>
      </p:bgPr>
    </p:bg>
    <p:spTree>
      <p:nvGrpSpPr>
        <p:cNvPr id="1" name=""/>
        <p:cNvGrpSpPr/>
        <p:nvPr/>
      </p:nvGrpSpPr>
      <p:grpSpPr>
        <a:xfrm>
          <a:off x="0" y="0"/>
          <a:ext cx="0" cy="0"/>
          <a:chOff x="0" y="0"/>
          <a:chExt cx="0" cy="0"/>
        </a:xfrm>
      </p:grpSpPr>
      <p:grpSp>
        <p:nvGrpSpPr>
          <p:cNvPr id="3078" name="组合 92"/>
          <p:cNvGrpSpPr/>
          <p:nvPr/>
        </p:nvGrpSpPr>
        <p:grpSpPr bwMode="auto">
          <a:xfrm>
            <a:off x="4852499" y="1917304"/>
            <a:ext cx="7498080" cy="3578225"/>
            <a:chOff x="-127269" y="0"/>
            <a:chExt cx="7498623" cy="3577147"/>
          </a:xfrm>
        </p:grpSpPr>
        <p:sp>
          <p:nvSpPr>
            <p:cNvPr id="3079" name="文本框 4"/>
            <p:cNvSpPr>
              <a:spLocks noChangeArrowheads="1"/>
            </p:cNvSpPr>
            <p:nvPr/>
          </p:nvSpPr>
          <p:spPr bwMode="auto">
            <a:xfrm>
              <a:off x="-127269" y="265079"/>
              <a:ext cx="7498623" cy="304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9600">
                  <a:solidFill>
                    <a:schemeClr val="bg1"/>
                  </a:solidFill>
                  <a:latin typeface="方正兰亭超细黑简体" panose="02000000000000000000" pitchFamily="2" charset="-122"/>
                  <a:ea typeface="方正兰亭超细黑简体" panose="02000000000000000000" pitchFamily="2" charset="-122"/>
                  <a:sym typeface="Levenim MT" panose="02010502060101010101" pitchFamily="2" charset="-79"/>
                </a:rPr>
                <a:t>包裹管理系统</a:t>
              </a:r>
              <a:endParaRPr lang="en-US" sz="9600">
                <a:solidFill>
                  <a:schemeClr val="bg1"/>
                </a:solidFill>
                <a:latin typeface="方正兰亭超细黑简体" panose="02000000000000000000" pitchFamily="2" charset="-122"/>
                <a:ea typeface="方正兰亭超细黑简体" panose="02000000000000000000" pitchFamily="2" charset="-122"/>
                <a:sym typeface="Levenim MT" panose="02010502060101010101" pitchFamily="2" charset="-79"/>
              </a:endParaRPr>
            </a:p>
            <a:p>
              <a:pPr algn="ctr"/>
              <a:r>
                <a:rPr lang="zh-CN" altLang="en-US" sz="9600">
                  <a:solidFill>
                    <a:srgbClr val="000000"/>
                  </a:solidFill>
                  <a:latin typeface="方正兰亭超细黑简体" panose="02000000000000000000" pitchFamily="2" charset="-122"/>
                  <a:ea typeface="方正兰亭超细黑简体" panose="02000000000000000000" pitchFamily="2" charset="-122"/>
                  <a:sym typeface="Levenim MT" panose="02010502060101010101" pitchFamily="2" charset="-79"/>
                </a:rPr>
                <a:t>总结汇报</a:t>
              </a:r>
              <a:endParaRPr lang="zh-CN" altLang="en-US"/>
            </a:p>
          </p:txBody>
        </p:sp>
        <p:grpSp>
          <p:nvGrpSpPr>
            <p:cNvPr id="3080" name="组合 65"/>
            <p:cNvGrpSpPr/>
            <p:nvPr/>
          </p:nvGrpSpPr>
          <p:grpSpPr bwMode="auto">
            <a:xfrm flipV="1">
              <a:off x="0" y="0"/>
              <a:ext cx="7034722" cy="3577147"/>
              <a:chOff x="0" y="0"/>
              <a:chExt cx="7034722" cy="6046205"/>
            </a:xfrm>
          </p:grpSpPr>
          <p:grpSp>
            <p:nvGrpSpPr>
              <p:cNvPr id="3081" name="组合 64"/>
              <p:cNvGrpSpPr/>
              <p:nvPr/>
            </p:nvGrpSpPr>
            <p:grpSpPr bwMode="auto">
              <a:xfrm>
                <a:off x="0" y="0"/>
                <a:ext cx="7034722" cy="6046205"/>
                <a:chOff x="0" y="0"/>
                <a:chExt cx="7034722" cy="6046205"/>
              </a:xfrm>
            </p:grpSpPr>
            <p:sp>
              <p:nvSpPr>
                <p:cNvPr id="3082" name="直接连接符 57"/>
                <p:cNvSpPr>
                  <a:spLocks noChangeShapeType="1"/>
                </p:cNvSpPr>
                <p:nvPr/>
              </p:nvSpPr>
              <p:spPr bwMode="auto">
                <a:xfrm flipV="1">
                  <a:off x="0" y="2"/>
                  <a:ext cx="7034722" cy="1"/>
                </a:xfrm>
                <a:prstGeom prst="line">
                  <a:avLst/>
                </a:prstGeom>
                <a:noFill/>
                <a:ln w="19050" cap="flat" cmpd="sng">
                  <a:solidFill>
                    <a:srgbClr val="464A4A"/>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3" name="直接连接符 58"/>
                <p:cNvSpPr>
                  <a:spLocks noChangeShapeType="1"/>
                </p:cNvSpPr>
                <p:nvPr/>
              </p:nvSpPr>
              <p:spPr bwMode="auto">
                <a:xfrm>
                  <a:off x="30482" y="0"/>
                  <a:ext cx="1" cy="2799158"/>
                </a:xfrm>
                <a:prstGeom prst="line">
                  <a:avLst/>
                </a:prstGeom>
                <a:noFill/>
                <a:ln w="19050" cap="flat" cmpd="sng">
                  <a:solidFill>
                    <a:srgbClr val="464A4A"/>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4" name="直接连接符 62"/>
                <p:cNvSpPr>
                  <a:spLocks noChangeShapeType="1"/>
                </p:cNvSpPr>
                <p:nvPr/>
              </p:nvSpPr>
              <p:spPr bwMode="auto">
                <a:xfrm>
                  <a:off x="7010402" y="0"/>
                  <a:ext cx="1" cy="2799158"/>
                </a:xfrm>
                <a:prstGeom prst="line">
                  <a:avLst/>
                </a:prstGeom>
                <a:noFill/>
                <a:ln w="19050" cap="flat" cmpd="sng">
                  <a:solidFill>
                    <a:srgbClr val="464A4A"/>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5" name="直接连接符 71"/>
                <p:cNvSpPr>
                  <a:spLocks noChangeShapeType="1"/>
                </p:cNvSpPr>
                <p:nvPr/>
              </p:nvSpPr>
              <p:spPr bwMode="auto">
                <a:xfrm>
                  <a:off x="35947" y="2799158"/>
                  <a:ext cx="1" cy="3247047"/>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6" name="直接连接符 73"/>
                <p:cNvSpPr>
                  <a:spLocks noChangeShapeType="1"/>
                </p:cNvSpPr>
                <p:nvPr/>
              </p:nvSpPr>
              <p:spPr bwMode="auto">
                <a:xfrm>
                  <a:off x="7010402" y="2799158"/>
                  <a:ext cx="1" cy="3247047"/>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3087" name="直接连接符 80"/>
              <p:cNvSpPr>
                <a:spLocks noChangeShapeType="1"/>
              </p:cNvSpPr>
              <p:nvPr/>
            </p:nvSpPr>
            <p:spPr bwMode="auto">
              <a:xfrm flipV="1">
                <a:off x="4993257" y="6046205"/>
                <a:ext cx="2017145" cy="1"/>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8" name="直接连接符 90"/>
              <p:cNvSpPr>
                <a:spLocks noChangeShapeType="1"/>
              </p:cNvSpPr>
              <p:nvPr/>
            </p:nvSpPr>
            <p:spPr bwMode="auto">
              <a:xfrm flipV="1">
                <a:off x="20320" y="6046205"/>
                <a:ext cx="5165977" cy="1"/>
              </a:xfrm>
              <a:prstGeom prst="line">
                <a:avLst/>
              </a:prstGeom>
              <a:noFill/>
              <a:ln w="19050"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grpSp>
      </p:grpSp>
      <p:pic>
        <p:nvPicPr>
          <p:cNvPr id="17" name="图片 16" descr="3"/>
          <p:cNvPicPr/>
          <p:nvPr/>
        </p:nvPicPr>
        <p:blipFill>
          <a:blip r:embed="rId1"/>
          <a:stretch>
            <a:fillRect/>
          </a:stretch>
        </p:blipFill>
        <p:spPr>
          <a:xfrm>
            <a:off x="219223" y="363554"/>
            <a:ext cx="10636845" cy="640604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矩形: 圆角 1"/>
          <p:cNvSpPr/>
          <p:nvPr/>
        </p:nvSpPr>
        <p:spPr>
          <a:xfrm>
            <a:off x="2499769" y="1362471"/>
            <a:ext cx="8356299" cy="34505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solidFill>
                  <a:schemeClr val="accent6">
                    <a:lumMod val="75000"/>
                  </a:schemeClr>
                </a:solidFill>
              </a:rPr>
              <a:t>电子书共享网站项目总结</a:t>
            </a:r>
            <a:endParaRPr lang="zh-CN" altLang="en-US" sz="8800" dirty="0">
              <a:solidFill>
                <a:schemeClr val="accent6">
                  <a:lumMod val="75000"/>
                </a:schemeClr>
              </a:solidFill>
            </a:endParaRPr>
          </a:p>
        </p:txBody>
      </p:sp>
      <p:sp>
        <p:nvSpPr>
          <p:cNvPr id="3" name="矩形 2"/>
          <p:cNvSpPr/>
          <p:nvPr/>
        </p:nvSpPr>
        <p:spPr>
          <a:xfrm>
            <a:off x="1932305" y="5666105"/>
            <a:ext cx="7709535" cy="11918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l"/>
            <a:r>
              <a:rPr lang="zh-CN" altLang="en-US"/>
              <a:t>项目组长：董爽</a:t>
            </a:r>
            <a:endParaRPr lang="zh-CN" altLang="en-US"/>
          </a:p>
          <a:p>
            <a:pPr algn="l"/>
            <a:r>
              <a:rPr lang="zh-CN" altLang="en-US"/>
              <a:t>项目成员：张路，黄红成，梁浪</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p:cNvPicPr>
            <a:picLocks noChangeAspect="1" noChangeArrowheads="1"/>
          </p:cNvPicPr>
          <p:nvPr/>
        </p:nvPicPr>
        <p:blipFill>
          <a:blip r:embed="rId1">
            <a:extLst>
              <a:ext uri="{28A0092B-C50C-407E-A947-70E740481C1C}">
                <a14:useLocalDpi xmlns:a14="http://schemas.microsoft.com/office/drawing/2010/main" val="0"/>
              </a:ext>
            </a:extLst>
          </a:blip>
          <a:srcRect t="1570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矩形 2"/>
          <p:cNvSpPr>
            <a:spLocks noChangeArrowheads="1"/>
          </p:cNvSpPr>
          <p:nvPr/>
        </p:nvSpPr>
        <p:spPr bwMode="auto">
          <a:xfrm>
            <a:off x="0" y="0"/>
            <a:ext cx="12192000"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244" name="直接连接符 10"/>
          <p:cNvSpPr>
            <a:spLocks noChangeShapeType="1"/>
          </p:cNvSpPr>
          <p:nvPr/>
        </p:nvSpPr>
        <p:spPr bwMode="auto">
          <a:xfrm>
            <a:off x="0" y="3429000"/>
            <a:ext cx="12192000" cy="0"/>
          </a:xfrm>
          <a:prstGeom prst="line">
            <a:avLst/>
          </a:prstGeom>
          <a:noFill/>
          <a:ln w="28575"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0245" name="椭圆 6"/>
          <p:cNvSpPr>
            <a:spLocks noChangeArrowheads="1"/>
          </p:cNvSpPr>
          <p:nvPr/>
        </p:nvSpPr>
        <p:spPr bwMode="auto">
          <a:xfrm>
            <a:off x="3784600" y="1117600"/>
            <a:ext cx="4622800" cy="4622800"/>
          </a:xfrm>
          <a:prstGeom prst="ellipse">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246" name="文本框 7"/>
          <p:cNvSpPr>
            <a:spLocks noChangeArrowheads="1"/>
          </p:cNvSpPr>
          <p:nvPr/>
        </p:nvSpPr>
        <p:spPr bwMode="auto">
          <a:xfrm>
            <a:off x="5254625" y="1851025"/>
            <a:ext cx="16827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7" name="椭圆 8"/>
          <p:cNvSpPr>
            <a:spLocks noChangeArrowheads="1"/>
          </p:cNvSpPr>
          <p:nvPr/>
        </p:nvSpPr>
        <p:spPr bwMode="auto">
          <a:xfrm>
            <a:off x="4068763" y="1401763"/>
            <a:ext cx="4054475" cy="4054475"/>
          </a:xfrm>
          <a:prstGeom prst="ellipse">
            <a:avLst/>
          </a:prstGeom>
          <a:noFill/>
          <a:ln w="28575" cap="flat" cmpd="sng">
            <a:solidFill>
              <a:schemeClr val="tx1"/>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6863" y="382588"/>
            <a:ext cx="2579552"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dirty="0">
                <a:solidFill>
                  <a:srgbClr val="000000"/>
                </a:solidFill>
                <a:latin typeface="宋体" panose="02010600030101010101" pitchFamily="2" charset="-122"/>
                <a:ea typeface="微软雅黑" panose="020B0503020204020204" pitchFamily="34" charset="-122"/>
                <a:sym typeface="宋体" panose="02010600030101010101" pitchFamily="2" charset="-122"/>
              </a:rPr>
              <a:t>项目分工</a:t>
            </a:r>
            <a:endParaRPr lang="zh-CN" altLang="en-US" sz="4400" dirty="0">
              <a:solidFill>
                <a:srgbClr val="000000"/>
              </a:solidFill>
              <a:latin typeface="宋体" panose="02010600030101010101" pitchFamily="2" charset="-122"/>
              <a:sym typeface="宋体" panose="02010600030101010101" pitchFamily="2" charset="-122"/>
            </a:endParaRPr>
          </a:p>
        </p:txBody>
      </p:sp>
      <p:sp>
        <p:nvSpPr>
          <p:cNvPr id="5" name="矩形 4"/>
          <p:cNvSpPr/>
          <p:nvPr/>
        </p:nvSpPr>
        <p:spPr>
          <a:xfrm>
            <a:off x="2681862" y="1866754"/>
            <a:ext cx="6267585" cy="2308324"/>
          </a:xfrm>
          <a:prstGeom prst="rect">
            <a:avLst/>
          </a:prstGeom>
        </p:spPr>
        <p:txBody>
          <a:bodyPr wrap="square">
            <a:spAutoFit/>
          </a:bodyPr>
          <a:lstStyle/>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文档开发时期：</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en-US" altLang="zh-CN" dirty="0">
                <a:solidFill>
                  <a:sysClr val="windowText" lastClr="000000"/>
                </a:solidFill>
                <a:latin typeface="微软雅黑" panose="020B0503020204020204" pitchFamily="34" charset="-122"/>
                <a:ea typeface="微软雅黑" panose="020B0503020204020204" pitchFamily="34" charset="-122"/>
                <a:sym typeface="+mn-ea"/>
              </a:rPr>
              <a:t>1</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由项目组长收集项目开发的相关信息，包括项目的需求调查和分析，并完成需求说明书，概要设计说明书</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en-US" altLang="zh-CN" dirty="0">
                <a:solidFill>
                  <a:sysClr val="windowText" lastClr="000000"/>
                </a:solidFill>
                <a:latin typeface="微软雅黑" panose="020B0503020204020204" pitchFamily="34" charset="-122"/>
                <a:ea typeface="微软雅黑" panose="020B0503020204020204" pitchFamily="34" charset="-122"/>
                <a:sym typeface="+mn-ea"/>
              </a:rPr>
              <a:t>2</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小组成员讨论并由组员</a:t>
            </a:r>
            <a:r>
              <a:rPr lang="en-US" altLang="zh-CN" dirty="0">
                <a:solidFill>
                  <a:sysClr val="windowText" lastClr="000000"/>
                </a:solidFill>
                <a:latin typeface="微软雅黑" panose="020B0503020204020204" pitchFamily="34" charset="-122"/>
                <a:ea typeface="微软雅黑" panose="020B0503020204020204" pitchFamily="34" charset="-122"/>
                <a:sym typeface="+mn-ea"/>
              </a:rPr>
              <a:t>1</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完成项目详细设计说明书。</a:t>
            </a:r>
            <a:endParaRPr lang="en-US" altLang="zh-CN" dirty="0">
              <a:solidFill>
                <a:sysClr val="windowText" lastClr="000000"/>
              </a:solidFill>
              <a:latin typeface="微软雅黑" panose="020B0503020204020204" pitchFamily="34" charset="-122"/>
              <a:ea typeface="微软雅黑" panose="020B0503020204020204" pitchFamily="34" charset="-122"/>
              <a:sym typeface="+mn-ea"/>
            </a:endParaRPr>
          </a:p>
          <a:p>
            <a:r>
              <a:rPr lang="en-US" altLang="zh-CN" dirty="0">
                <a:solidFill>
                  <a:sysClr val="windowText" lastClr="000000"/>
                </a:solidFill>
                <a:latin typeface="微软雅黑" panose="020B0503020204020204" pitchFamily="34" charset="-122"/>
                <a:ea typeface="微软雅黑" panose="020B0503020204020204" pitchFamily="34" charset="-122"/>
                <a:sym typeface="+mn-ea"/>
              </a:rPr>
              <a:t>3</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小组讨论后由组员</a:t>
            </a:r>
            <a:r>
              <a:rPr lang="en-US" altLang="zh-CN" dirty="0">
                <a:solidFill>
                  <a:sysClr val="windowText" lastClr="000000"/>
                </a:solidFill>
                <a:latin typeface="微软雅黑" panose="020B0503020204020204" pitchFamily="34" charset="-122"/>
                <a:ea typeface="微软雅黑" panose="020B0503020204020204" pitchFamily="34" charset="-122"/>
                <a:sym typeface="+mn-ea"/>
              </a:rPr>
              <a:t>2</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完成项目开发的数据库设计说明书</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代码实现时期：</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rPr>
              <a:t>根据个人情况，分为前端实现、后台实现、数据库设计和汇总。</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p:cNvPicPr>
            <a:picLocks noChangeAspect="1" noChangeArrowheads="1"/>
          </p:cNvPicPr>
          <p:nvPr/>
        </p:nvPicPr>
        <p:blipFill>
          <a:blip r:embed="rId1">
            <a:extLst>
              <a:ext uri="{28A0092B-C50C-407E-A947-70E740481C1C}">
                <a14:useLocalDpi xmlns:a14="http://schemas.microsoft.com/office/drawing/2010/main" val="0"/>
              </a:ext>
            </a:extLst>
          </a:blip>
          <a:srcRect t="1570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矩形 2"/>
          <p:cNvSpPr>
            <a:spLocks noChangeArrowheads="1"/>
          </p:cNvSpPr>
          <p:nvPr/>
        </p:nvSpPr>
        <p:spPr bwMode="auto">
          <a:xfrm>
            <a:off x="0" y="0"/>
            <a:ext cx="12192000"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4340" name="直接连接符 10"/>
          <p:cNvSpPr>
            <a:spLocks noChangeShapeType="1"/>
          </p:cNvSpPr>
          <p:nvPr/>
        </p:nvSpPr>
        <p:spPr bwMode="auto">
          <a:xfrm>
            <a:off x="0" y="3429000"/>
            <a:ext cx="12192000" cy="0"/>
          </a:xfrm>
          <a:prstGeom prst="line">
            <a:avLst/>
          </a:prstGeom>
          <a:noFill/>
          <a:ln w="28575"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4341" name="椭圆 6"/>
          <p:cNvSpPr>
            <a:spLocks noChangeArrowheads="1"/>
          </p:cNvSpPr>
          <p:nvPr/>
        </p:nvSpPr>
        <p:spPr bwMode="auto">
          <a:xfrm>
            <a:off x="3784600" y="1117600"/>
            <a:ext cx="4622800" cy="4622800"/>
          </a:xfrm>
          <a:prstGeom prst="ellipse">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4342" name="文本框 7"/>
          <p:cNvSpPr>
            <a:spLocks noChangeArrowheads="1"/>
          </p:cNvSpPr>
          <p:nvPr/>
        </p:nvSpPr>
        <p:spPr bwMode="auto">
          <a:xfrm>
            <a:off x="5254625" y="1851025"/>
            <a:ext cx="16827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3" name="椭圆 8"/>
          <p:cNvSpPr>
            <a:spLocks noChangeArrowheads="1"/>
          </p:cNvSpPr>
          <p:nvPr/>
        </p:nvSpPr>
        <p:spPr bwMode="auto">
          <a:xfrm>
            <a:off x="4068763" y="1401763"/>
            <a:ext cx="4054475" cy="4054475"/>
          </a:xfrm>
          <a:prstGeom prst="ellipse">
            <a:avLst/>
          </a:prstGeom>
          <a:noFill/>
          <a:ln w="28575" cap="flat" cmpd="sng">
            <a:solidFill>
              <a:schemeClr val="tx1"/>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6863" y="382588"/>
            <a:ext cx="169037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three</a:t>
            </a:r>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项目完成情况</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nvSpPr>
        <p:spPr>
          <a:xfrm>
            <a:off x="3427095" y="2674620"/>
            <a:ext cx="4685030" cy="583565"/>
          </a:xfrm>
          <a:prstGeom prst="rect">
            <a:avLst/>
          </a:prstGeom>
          <a:noFill/>
        </p:spPr>
        <p:txBody>
          <a:bodyPr wrap="square" rtlCol="0">
            <a:spAutoFit/>
          </a:bodyPr>
          <a:lstStyle/>
          <a:p>
            <a:r>
              <a:rPr lang="zh-CN" altLang="en-US" sz="3200"/>
              <a:t>已经完成全部功能实现</a:t>
            </a:r>
            <a:endParaRPr lang="zh-CN" alt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122555" y="123825"/>
            <a:ext cx="3753485" cy="129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 后台实现情况</a:t>
            </a:r>
            <a:endParaRPr lang="zh-CN" altLang="en-US" sz="4400">
              <a:latin typeface="微软雅黑" panose="020B0503020204020204" pitchFamily="34" charset="-122"/>
              <a:ea typeface="微软雅黑" panose="020B0503020204020204" pitchFamily="34" charset="-122"/>
            </a:endParaRPr>
          </a:p>
          <a:p>
            <a:endPar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1"/>
          <p:cNvSpPr>
            <a:spLocks noChangeArrowheads="1"/>
          </p:cNvSpPr>
          <p:nvPr/>
        </p:nvSpPr>
        <p:spPr bwMode="auto">
          <a:xfrm>
            <a:off x="4583113" y="410528"/>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 name="图片 24"/>
          <p:cNvPicPr>
            <a:picLocks noChangeAspect="1"/>
          </p:cNvPicPr>
          <p:nvPr>
            <p:custDataLst>
              <p:tags r:id="rId1"/>
            </p:custDataLst>
          </p:nvPr>
        </p:nvPicPr>
        <p:blipFill>
          <a:blip r:embed="rId2"/>
          <a:stretch>
            <a:fillRect/>
          </a:stretch>
        </p:blipFill>
        <p:spPr>
          <a:xfrm>
            <a:off x="1499870" y="1057275"/>
            <a:ext cx="10151110" cy="4956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625158" y="150813"/>
            <a:ext cx="46532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4400">
                <a:latin typeface="微软雅黑" panose="020B0503020204020204" pitchFamily="34" charset="-122"/>
                <a:ea typeface="微软雅黑" panose="020B0503020204020204" pitchFamily="34" charset="-122"/>
              </a:rPr>
              <a:t>前台功能实现情况</a:t>
            </a:r>
            <a:endParaRPr lang="zh-CN" altLang="en-US" sz="4400">
              <a:latin typeface="微软雅黑" panose="020B0503020204020204" pitchFamily="34" charset="-122"/>
              <a:ea typeface="微软雅黑" panose="020B0503020204020204" pitchFamily="34" charset="-122"/>
            </a:endParaRPr>
          </a:p>
        </p:txBody>
      </p:sp>
      <p:pic>
        <p:nvPicPr>
          <p:cNvPr id="5" name="图片 5" descr="3"/>
          <p:cNvPicPr>
            <a:picLocks noChangeAspect="1"/>
          </p:cNvPicPr>
          <p:nvPr>
            <p:custDataLst>
              <p:tags r:id="rId1"/>
            </p:custDataLst>
          </p:nvPr>
        </p:nvPicPr>
        <p:blipFill>
          <a:blip r:embed="rId2"/>
          <a:stretch>
            <a:fillRect/>
          </a:stretch>
        </p:blipFill>
        <p:spPr>
          <a:xfrm>
            <a:off x="1882140" y="1605915"/>
            <a:ext cx="8792210" cy="48793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1">
            <a:extLst>
              <a:ext uri="{28A0092B-C50C-407E-A947-70E740481C1C}">
                <a14:useLocalDpi xmlns:a14="http://schemas.microsoft.com/office/drawing/2010/main" val="0"/>
              </a:ext>
            </a:extLst>
          </a:blip>
          <a:srcRect t="1570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矩形 2"/>
          <p:cNvSpPr>
            <a:spLocks noChangeArrowheads="1"/>
          </p:cNvSpPr>
          <p:nvPr/>
        </p:nvSpPr>
        <p:spPr bwMode="auto">
          <a:xfrm>
            <a:off x="0" y="0"/>
            <a:ext cx="12192000"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8436" name="直接连接符 10"/>
          <p:cNvSpPr>
            <a:spLocks noChangeShapeType="1"/>
          </p:cNvSpPr>
          <p:nvPr/>
        </p:nvSpPr>
        <p:spPr bwMode="auto">
          <a:xfrm>
            <a:off x="0" y="3429000"/>
            <a:ext cx="12192000" cy="0"/>
          </a:xfrm>
          <a:prstGeom prst="line">
            <a:avLst/>
          </a:prstGeom>
          <a:noFill/>
          <a:ln w="28575"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8437" name="椭圆 6"/>
          <p:cNvSpPr>
            <a:spLocks noChangeArrowheads="1"/>
          </p:cNvSpPr>
          <p:nvPr/>
        </p:nvSpPr>
        <p:spPr bwMode="auto">
          <a:xfrm>
            <a:off x="3784600" y="1117600"/>
            <a:ext cx="4622800" cy="4622800"/>
          </a:xfrm>
          <a:prstGeom prst="ellipse">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8438" name="文本框 7"/>
          <p:cNvSpPr>
            <a:spLocks noChangeArrowheads="1"/>
          </p:cNvSpPr>
          <p:nvPr/>
        </p:nvSpPr>
        <p:spPr bwMode="auto">
          <a:xfrm>
            <a:off x="5254625" y="1851025"/>
            <a:ext cx="16827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9" name="椭圆 8"/>
          <p:cNvSpPr>
            <a:spLocks noChangeArrowheads="1"/>
          </p:cNvSpPr>
          <p:nvPr/>
        </p:nvSpPr>
        <p:spPr bwMode="auto">
          <a:xfrm>
            <a:off x="4068763" y="1401763"/>
            <a:ext cx="4054475" cy="4054475"/>
          </a:xfrm>
          <a:prstGeom prst="ellipse">
            <a:avLst/>
          </a:prstGeom>
          <a:noFill/>
          <a:ln w="28575" cap="flat" cmpd="sng">
            <a:solidFill>
              <a:schemeClr val="tx1"/>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625158" y="160338"/>
            <a:ext cx="3535680" cy="135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4400">
                <a:latin typeface="微软雅黑" panose="020B0503020204020204" pitchFamily="34" charset="-122"/>
                <a:ea typeface="微软雅黑" panose="020B0503020204020204" pitchFamily="34" charset="-122"/>
              </a:rPr>
              <a:t>项目难点解决</a:t>
            </a:r>
            <a:endParaRPr lang="zh-CN" altLang="en-US" sz="4400">
              <a:latin typeface="微软雅黑" panose="020B0503020204020204" pitchFamily="34" charset="-122"/>
              <a:ea typeface="微软雅黑" panose="020B0503020204020204" pitchFamily="34" charset="-122"/>
            </a:endParaRPr>
          </a:p>
          <a:p>
            <a:pPr algn="l"/>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数据库设计</a:t>
            </a:r>
            <a:endParaRPr lang="zh-CN" altLang="en-US" sz="2000">
              <a:latin typeface="微软雅黑" panose="020B0503020204020204" pitchFamily="34" charset="-122"/>
              <a:ea typeface="微软雅黑" panose="020B0503020204020204" pitchFamily="34" charset="-122"/>
            </a:endParaRPr>
          </a:p>
        </p:txBody>
      </p:sp>
      <p:sp>
        <p:nvSpPr>
          <p:cNvPr id="2" name="圆角矩形 1"/>
          <p:cNvSpPr/>
          <p:nvPr/>
        </p:nvSpPr>
        <p:spPr>
          <a:xfrm>
            <a:off x="2045335" y="2546985"/>
            <a:ext cx="8101965" cy="21983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通过需求分析和功能设计，本网站规划出管理员信息实体、用户信息实体、上传电子书信息实体、管理员添加电子书信息实体、用户留言信息实体。</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数据库结构设计</a:t>
            </a:r>
            <a:endParaRPr lang="zh-CN" altLang="en-US"/>
          </a:p>
        </p:txBody>
      </p:sp>
      <p:pic>
        <p:nvPicPr>
          <p:cNvPr id="4" name="内容占位符 3"/>
          <p:cNvPicPr>
            <a:picLocks noChangeAspect="1"/>
          </p:cNvPicPr>
          <p:nvPr>
            <p:ph idx="1"/>
          </p:nvPr>
        </p:nvPicPr>
        <p:blipFill>
          <a:blip r:embed="rId1"/>
          <a:stretch>
            <a:fillRect/>
          </a:stretch>
        </p:blipFill>
        <p:spPr>
          <a:xfrm>
            <a:off x="819150" y="248285"/>
            <a:ext cx="2378075" cy="2647315"/>
          </a:xfrm>
          <a:prstGeom prst="rect">
            <a:avLst/>
          </a:prstGeom>
        </p:spPr>
      </p:pic>
      <p:pic>
        <p:nvPicPr>
          <p:cNvPr id="5" name="图片 4"/>
          <p:cNvPicPr>
            <a:picLocks noChangeAspect="1"/>
          </p:cNvPicPr>
          <p:nvPr/>
        </p:nvPicPr>
        <p:blipFill>
          <a:blip r:embed="rId2"/>
          <a:stretch>
            <a:fillRect/>
          </a:stretch>
        </p:blipFill>
        <p:spPr>
          <a:xfrm>
            <a:off x="3379470" y="0"/>
            <a:ext cx="2442210" cy="2898775"/>
          </a:xfrm>
          <a:prstGeom prst="rect">
            <a:avLst/>
          </a:prstGeom>
        </p:spPr>
      </p:pic>
      <p:pic>
        <p:nvPicPr>
          <p:cNvPr id="6" name="图片 5"/>
          <p:cNvPicPr>
            <a:picLocks noChangeAspect="1"/>
          </p:cNvPicPr>
          <p:nvPr/>
        </p:nvPicPr>
        <p:blipFill>
          <a:blip r:embed="rId3"/>
          <a:stretch>
            <a:fillRect/>
          </a:stretch>
        </p:blipFill>
        <p:spPr>
          <a:xfrm>
            <a:off x="6107430" y="185420"/>
            <a:ext cx="3550285" cy="2773045"/>
          </a:xfrm>
          <a:prstGeom prst="rect">
            <a:avLst/>
          </a:prstGeom>
        </p:spPr>
      </p:pic>
      <p:pic>
        <p:nvPicPr>
          <p:cNvPr id="7" name="图片 6"/>
          <p:cNvPicPr>
            <a:picLocks noChangeAspect="1"/>
          </p:cNvPicPr>
          <p:nvPr/>
        </p:nvPicPr>
        <p:blipFill>
          <a:blip r:embed="rId4"/>
          <a:stretch>
            <a:fillRect/>
          </a:stretch>
        </p:blipFill>
        <p:spPr>
          <a:xfrm>
            <a:off x="466090" y="3014345"/>
            <a:ext cx="2913380" cy="2475230"/>
          </a:xfrm>
          <a:prstGeom prst="rect">
            <a:avLst/>
          </a:prstGeom>
        </p:spPr>
      </p:pic>
      <p:pic>
        <p:nvPicPr>
          <p:cNvPr id="8" name="图片 7"/>
          <p:cNvPicPr>
            <a:picLocks noChangeAspect="1"/>
          </p:cNvPicPr>
          <p:nvPr/>
        </p:nvPicPr>
        <p:blipFill>
          <a:blip r:embed="rId5"/>
          <a:stretch>
            <a:fillRect/>
          </a:stretch>
        </p:blipFill>
        <p:spPr>
          <a:xfrm>
            <a:off x="3545840" y="2785745"/>
            <a:ext cx="3509645" cy="27038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625158" y="160338"/>
            <a:ext cx="3535680" cy="135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4400">
                <a:latin typeface="微软雅黑" panose="020B0503020204020204" pitchFamily="34" charset="-122"/>
                <a:ea typeface="微软雅黑" panose="020B0503020204020204" pitchFamily="34" charset="-122"/>
              </a:rPr>
              <a:t>项目难点解决</a:t>
            </a:r>
            <a:endParaRPr lang="zh-CN" altLang="en-US" sz="4400">
              <a:latin typeface="微软雅黑" panose="020B0503020204020204" pitchFamily="34" charset="-122"/>
              <a:ea typeface="微软雅黑" panose="020B0503020204020204" pitchFamily="34" charset="-122"/>
            </a:endParaRPr>
          </a:p>
          <a:p>
            <a:pPr algn="l"/>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环境搭建</a:t>
            </a:r>
            <a:endParaRPr lang="zh-CN" altLang="en-US" sz="2000">
              <a:latin typeface="微软雅黑" panose="020B0503020204020204" pitchFamily="34" charset="-122"/>
              <a:ea typeface="微软雅黑" panose="020B0503020204020204" pitchFamily="34" charset="-122"/>
            </a:endParaRPr>
          </a:p>
        </p:txBody>
      </p:sp>
      <p:sp>
        <p:nvSpPr>
          <p:cNvPr id="2" name="圆角矩形 1"/>
          <p:cNvSpPr/>
          <p:nvPr/>
        </p:nvSpPr>
        <p:spPr>
          <a:xfrm>
            <a:off x="2045335" y="2546985"/>
            <a:ext cx="8101965" cy="21983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在开发电子书共享网站时，服务器的开发环境如下：</a:t>
            </a:r>
            <a:endParaRPr lang="zh-CN" altLang="en-US"/>
          </a:p>
          <a:p>
            <a:pPr algn="ctr"/>
            <a:r>
              <a:rPr lang="zh-CN" altLang="en-US"/>
              <a:t>·操作系统：Windows10</a:t>
            </a:r>
            <a:endParaRPr lang="zh-CN" altLang="en-US"/>
          </a:p>
          <a:p>
            <a:pPr algn="ctr"/>
            <a:r>
              <a:rPr lang="zh-CN" altLang="en-US"/>
              <a:t>·数据库：MySQL 5.5.47</a:t>
            </a:r>
            <a:endParaRPr lang="zh-CN" altLang="en-US"/>
          </a:p>
          <a:p>
            <a:pPr algn="ctr"/>
            <a:r>
              <a:rPr lang="zh-CN" altLang="en-US"/>
              <a:t>·服务器：Apache </a:t>
            </a:r>
            <a:endParaRPr lang="zh-CN" altLang="en-US"/>
          </a:p>
          <a:p>
            <a:pPr algn="ctr"/>
            <a:r>
              <a:rPr lang="zh-CN" altLang="en-US"/>
              <a:t>·PHP软件：PHP 5.5.45</a:t>
            </a:r>
            <a:endParaRPr lang="zh-CN" altLang="en-US"/>
          </a:p>
          <a:p>
            <a:pPr algn="ctr"/>
            <a:r>
              <a:rPr lang="zh-CN" altLang="en-US"/>
              <a:t>·开发工具：EPP3</a:t>
            </a:r>
            <a:endParaRPr lang="zh-CN" altLang="en-US"/>
          </a:p>
          <a:p>
            <a:pPr algn="ctr"/>
            <a:r>
              <a:rPr lang="zh-CN" altLang="en-US"/>
              <a:t>·浏览器：Internet Explorer。</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45672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7"/>
          <p:cNvSpPr>
            <a:spLocks noChangeArrowheads="1"/>
          </p:cNvSpPr>
          <p:nvPr/>
        </p:nvSpPr>
        <p:spPr bwMode="auto">
          <a:xfrm>
            <a:off x="0" y="0"/>
            <a:ext cx="4567238"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r>
              <a:rPr lang="en-US" altLang="zh-CN" dirty="0">
                <a:solidFill>
                  <a:srgbClr val="FFFFFF"/>
                </a:solidFill>
                <a:latin typeface="等线" panose="02010600030101010101" charset="-122"/>
                <a:ea typeface="等线" panose="02010600030101010101" charset="-122"/>
                <a:cs typeface="等线" panose="02010600030101010101" charset="-122"/>
                <a:sym typeface="等线" panose="02010600030101010101" charset="-122"/>
              </a:rPr>
              <a:t>         </a:t>
            </a:r>
            <a:endParaRPr lang="zh-CN" altLang="zh-CN" dirty="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0" name="矩形 8"/>
          <p:cNvSpPr>
            <a:spLocks noChangeArrowheads="1"/>
          </p:cNvSpPr>
          <p:nvPr/>
        </p:nvSpPr>
        <p:spPr bwMode="auto">
          <a:xfrm>
            <a:off x="5327650" y="249238"/>
            <a:ext cx="183515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en-US" sz="4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CONTENTS</a:t>
            </a:r>
            <a:endParaRPr lang="zh-CN" altLang="en-US"/>
          </a:p>
        </p:txBody>
      </p:sp>
      <p:sp>
        <p:nvSpPr>
          <p:cNvPr id="4101" name="椭圆 9"/>
          <p:cNvSpPr>
            <a:spLocks noChangeArrowheads="1"/>
          </p:cNvSpPr>
          <p:nvPr/>
        </p:nvSpPr>
        <p:spPr bwMode="auto">
          <a:xfrm>
            <a:off x="5627688" y="1912938"/>
            <a:ext cx="617537" cy="617537"/>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2" name="矩形 16"/>
          <p:cNvSpPr>
            <a:spLocks noChangeArrowheads="1"/>
          </p:cNvSpPr>
          <p:nvPr/>
        </p:nvSpPr>
        <p:spPr bwMode="auto">
          <a:xfrm>
            <a:off x="6834188" y="1760538"/>
            <a:ext cx="38773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ONE     </a:t>
            </a:r>
            <a:r>
              <a:rPr lang="zh-CN" altLang="en-US" sz="4400" dirty="0">
                <a:solidFill>
                  <a:srgbClr val="000000"/>
                </a:solidFill>
                <a:latin typeface="宋体" panose="02010600030101010101" pitchFamily="2" charset="-122"/>
                <a:sym typeface="宋体" panose="02010600030101010101" pitchFamily="2" charset="-122"/>
              </a:rPr>
              <a:t>项目介绍</a:t>
            </a:r>
            <a:endParaRPr lang="zh-CN" altLang="en-US" sz="4400" dirty="0">
              <a:solidFill>
                <a:srgbClr val="000000"/>
              </a:solidFill>
              <a:latin typeface="宋体" panose="02010600030101010101" pitchFamily="2" charset="-122"/>
              <a:sym typeface="宋体" panose="02010600030101010101" pitchFamily="2" charset="-122"/>
            </a:endParaRPr>
          </a:p>
        </p:txBody>
      </p:sp>
      <p:sp>
        <p:nvSpPr>
          <p:cNvPr id="4103" name="矩形 18"/>
          <p:cNvSpPr>
            <a:spLocks noChangeArrowheads="1"/>
          </p:cNvSpPr>
          <p:nvPr/>
        </p:nvSpPr>
        <p:spPr bwMode="auto">
          <a:xfrm>
            <a:off x="6834188" y="2959100"/>
            <a:ext cx="397724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TWO     </a:t>
            </a:r>
            <a:r>
              <a:rPr lang="zh-CN" altLang="en-US" sz="4400" dirty="0">
                <a:solidFill>
                  <a:srgbClr val="000000"/>
                </a:solidFill>
                <a:latin typeface="宋体" panose="02010600030101010101" pitchFamily="2" charset="-122"/>
                <a:sym typeface="宋体" panose="02010600030101010101" pitchFamily="2" charset="-122"/>
              </a:rPr>
              <a:t>项目分工</a:t>
            </a:r>
            <a:endParaRPr lang="zh-CN" altLang="en-US" sz="4400" dirty="0">
              <a:solidFill>
                <a:srgbClr val="000000"/>
              </a:solidFill>
              <a:latin typeface="宋体" panose="02010600030101010101" pitchFamily="2" charset="-122"/>
              <a:sym typeface="宋体" panose="02010600030101010101" pitchFamily="2" charset="-122"/>
            </a:endParaRPr>
          </a:p>
        </p:txBody>
      </p:sp>
      <p:sp>
        <p:nvSpPr>
          <p:cNvPr id="4104" name="矩形 19"/>
          <p:cNvSpPr>
            <a:spLocks noChangeArrowheads="1"/>
          </p:cNvSpPr>
          <p:nvPr/>
        </p:nvSpPr>
        <p:spPr bwMode="auto">
          <a:xfrm>
            <a:off x="6834188" y="5394325"/>
            <a:ext cx="5124450" cy="97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pP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FOUR</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400" dirty="0">
                <a:solidFill>
                  <a:srgbClr val="000000"/>
                </a:solidFill>
                <a:latin typeface="宋体" panose="02010600030101010101" pitchFamily="2" charset="-122"/>
                <a:ea typeface="微软雅黑" panose="020B0503020204020204" pitchFamily="34" charset="-122"/>
                <a:sym typeface="宋体" panose="02010600030101010101" pitchFamily="2" charset="-122"/>
              </a:rPr>
              <a:t>项目难点解决</a:t>
            </a:r>
            <a:endParaRPr lang="zh-CN" altLang="en-US" sz="44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4105" name="矩形 20"/>
          <p:cNvSpPr>
            <a:spLocks noChangeArrowheads="1"/>
          </p:cNvSpPr>
          <p:nvPr/>
        </p:nvSpPr>
        <p:spPr bwMode="auto">
          <a:xfrm>
            <a:off x="6834188" y="4172703"/>
            <a:ext cx="51371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THREE    </a:t>
            </a:r>
            <a:r>
              <a:rPr lang="zh-CN" altLang="en-US" sz="4400" dirty="0">
                <a:solidFill>
                  <a:srgbClr val="000000"/>
                </a:solidFill>
                <a:latin typeface="宋体" panose="02010600030101010101" pitchFamily="2" charset="-122"/>
                <a:sym typeface="宋体" panose="02010600030101010101" pitchFamily="2" charset="-122"/>
              </a:rPr>
              <a:t>项目完成状况</a:t>
            </a:r>
            <a:endParaRPr lang="zh-CN" altLang="en-US" sz="4400" dirty="0">
              <a:solidFill>
                <a:srgbClr val="000000"/>
              </a:solidFill>
              <a:latin typeface="宋体" panose="02010600030101010101" pitchFamily="2" charset="-122"/>
              <a:sym typeface="宋体" panose="02010600030101010101" pitchFamily="2" charset="-122"/>
            </a:endParaRPr>
          </a:p>
        </p:txBody>
      </p:sp>
      <p:sp>
        <p:nvSpPr>
          <p:cNvPr id="4106" name="椭圆 12"/>
          <p:cNvSpPr>
            <a:spLocks noChangeArrowheads="1"/>
          </p:cNvSpPr>
          <p:nvPr/>
        </p:nvSpPr>
        <p:spPr bwMode="auto">
          <a:xfrm>
            <a:off x="5627688" y="3121025"/>
            <a:ext cx="617537" cy="615950"/>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7" name="椭圆 17"/>
          <p:cNvSpPr>
            <a:spLocks noChangeArrowheads="1"/>
          </p:cNvSpPr>
          <p:nvPr/>
        </p:nvSpPr>
        <p:spPr bwMode="auto">
          <a:xfrm>
            <a:off x="5627688" y="4348163"/>
            <a:ext cx="617537" cy="617537"/>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8" name="椭圆 21"/>
          <p:cNvSpPr>
            <a:spLocks noChangeArrowheads="1"/>
          </p:cNvSpPr>
          <p:nvPr/>
        </p:nvSpPr>
        <p:spPr bwMode="auto">
          <a:xfrm>
            <a:off x="5627688" y="5576888"/>
            <a:ext cx="617537" cy="617537"/>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9" name="文本框 1"/>
          <p:cNvSpPr>
            <a:spLocks noChangeArrowheads="1"/>
          </p:cNvSpPr>
          <p:nvPr/>
        </p:nvSpPr>
        <p:spPr bwMode="auto">
          <a:xfrm>
            <a:off x="5722938" y="2036763"/>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01</a:t>
            </a:r>
            <a:endParaRPr lang="zh-CN" altLang="en-US">
              <a:solidFill>
                <a:schemeClr val="bg1"/>
              </a:solidFill>
              <a:latin typeface="等线" panose="02010600030101010101" charset="-122"/>
              <a:sym typeface="等线" panose="02010600030101010101" charset="-122"/>
            </a:endParaRPr>
          </a:p>
        </p:txBody>
      </p:sp>
      <p:sp>
        <p:nvSpPr>
          <p:cNvPr id="4110" name="文本框 22"/>
          <p:cNvSpPr>
            <a:spLocks noChangeArrowheads="1"/>
          </p:cNvSpPr>
          <p:nvPr/>
        </p:nvSpPr>
        <p:spPr bwMode="auto">
          <a:xfrm>
            <a:off x="5722938" y="32448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02</a:t>
            </a:r>
            <a:endParaRPr lang="zh-CN" altLang="en-US" dirty="0">
              <a:solidFill>
                <a:schemeClr val="bg1"/>
              </a:solidFill>
              <a:latin typeface="等线" panose="02010600030101010101" charset="-122"/>
              <a:sym typeface="等线" panose="02010600030101010101" charset="-122"/>
            </a:endParaRPr>
          </a:p>
        </p:txBody>
      </p:sp>
      <p:sp>
        <p:nvSpPr>
          <p:cNvPr id="4111" name="文本框 23"/>
          <p:cNvSpPr>
            <a:spLocks noChangeArrowheads="1"/>
          </p:cNvSpPr>
          <p:nvPr/>
        </p:nvSpPr>
        <p:spPr bwMode="auto">
          <a:xfrm>
            <a:off x="5722938" y="4471988"/>
            <a:ext cx="446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03</a:t>
            </a:r>
            <a:endParaRPr lang="zh-CN" altLang="en-US">
              <a:solidFill>
                <a:schemeClr val="bg1"/>
              </a:solidFill>
              <a:latin typeface="等线" panose="02010600030101010101" charset="-122"/>
              <a:sym typeface="等线" panose="02010600030101010101" charset="-122"/>
            </a:endParaRPr>
          </a:p>
        </p:txBody>
      </p:sp>
      <p:sp>
        <p:nvSpPr>
          <p:cNvPr id="4112" name="文本框 24"/>
          <p:cNvSpPr>
            <a:spLocks noChangeArrowheads="1"/>
          </p:cNvSpPr>
          <p:nvPr/>
        </p:nvSpPr>
        <p:spPr bwMode="auto">
          <a:xfrm>
            <a:off x="5741988" y="5700713"/>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04</a:t>
            </a:r>
            <a:endParaRPr lang="zh-CN" altLang="en-US">
              <a:solidFill>
                <a:schemeClr val="bg1"/>
              </a:solidFill>
              <a:latin typeface="等线" panose="02010600030101010101" charset="-122"/>
              <a:sym typeface="等线" panose="02010600030101010101"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41" y="0"/>
            <a:ext cx="4837889" cy="68579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1">
            <a:extLst>
              <a:ext uri="{28A0092B-C50C-407E-A947-70E740481C1C}">
                <a14:useLocalDpi xmlns:a14="http://schemas.microsoft.com/office/drawing/2010/main" val="0"/>
              </a:ext>
            </a:extLst>
          </a:blip>
          <a:srcRect t="1570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2"/>
          <p:cNvSpPr>
            <a:spLocks noChangeArrowheads="1"/>
          </p:cNvSpPr>
          <p:nvPr/>
        </p:nvSpPr>
        <p:spPr bwMode="auto">
          <a:xfrm>
            <a:off x="0" y="0"/>
            <a:ext cx="12192000"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5124" name="直接连接符 10"/>
          <p:cNvSpPr>
            <a:spLocks noChangeShapeType="1"/>
          </p:cNvSpPr>
          <p:nvPr/>
        </p:nvSpPr>
        <p:spPr bwMode="auto">
          <a:xfrm>
            <a:off x="0" y="3429000"/>
            <a:ext cx="12192000" cy="0"/>
          </a:xfrm>
          <a:prstGeom prst="line">
            <a:avLst/>
          </a:prstGeom>
          <a:noFill/>
          <a:ln w="28575"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5" name="椭圆 6"/>
          <p:cNvSpPr>
            <a:spLocks noChangeArrowheads="1"/>
          </p:cNvSpPr>
          <p:nvPr/>
        </p:nvSpPr>
        <p:spPr bwMode="auto">
          <a:xfrm>
            <a:off x="3784600" y="1117600"/>
            <a:ext cx="4622800" cy="4622800"/>
          </a:xfrm>
          <a:prstGeom prst="ellipse">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5126" name="文本框 7"/>
          <p:cNvSpPr>
            <a:spLocks noChangeArrowheads="1"/>
          </p:cNvSpPr>
          <p:nvPr/>
        </p:nvSpPr>
        <p:spPr bwMode="auto">
          <a:xfrm>
            <a:off x="5254625" y="1851025"/>
            <a:ext cx="16827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7" name="椭圆 8"/>
          <p:cNvSpPr>
            <a:spLocks noChangeArrowheads="1"/>
          </p:cNvSpPr>
          <p:nvPr/>
        </p:nvSpPr>
        <p:spPr bwMode="auto">
          <a:xfrm>
            <a:off x="4068763" y="1401763"/>
            <a:ext cx="4054475" cy="4054475"/>
          </a:xfrm>
          <a:prstGeom prst="ellipse">
            <a:avLst/>
          </a:prstGeom>
          <a:noFill/>
          <a:ln w="28575" cap="flat" cmpd="sng">
            <a:solidFill>
              <a:schemeClr val="tx1"/>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357188" y="188913"/>
            <a:ext cx="24180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a:solidFill>
                  <a:srgbClr val="000000"/>
                </a:solidFill>
                <a:latin typeface="宋体" panose="02010600030101010101" pitchFamily="2" charset="-122"/>
                <a:sym typeface="宋体" panose="02010600030101010101" pitchFamily="2" charset="-122"/>
              </a:rPr>
              <a:t>项目介绍</a:t>
            </a:r>
            <a:endParaRPr lang="zh-CN" altLang="en-US" sz="4400">
              <a:solidFill>
                <a:srgbClr val="000000"/>
              </a:solidFill>
              <a:latin typeface="宋体" panose="02010600030101010101" pitchFamily="2" charset="-122"/>
              <a:sym typeface="宋体" panose="02010600030101010101" pitchFamily="2" charset="-122"/>
            </a:endParaRPr>
          </a:p>
        </p:txBody>
      </p:sp>
      <p:sp>
        <p:nvSpPr>
          <p:cNvPr id="6149" name="文本框 11"/>
          <p:cNvSpPr>
            <a:spLocks noChangeArrowheads="1"/>
          </p:cNvSpPr>
          <p:nvPr/>
        </p:nvSpPr>
        <p:spPr bwMode="auto">
          <a:xfrm>
            <a:off x="711200" y="2170430"/>
            <a:ext cx="4596130" cy="2901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dirty="0"/>
              <a:t>电子书共享是很有发展潜力的一个方向。首先，有许多多喜欢看书的人，每个人都有自己的资源，如果让他们把资源共享对所有喜欢电子书的人来说是一件很方便的事情。但是，现在传统的网站，要么操作太复杂，要么就是不方便共享，要么要收费，所以做一个共享网站具有很高的市场价值。</a:t>
            </a:r>
            <a:endParaRPr lang="zh-CN" altLang="zh-CN" dirty="0"/>
          </a:p>
          <a:p>
            <a:pPr>
              <a:lnSpc>
                <a:spcPct val="130000"/>
              </a:lnSpc>
            </a:pPr>
            <a:endParaRPr lang="zh-CN" altLang="en-US" sz="1600" dirty="0">
              <a:solidFill>
                <a:srgbClr val="A5A5A5"/>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6152" name="文本框 14"/>
          <p:cNvSpPr>
            <a:spLocks noChangeArrowheads="1"/>
          </p:cNvSpPr>
          <p:nvPr/>
        </p:nvSpPr>
        <p:spPr bwMode="auto">
          <a:xfrm>
            <a:off x="1657349" y="1695450"/>
            <a:ext cx="22628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FFC000"/>
                </a:solidFill>
                <a:latin typeface="等线" panose="02010600030101010101" charset="-122"/>
                <a:sym typeface="等线" panose="02010600030101010101" charset="-122"/>
              </a:rPr>
              <a:t>项目背景 </a:t>
            </a:r>
            <a:endParaRPr lang="zh-CN" alt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357188" y="188913"/>
            <a:ext cx="24180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a:solidFill>
                  <a:srgbClr val="000000"/>
                </a:solidFill>
                <a:latin typeface="宋体" panose="02010600030101010101" pitchFamily="2" charset="-122"/>
                <a:sym typeface="宋体" panose="02010600030101010101" pitchFamily="2" charset="-122"/>
              </a:rPr>
              <a:t>项目介绍</a:t>
            </a:r>
            <a:endParaRPr lang="zh-CN" altLang="en-US" sz="4400">
              <a:solidFill>
                <a:srgbClr val="000000"/>
              </a:solidFill>
              <a:latin typeface="宋体" panose="02010600030101010101" pitchFamily="2" charset="-122"/>
              <a:sym typeface="宋体" panose="02010600030101010101" pitchFamily="2" charset="-122"/>
            </a:endParaRPr>
          </a:p>
        </p:txBody>
      </p:sp>
      <p:sp>
        <p:nvSpPr>
          <p:cNvPr id="7178" name="矩形 2"/>
          <p:cNvSpPr>
            <a:spLocks noChangeArrowheads="1"/>
          </p:cNvSpPr>
          <p:nvPr/>
        </p:nvSpPr>
        <p:spPr bwMode="auto">
          <a:xfrm>
            <a:off x="2877344" y="1487359"/>
            <a:ext cx="6437312"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rPr>
              <a:t>系统需要实现的功能</a:t>
            </a:r>
            <a:endParaRPr lang="zh-CN" altLang="en-US" sz="1600"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2996119" y="3322952"/>
          <a:ext cx="7120648" cy="3359941"/>
        </p:xfrm>
        <a:graphic>
          <a:graphicData uri="http://schemas.openxmlformats.org/drawingml/2006/table">
            <a:tbl>
              <a:tblPr firstRow="1" firstCol="1" bandRow="1">
                <a:tableStyleId>{5C22544A-7EE6-4342-B048-85BDC9FD1C3A}</a:tableStyleId>
              </a:tblPr>
              <a:tblGrid>
                <a:gridCol w="1780162"/>
                <a:gridCol w="1780162"/>
                <a:gridCol w="1780162"/>
                <a:gridCol w="1780162"/>
              </a:tblGrid>
              <a:tr h="479992">
                <a:tc>
                  <a:txBody>
                    <a:bodyPr/>
                    <a:lstStyle/>
                    <a:p>
                      <a:pPr algn="just">
                        <a:spcAft>
                          <a:spcPts val="0"/>
                        </a:spcAft>
                      </a:pPr>
                      <a:r>
                        <a:rPr lang="zh-CN" sz="1050" kern="100">
                          <a:effectLst/>
                        </a:rPr>
                        <a:t>功能名称</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输入信息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处理操作</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输出</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79992">
                <a:tc>
                  <a:txBody>
                    <a:bodyPr/>
                    <a:lstStyle/>
                    <a:p>
                      <a:pPr algn="just">
                        <a:spcAft>
                          <a:spcPts val="0"/>
                        </a:spcAft>
                      </a:pPr>
                      <a:r>
                        <a:rPr lang="zh-CN" sz="1050" kern="100">
                          <a:effectLst/>
                        </a:rPr>
                        <a:t>游览主页</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更新页面信息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点击下一页</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显示下一页内容</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959981">
                <a:tc>
                  <a:txBody>
                    <a:bodyPr/>
                    <a:lstStyle/>
                    <a:p>
                      <a:pPr algn="just">
                        <a:spcAft>
                          <a:spcPts val="0"/>
                        </a:spcAft>
                      </a:pPr>
                      <a:r>
                        <a:rPr lang="zh-CN" sz="1050" kern="100">
                          <a:effectLst/>
                        </a:rPr>
                        <a:t>搜索书籍</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书籍名称、作者名称</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点击查询</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显示符合信息</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79992">
                <a:tc>
                  <a:txBody>
                    <a:bodyPr/>
                    <a:lstStyle/>
                    <a:p>
                      <a:pPr algn="just">
                        <a:spcAft>
                          <a:spcPts val="0"/>
                        </a:spcAft>
                      </a:pPr>
                      <a:r>
                        <a:rPr lang="zh-CN" sz="1050" kern="100">
                          <a:effectLst/>
                        </a:rPr>
                        <a:t>留言区留言</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留言文本</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点击发表留言</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发表留言成功</a:t>
                      </a:r>
                      <a:endParaRPr lang="zh-CN" sz="105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79992">
                <a:tc>
                  <a:txBody>
                    <a:bodyPr/>
                    <a:lstStyle/>
                    <a:p>
                      <a:pPr algn="just">
                        <a:spcAft>
                          <a:spcPts val="0"/>
                        </a:spcAft>
                      </a:pPr>
                      <a:r>
                        <a:rPr lang="zh-CN" sz="1050" kern="100">
                          <a:effectLst/>
                        </a:rPr>
                        <a:t>注册登录</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账号密码</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点击保存</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注册成功</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79992">
                <a:tc>
                  <a:txBody>
                    <a:bodyPr/>
                    <a:lstStyle/>
                    <a:p>
                      <a:pPr algn="just">
                        <a:spcAft>
                          <a:spcPts val="0"/>
                        </a:spcAft>
                      </a:pPr>
                      <a:r>
                        <a:rPr lang="zh-CN" sz="1050" kern="100">
                          <a:effectLst/>
                        </a:rPr>
                        <a:t>在线游览书籍</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详细书籍内容</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点击游览</a:t>
                      </a:r>
                      <a:endParaRPr lang="zh-CN" sz="105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书籍内容</a:t>
                      </a:r>
                      <a:endParaRPr lang="zh-CN" sz="105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bl>
          </a:graphicData>
        </a:graphic>
      </p:graphicFrame>
      <p:sp>
        <p:nvSpPr>
          <p:cNvPr id="4" name="Rectangle 1"/>
          <p:cNvSpPr>
            <a:spLocks noChangeArrowheads="1"/>
          </p:cNvSpPr>
          <p:nvPr/>
        </p:nvSpPr>
        <p:spPr bwMode="auto">
          <a:xfrm>
            <a:off x="3462338" y="3322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zh-CN" sz="10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rPr>
            </a:br>
            <a:br>
              <a:rPr kumimoji="0" lang="en-US" altLang="zh-CN" sz="1000" b="0" i="0" u="none" strike="noStrike" cap="none" normalizeH="0" baseline="0">
                <a:ln>
                  <a:noFill/>
                </a:ln>
                <a:solidFill>
                  <a:schemeClr val="tx1"/>
                </a:solidFill>
                <a:effectLst/>
                <a:latin typeface="等线" panose="02010600030101010101" charset="-122"/>
                <a:ea typeface="等线" panose="02010600030101010101" charset="-122"/>
                <a:cs typeface="Times New Roman" panose="02020603050405020304" pitchFamily="18" charset="0"/>
              </a:rPr>
            </a:b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357188" y="188913"/>
            <a:ext cx="3535680" cy="135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4400">
                <a:solidFill>
                  <a:srgbClr val="000000"/>
                </a:solidFill>
                <a:latin typeface="宋体" panose="02010600030101010101" pitchFamily="2" charset="-122"/>
                <a:sym typeface="宋体" panose="02010600030101010101" pitchFamily="2" charset="-122"/>
              </a:rPr>
              <a:t>系统主体功能</a:t>
            </a:r>
            <a:endParaRPr lang="zh-CN" altLang="en-US" sz="4400">
              <a:solidFill>
                <a:srgbClr val="000000"/>
              </a:solidFill>
              <a:latin typeface="宋体" panose="02010600030101010101" pitchFamily="2" charset="-122"/>
              <a:sym typeface="宋体" panose="02010600030101010101" pitchFamily="2" charset="-122"/>
            </a:endParaRPr>
          </a:p>
          <a:p>
            <a:pPr algn="l"/>
            <a:r>
              <a:rPr lang="zh-CN" altLang="en-US" sz="2000">
                <a:solidFill>
                  <a:srgbClr val="000000"/>
                </a:solidFill>
                <a:latin typeface="宋体" panose="02010600030101010101" pitchFamily="2" charset="-122"/>
                <a:sym typeface="宋体" panose="02010600030101010101" pitchFamily="2" charset="-122"/>
              </a:rPr>
              <a:t>总流程图</a:t>
            </a:r>
            <a:endParaRPr lang="zh-CN" altLang="en-US" sz="2000">
              <a:solidFill>
                <a:srgbClr val="000000"/>
              </a:solidFill>
              <a:latin typeface="宋体" panose="02010600030101010101" pitchFamily="2" charset="-122"/>
              <a:sym typeface="宋体" panose="02010600030101010101" pitchFamily="2" charset="-122"/>
            </a:endParaRPr>
          </a:p>
        </p:txBody>
      </p:sp>
      <p:pic>
        <p:nvPicPr>
          <p:cNvPr id="2" name="图片 1" descr="$6KKF`[EM%)KDPRQF@28T]6"/>
          <p:cNvPicPr>
            <a:picLocks noChangeAspect="1"/>
          </p:cNvPicPr>
          <p:nvPr/>
        </p:nvPicPr>
        <p:blipFill>
          <a:blip r:embed="rId1"/>
          <a:stretch>
            <a:fillRect/>
          </a:stretch>
        </p:blipFill>
        <p:spPr>
          <a:xfrm>
            <a:off x="3212465" y="311150"/>
            <a:ext cx="8979535" cy="62350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电子书共享网站后台功能结构图</a:t>
            </a:r>
            <a:endParaRPr lang="zh-CN" altLang="en-US" dirty="0"/>
          </a:p>
        </p:txBody>
      </p:sp>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a:xfrm>
            <a:off x="2626468" y="1998675"/>
            <a:ext cx="6128425" cy="3633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a:off x="357188" y="188913"/>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dirty="0"/>
          </a:p>
        </p:txBody>
      </p:sp>
      <p:sp>
        <p:nvSpPr>
          <p:cNvPr id="8203" name="矩形 14"/>
          <p:cNvSpPr>
            <a:spLocks noChangeArrowheads="1"/>
          </p:cNvSpPr>
          <p:nvPr/>
        </p:nvSpPr>
        <p:spPr bwMode="auto">
          <a:xfrm>
            <a:off x="3025458" y="1234123"/>
            <a:ext cx="6437312" cy="95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4800"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rPr>
              <a:t>系统前台功能结构图</a:t>
            </a:r>
            <a:endParaRPr lang="zh-CN" altLang="en-US" sz="4800"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258" name="图片 8257"/>
          <p:cNvPicPr>
            <a:picLocks noChangeAspect="1"/>
          </p:cNvPicPr>
          <p:nvPr/>
        </p:nvPicPr>
        <p:blipFill>
          <a:blip r:embed="rId1"/>
          <a:stretch>
            <a:fillRect/>
          </a:stretch>
        </p:blipFill>
        <p:spPr>
          <a:xfrm>
            <a:off x="3261114" y="2563571"/>
            <a:ext cx="5669771" cy="3520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pic>
        <p:nvPicPr>
          <p:cNvPr id="10" name="图片 10" descr="1"/>
          <p:cNvPicPr>
            <a:picLocks noChangeAspect="1"/>
          </p:cNvPicPr>
          <p:nvPr/>
        </p:nvPicPr>
        <p:blipFill>
          <a:blip r:embed="rId1"/>
          <a:stretch>
            <a:fillRect/>
          </a:stretch>
        </p:blipFill>
        <p:spPr>
          <a:xfrm>
            <a:off x="2395855" y="2022475"/>
            <a:ext cx="7811135" cy="4479925"/>
          </a:xfrm>
          <a:prstGeom prst="rect">
            <a:avLst/>
          </a:prstGeom>
        </p:spPr>
      </p:pic>
      <p:sp>
        <p:nvSpPr>
          <p:cNvPr id="4" name="文本框 3"/>
          <p:cNvSpPr txBox="1"/>
          <p:nvPr/>
        </p:nvSpPr>
        <p:spPr>
          <a:xfrm>
            <a:off x="1847215" y="2108200"/>
            <a:ext cx="459740" cy="3709035"/>
          </a:xfrm>
          <a:prstGeom prst="rect">
            <a:avLst/>
          </a:prstGeom>
          <a:noFill/>
        </p:spPr>
        <p:txBody>
          <a:bodyPr vert="eaVert" wrap="square" rtlCol="0">
            <a:spAutoFit/>
          </a:bodyPr>
          <a:lstStyle/>
          <a:p>
            <a:r>
              <a:rPr lang="zh-CN" altLang="en-US"/>
              <a:t>电子书共享网站前台用例图</a:t>
            </a:r>
            <a:endParaRPr lang="zh-CN" altLang="en-US"/>
          </a:p>
        </p:txBody>
      </p:sp>
    </p:spTree>
  </p:cSld>
  <p:clrMapOvr>
    <a:masterClrMapping/>
  </p:clrMapOvr>
</p:sld>
</file>

<file path=ppt/tags/tag1.xml><?xml version="1.0" encoding="utf-8"?>
<p:tagLst xmlns:p="http://schemas.openxmlformats.org/presentationml/2006/main">
  <p:tag name="KSO_WM_UNIT_TABLE_BEAUTIFY" val="{5f766502-3a5c-4414-abea-70741e796166}"/>
</p:tagLst>
</file>

<file path=ppt/tags/tag2.xml><?xml version="1.0" encoding="utf-8"?>
<p:tagLst xmlns:p="http://schemas.openxmlformats.org/presentationml/2006/main">
  <p:tag name="KSO_WM_UNIT_PLACING_PICTURE_USER_VIEWPORT" val="{&quot;height&quot;:3916,&quot;width&quot;:6085}"/>
</p:tagLst>
</file>

<file path=ppt/tags/tag3.xml><?xml version="1.0" encoding="utf-8"?>
<p:tagLst xmlns:p="http://schemas.openxmlformats.org/presentationml/2006/main">
  <p:tag name="KSO_WM_UNIT_PLACING_PICTURE_USER_VIEWPORT" val="{&quot;height&quot;:4433,&quot;width&quot;:5515}"/>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Words>
  <Application>WPS 演示</Application>
  <PresentationFormat>宽屏</PresentationFormat>
  <Paragraphs>162</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方正兰亭超细黑简体</vt:lpstr>
      <vt:lpstr>黑体</vt:lpstr>
      <vt:lpstr>Levenim MT</vt:lpstr>
      <vt:lpstr>等线</vt:lpstr>
      <vt:lpstr>微软雅黑</vt:lpstr>
      <vt:lpstr>Times New Roman</vt:lpstr>
      <vt:lpstr>Arial Unicode MS</vt:lpstr>
      <vt:lpstr>Calibri</vt:lpstr>
      <vt:lpstr>Yu Gothic UI</vt:lpstr>
      <vt:lpstr>webwppDefTheme</vt:lpstr>
      <vt:lpstr>PowerPoint 演示文稿</vt:lpstr>
      <vt:lpstr>PowerPoint 演示文稿</vt:lpstr>
      <vt:lpstr>PowerPoint 演示文稿</vt:lpstr>
      <vt:lpstr>PowerPoint 演示文稿</vt:lpstr>
      <vt:lpstr>PowerPoint 演示文稿</vt:lpstr>
      <vt:lpstr>PowerPoint 演示文稿</vt:lpstr>
      <vt:lpstr>电子书共享网站后台功能结构图</vt:lpstr>
      <vt:lpstr>PowerPoint 演示文稿</vt:lpstr>
      <vt:lpstr> PART TWO      系统主体功能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BOSSPPT 2017-2018</dc:creator>
  <cp:lastModifiedBy>hhc</cp:lastModifiedBy>
  <cp:revision>14</cp:revision>
  <dcterms:created xsi:type="dcterms:W3CDTF">2020-06-02T08:34:00Z</dcterms:created>
  <dcterms:modified xsi:type="dcterms:W3CDTF">2020-07-01T07:26:22Z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