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8"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65" r:id="rId17"/>
  </p:sldIdLst>
  <p:sldSz cx="12192000" cy="6858000"/>
  <p:notesSz cx="6858000" cy="9144000"/>
  <p:embeddedFontLst>
    <p:embeddedFont>
      <p:font typeface="Georgia" pitchFamily="18" charset="0"/>
      <p:regular r:id="rId19"/>
      <p:bold r:id="rId20"/>
      <p:italic r:id="rId21"/>
      <p:boldItalic r:id="rId22"/>
    </p:embeddedFont>
    <p:embeddedFont>
      <p:font typeface="Garamond" pitchFamily="18" charset="0"/>
      <p:regular r:id="rId23"/>
      <p:bold r:id="rId24"/>
      <p:italic r:id="rId25"/>
    </p:embeddedFont>
    <p:embeddedFont>
      <p:font typeface="Calibri"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2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58228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58" name="Google Shape;1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5 min </a:t>
            </a:r>
            <a:endParaRPr sz="1200" b="0" i="0" u="none" strike="noStrike" cap="none">
              <a:solidFill>
                <a:schemeClr val="dk1"/>
              </a:solidFill>
              <a:latin typeface="Calibri"/>
              <a:ea typeface="Calibri"/>
              <a:cs typeface="Calibri"/>
              <a:sym typeface="Calibri"/>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1400"/>
              <a:buFont typeface="Georgia"/>
              <a:buNone/>
              <a:defRPr sz="60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8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14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8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ozartkun/BT2101_Tutorials_2018_2019_SEM1/blob/master/Tutorial%201.%20Numpy%2C%20Pandas%20and%20Decision%20Tree/Decision%20Tree_Postpruning.ipyn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51000" y="1994429"/>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1400"/>
              <a:buFont typeface="Georgia"/>
              <a:buNone/>
            </a:pPr>
            <a:r>
              <a:rPr lang="en-US" sz="6000" b="0" i="0" u="none" strike="noStrike" cap="none" dirty="0">
                <a:solidFill>
                  <a:schemeClr val="dk1"/>
                </a:solidFill>
                <a:latin typeface="Georgia"/>
                <a:ea typeface="Georgia"/>
                <a:cs typeface="Georgia"/>
                <a:sym typeface="Georgia"/>
              </a:rPr>
              <a:t>BT2101 Tutorial </a:t>
            </a:r>
            <a:r>
              <a:rPr lang="en-US" sz="6000" b="0" i="0" u="none" strike="noStrike" cap="none" dirty="0" smtClean="0">
                <a:solidFill>
                  <a:schemeClr val="dk1"/>
                </a:solidFill>
                <a:latin typeface="Georgia"/>
                <a:ea typeface="Georgia"/>
                <a:cs typeface="Georgia"/>
                <a:sym typeface="Georgia"/>
              </a:rPr>
              <a:t>1</a:t>
            </a:r>
            <a:br>
              <a:rPr lang="en-US" sz="6000" b="0" i="0" u="none" strike="noStrike" cap="none" dirty="0" smtClean="0">
                <a:solidFill>
                  <a:schemeClr val="dk1"/>
                </a:solidFill>
                <a:latin typeface="Georgia"/>
                <a:ea typeface="Georgia"/>
                <a:cs typeface="Georgia"/>
                <a:sym typeface="Georgia"/>
              </a:rPr>
            </a:br>
            <a:r>
              <a:rPr lang="en-US" dirty="0" smtClean="0"/>
              <a:t>Post-Pruning</a:t>
            </a:r>
            <a:endParaRPr sz="6000" b="0" i="0" u="none" strike="noStrike" cap="none" dirty="0">
              <a:solidFill>
                <a:schemeClr val="dk1"/>
              </a:solidFill>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altLang="zh-CN" sz="2000" dirty="0" smtClean="0"/>
              <a:t>Pass </a:t>
            </a:r>
            <a:r>
              <a:rPr lang="en-US" altLang="zh-CN" sz="2000" b="1" dirty="0" smtClean="0"/>
              <a:t>pruning </a:t>
            </a:r>
            <a:r>
              <a:rPr lang="en-US" altLang="zh-CN" sz="2000" b="1" dirty="0"/>
              <a:t>data </a:t>
            </a:r>
            <a:r>
              <a:rPr lang="en-US" altLang="zh-CN" sz="2000" b="1" dirty="0" smtClean="0"/>
              <a:t>samples </a:t>
            </a:r>
            <a:r>
              <a:rPr lang="en-US" altLang="zh-CN" sz="2000" dirty="0"/>
              <a:t>into the tree nodes(s) of the original training model, and calculate the </a:t>
            </a:r>
            <a:r>
              <a:rPr lang="en-US" altLang="zh-CN" sz="2000" b="1" dirty="0" smtClean="0"/>
              <a:t>prediction error </a:t>
            </a:r>
            <a:r>
              <a:rPr lang="en-US" altLang="zh-CN" sz="2000" b="1" dirty="0"/>
              <a:t>rate </a:t>
            </a:r>
            <a:r>
              <a:rPr lang="en-US" altLang="zh-CN" sz="2000" dirty="0"/>
              <a:t>of each node</a:t>
            </a:r>
          </a:p>
          <a:p>
            <a:pPr marL="0" marR="0" lvl="0" indent="0" algn="l" rtl="0">
              <a:lnSpc>
                <a:spcPct val="90000"/>
              </a:lnSpc>
              <a:spcBef>
                <a:spcPts val="0"/>
              </a:spcBef>
              <a:spcAft>
                <a:spcPts val="0"/>
              </a:spcAft>
              <a:buClr>
                <a:schemeClr val="dk1"/>
              </a:buClr>
              <a:buSzPts val="2800"/>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1" name="Google Shape;110;p15"/>
          <p:cNvSpPr txBox="1">
            <a:spLocks/>
          </p:cNvSpPr>
          <p:nvPr/>
        </p:nvSpPr>
        <p:spPr>
          <a:xfrm>
            <a:off x="6248400" y="2003413"/>
            <a:ext cx="4826000" cy="38555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en-US" sz="1800" dirty="0" smtClean="0"/>
              <a:t>Store </a:t>
            </a:r>
            <a:r>
              <a:rPr lang="en-US" sz="1800" b="1" dirty="0" smtClean="0"/>
              <a:t>pruning data samples </a:t>
            </a:r>
            <a:r>
              <a:rPr lang="en-US" sz="1800" dirty="0" smtClean="0"/>
              <a:t>in Node E</a:t>
            </a:r>
          </a:p>
          <a:p>
            <a:pPr marL="228600" indent="-228600">
              <a:spcBef>
                <a:spcPts val="0"/>
              </a:spcBef>
            </a:pPr>
            <a:r>
              <a:rPr lang="en-US" sz="1800" dirty="0" smtClean="0"/>
              <a:t>In pruning samples of Node E: 3 </a:t>
            </a:r>
            <a:r>
              <a:rPr lang="en-US" sz="1800" b="1" dirty="0" smtClean="0"/>
              <a:t>1s</a:t>
            </a:r>
            <a:r>
              <a:rPr lang="en-US" sz="1800" dirty="0" smtClean="0"/>
              <a:t> and 2 </a:t>
            </a:r>
            <a:r>
              <a:rPr lang="en-US" sz="1800" b="1" dirty="0" smtClean="0"/>
              <a:t>0s</a:t>
            </a:r>
          </a:p>
          <a:p>
            <a:pPr marL="228600" indent="-228600">
              <a:spcBef>
                <a:spcPts val="0"/>
              </a:spcBef>
            </a:pPr>
            <a:r>
              <a:rPr lang="en-US" sz="1800" dirty="0" smtClean="0"/>
              <a:t>Predicted output label is 0 (from training model)</a:t>
            </a:r>
            <a:endParaRPr lang="en-US" sz="1800" dirty="0"/>
          </a:p>
          <a:p>
            <a:pPr marL="228600" indent="-228600">
              <a:spcBef>
                <a:spcPts val="0"/>
              </a:spcBef>
            </a:pPr>
            <a:r>
              <a:rPr lang="en-US" sz="1800" dirty="0" smtClean="0"/>
              <a:t>Error rate of Node E: 3/5=0.6</a:t>
            </a:r>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2400" dirty="0" smtClean="0"/>
          </a:p>
          <a:p>
            <a:pPr marL="0" indent="0">
              <a:spcBef>
                <a:spcPts val="0"/>
              </a:spcBef>
              <a:buFont typeface="Arial"/>
              <a:buNone/>
            </a:pPr>
            <a:endParaRPr lang="en-US" sz="2400" dirty="0" smtClean="0"/>
          </a:p>
          <a:p>
            <a:pPr marL="0" indent="0">
              <a:buFont typeface="Arial"/>
              <a:buNone/>
            </a:pPr>
            <a:endParaRPr lang="en-US" altLang="zh-CN" dirty="0" smtClean="0"/>
          </a:p>
          <a:p>
            <a:pPr marL="0" indent="0">
              <a:buFont typeface="Arial"/>
              <a:buNone/>
            </a:pPr>
            <a:endParaRPr lang="en-US" dirty="0" smtClean="0"/>
          </a:p>
          <a:p>
            <a:pPr marL="685800" lvl="1" indent="-76200">
              <a:buFont typeface="Arial"/>
              <a:buNone/>
            </a:pPr>
            <a:endParaRPr lang="en-US" dirty="0" smtClean="0"/>
          </a:p>
          <a:p>
            <a:pPr marL="228600" indent="-50800">
              <a:buFont typeface="Arial"/>
              <a:buNone/>
            </a:pPr>
            <a:endParaRPr lang="en-US" dirty="0"/>
          </a:p>
        </p:txBody>
      </p:sp>
      <p:sp>
        <p:nvSpPr>
          <p:cNvPr id="3" name="左箭头 2"/>
          <p:cNvSpPr/>
          <p:nvPr/>
        </p:nvSpPr>
        <p:spPr>
          <a:xfrm rot="18220425">
            <a:off x="4211376" y="4383379"/>
            <a:ext cx="2744037" cy="25102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501900" y="2209800"/>
            <a:ext cx="2451097" cy="1380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A</a:t>
            </a:r>
          </a:p>
          <a:p>
            <a:pPr algn="ctr"/>
            <a:r>
              <a:rPr lang="en-US" altLang="zh-CN" dirty="0" smtClean="0">
                <a:solidFill>
                  <a:schemeClr val="tx1"/>
                </a:solidFill>
              </a:rPr>
              <a:t>Best feature: Age</a:t>
            </a:r>
          </a:p>
          <a:p>
            <a:pPr algn="ctr"/>
            <a:r>
              <a:rPr lang="en-US" altLang="zh-CN" dirty="0" smtClean="0">
                <a:solidFill>
                  <a:schemeClr val="tx1"/>
                </a:solidFill>
              </a:rPr>
              <a:t>Predicted output label: 0</a:t>
            </a:r>
          </a:p>
          <a:p>
            <a:pPr algn="ctr"/>
            <a:r>
              <a:rPr lang="en-US" altLang="zh-CN" dirty="0" smtClean="0">
                <a:solidFill>
                  <a:srgbClr val="FF0000"/>
                </a:solidFill>
              </a:rPr>
              <a:t>No. of prune samples: 10</a:t>
            </a:r>
          </a:p>
          <a:p>
            <a:pPr algn="ctr"/>
            <a:r>
              <a:rPr lang="en-US" altLang="zh-CN" dirty="0" smtClean="0">
                <a:solidFill>
                  <a:srgbClr val="FF0000"/>
                </a:solidFill>
              </a:rPr>
              <a:t>Error rate: 0.6</a:t>
            </a:r>
            <a:endParaRPr lang="zh-CN" altLang="en-US" dirty="0">
              <a:solidFill>
                <a:srgbClr val="FF0000"/>
              </a:solidFill>
            </a:endParaRPr>
          </a:p>
        </p:txBody>
      </p:sp>
      <p:cxnSp>
        <p:nvCxnSpPr>
          <p:cNvPr id="36" name="直接箭头连接符 35"/>
          <p:cNvCxnSpPr/>
          <p:nvPr/>
        </p:nvCxnSpPr>
        <p:spPr>
          <a:xfrm flipH="1">
            <a:off x="3302001" y="3589877"/>
            <a:ext cx="148167"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995207" y="3589877"/>
            <a:ext cx="267759"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168400" y="3931173"/>
            <a:ext cx="2573868" cy="1193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Salary</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8</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0.375</a:t>
            </a:r>
            <a:endParaRPr lang="zh-CN" altLang="en-US" dirty="0">
              <a:solidFill>
                <a:srgbClr val="FF0000"/>
              </a:solidFill>
            </a:endParaRPr>
          </a:p>
          <a:p>
            <a:pPr algn="ctr"/>
            <a:endParaRPr lang="zh-CN" altLang="en-US" dirty="0">
              <a:solidFill>
                <a:schemeClr val="tx1"/>
              </a:solidFill>
            </a:endParaRPr>
          </a:p>
        </p:txBody>
      </p:sp>
      <p:sp>
        <p:nvSpPr>
          <p:cNvPr id="39" name="圆角矩形 38"/>
          <p:cNvSpPr/>
          <p:nvPr/>
        </p:nvSpPr>
        <p:spPr>
          <a:xfrm>
            <a:off x="3869268" y="3953942"/>
            <a:ext cx="2379132" cy="11711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C</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2</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0.5</a:t>
            </a:r>
            <a:endParaRPr lang="zh-CN" altLang="en-US" dirty="0">
              <a:solidFill>
                <a:srgbClr val="FF0000"/>
              </a:solidFill>
            </a:endParaRPr>
          </a:p>
          <a:p>
            <a:pPr algn="ctr"/>
            <a:endParaRPr lang="zh-CN" altLang="en-US" dirty="0">
              <a:solidFill>
                <a:schemeClr val="tx1"/>
              </a:solidFill>
            </a:endParaRPr>
          </a:p>
        </p:txBody>
      </p:sp>
      <p:sp>
        <p:nvSpPr>
          <p:cNvPr id="40" name="圆角矩形 39"/>
          <p:cNvSpPr/>
          <p:nvPr/>
        </p:nvSpPr>
        <p:spPr>
          <a:xfrm>
            <a:off x="414868" y="5511810"/>
            <a:ext cx="2220382" cy="11768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D</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3</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0.33</a:t>
            </a:r>
            <a:endParaRPr lang="zh-CN" altLang="en-US" dirty="0">
              <a:solidFill>
                <a:srgbClr val="FF0000"/>
              </a:solidFill>
            </a:endParaRPr>
          </a:p>
          <a:p>
            <a:pPr algn="ctr"/>
            <a:endParaRPr lang="zh-CN" altLang="en-US" dirty="0">
              <a:solidFill>
                <a:schemeClr val="tx1"/>
              </a:solidFill>
            </a:endParaRPr>
          </a:p>
        </p:txBody>
      </p:sp>
      <p:sp>
        <p:nvSpPr>
          <p:cNvPr id="41" name="圆角矩形 40"/>
          <p:cNvSpPr/>
          <p:nvPr/>
        </p:nvSpPr>
        <p:spPr>
          <a:xfrm>
            <a:off x="2819400" y="5520273"/>
            <a:ext cx="2387599" cy="11683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E</a:t>
            </a:r>
          </a:p>
          <a:p>
            <a:pPr algn="ctr"/>
            <a:r>
              <a:rPr lang="en-US" altLang="zh-CN" dirty="0" smtClean="0">
                <a:solidFill>
                  <a:schemeClr val="tx1"/>
                </a:solidFill>
              </a:rPr>
              <a:t>Best feature: None</a:t>
            </a:r>
          </a:p>
          <a:p>
            <a:pPr algn="ctr"/>
            <a:r>
              <a:rPr lang="en-US" altLang="zh-CN" dirty="0" smtClean="0">
                <a:solidFill>
                  <a:schemeClr val="tx1"/>
                </a:solidFill>
              </a:rPr>
              <a:t>Predicted output label: 0</a:t>
            </a:r>
          </a:p>
          <a:p>
            <a:pPr algn="ctr"/>
            <a:r>
              <a:rPr lang="en-US" altLang="zh-CN" dirty="0">
                <a:solidFill>
                  <a:srgbClr val="FF0000"/>
                </a:solidFill>
              </a:rPr>
              <a:t>No. of prune samples: </a:t>
            </a:r>
            <a:r>
              <a:rPr lang="en-US" altLang="zh-CN" dirty="0" smtClean="0">
                <a:solidFill>
                  <a:srgbClr val="FF0000"/>
                </a:solidFill>
              </a:rPr>
              <a:t>5</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0.6</a:t>
            </a:r>
            <a:endParaRPr lang="zh-CN" altLang="en-US" dirty="0">
              <a:solidFill>
                <a:srgbClr val="FF0000"/>
              </a:solidFill>
            </a:endParaRPr>
          </a:p>
          <a:p>
            <a:pPr algn="ctr"/>
            <a:endParaRPr lang="zh-CN" altLang="en-US" dirty="0">
              <a:solidFill>
                <a:schemeClr val="tx1"/>
              </a:solidFill>
            </a:endParaRPr>
          </a:p>
        </p:txBody>
      </p:sp>
      <p:cxnSp>
        <p:nvCxnSpPr>
          <p:cNvPr id="42" name="直接箭头连接符 41"/>
          <p:cNvCxnSpPr/>
          <p:nvPr/>
        </p:nvCxnSpPr>
        <p:spPr>
          <a:xfrm flipH="1">
            <a:off x="1710268" y="5125088"/>
            <a:ext cx="685799" cy="386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158069" y="5125088"/>
            <a:ext cx="584198" cy="395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01900" y="3646165"/>
            <a:ext cx="1041401" cy="307777"/>
          </a:xfrm>
          <a:prstGeom prst="rect">
            <a:avLst/>
          </a:prstGeom>
          <a:noFill/>
        </p:spPr>
        <p:txBody>
          <a:bodyPr wrap="square" rtlCol="0">
            <a:spAutoFit/>
          </a:bodyPr>
          <a:lstStyle/>
          <a:p>
            <a:r>
              <a:rPr lang="en-US" altLang="zh-CN" dirty="0" smtClean="0"/>
              <a:t>Age&lt;40</a:t>
            </a:r>
            <a:endParaRPr lang="zh-CN" altLang="en-US" dirty="0"/>
          </a:p>
        </p:txBody>
      </p:sp>
      <p:sp>
        <p:nvSpPr>
          <p:cNvPr id="45" name="TextBox 44"/>
          <p:cNvSpPr txBox="1"/>
          <p:nvPr/>
        </p:nvSpPr>
        <p:spPr>
          <a:xfrm>
            <a:off x="4229104" y="3671566"/>
            <a:ext cx="1041401" cy="307777"/>
          </a:xfrm>
          <a:prstGeom prst="rect">
            <a:avLst/>
          </a:prstGeom>
          <a:noFill/>
        </p:spPr>
        <p:txBody>
          <a:bodyPr wrap="square" rtlCol="0">
            <a:spAutoFit/>
          </a:bodyPr>
          <a:lstStyle/>
          <a:p>
            <a:r>
              <a:rPr lang="en-US" altLang="zh-CN" dirty="0" smtClean="0"/>
              <a:t>Age&gt;=40</a:t>
            </a:r>
            <a:endParaRPr lang="zh-CN" altLang="en-US" dirty="0"/>
          </a:p>
        </p:txBody>
      </p:sp>
      <p:sp>
        <p:nvSpPr>
          <p:cNvPr id="46" name="TextBox 45"/>
          <p:cNvSpPr txBox="1"/>
          <p:nvPr/>
        </p:nvSpPr>
        <p:spPr>
          <a:xfrm>
            <a:off x="914392" y="5125088"/>
            <a:ext cx="1227675" cy="307777"/>
          </a:xfrm>
          <a:prstGeom prst="rect">
            <a:avLst/>
          </a:prstGeom>
          <a:noFill/>
        </p:spPr>
        <p:txBody>
          <a:bodyPr wrap="square" rtlCol="0">
            <a:spAutoFit/>
          </a:bodyPr>
          <a:lstStyle/>
          <a:p>
            <a:r>
              <a:rPr lang="en-US" altLang="zh-CN" dirty="0" smtClean="0"/>
              <a:t>Salary&lt;3000</a:t>
            </a:r>
            <a:endParaRPr lang="zh-CN" altLang="en-US" dirty="0"/>
          </a:p>
        </p:txBody>
      </p:sp>
      <p:sp>
        <p:nvSpPr>
          <p:cNvPr id="47" name="TextBox 46"/>
          <p:cNvSpPr txBox="1"/>
          <p:nvPr/>
        </p:nvSpPr>
        <p:spPr>
          <a:xfrm>
            <a:off x="3420530" y="5125087"/>
            <a:ext cx="1524000" cy="307777"/>
          </a:xfrm>
          <a:prstGeom prst="rect">
            <a:avLst/>
          </a:prstGeom>
          <a:noFill/>
        </p:spPr>
        <p:txBody>
          <a:bodyPr wrap="square" rtlCol="0">
            <a:spAutoFit/>
          </a:bodyPr>
          <a:lstStyle/>
          <a:p>
            <a:r>
              <a:rPr lang="en-US" altLang="zh-CN" dirty="0" smtClean="0"/>
              <a:t>Salary&gt;=3000</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873074063"/>
              </p:ext>
            </p:extLst>
          </p:nvPr>
        </p:nvGraphicFramePr>
        <p:xfrm>
          <a:off x="6417734" y="3097953"/>
          <a:ext cx="4656668" cy="1787700"/>
        </p:xfrm>
        <a:graphic>
          <a:graphicData uri="http://schemas.openxmlformats.org/drawingml/2006/table">
            <a:tbl>
              <a:tblPr>
                <a:tableStyleId>{793D81CF-94F2-401A-BA57-92F5A7B2D0C5}</a:tableStyleId>
              </a:tblPr>
              <a:tblGrid>
                <a:gridCol w="1164167"/>
                <a:gridCol w="1164167"/>
                <a:gridCol w="1164167"/>
                <a:gridCol w="1164167"/>
              </a:tblGrid>
              <a:tr h="297950">
                <a:tc>
                  <a:txBody>
                    <a:bodyPr/>
                    <a:lstStyle/>
                    <a:p>
                      <a:pPr algn="ctr" fontAlgn="b"/>
                      <a:r>
                        <a:rPr lang="en-US" altLang="zh-CN" sz="1200" u="none" strike="noStrike" dirty="0" smtClean="0">
                          <a:effectLst/>
                        </a:rPr>
                        <a:t>ID</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Age</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Salary</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Output label</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3000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2</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4000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4500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6</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5000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8</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7000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矩形 3"/>
          <p:cNvSpPr/>
          <p:nvPr/>
        </p:nvSpPr>
        <p:spPr>
          <a:xfrm>
            <a:off x="9770529" y="3014139"/>
            <a:ext cx="1388537" cy="198119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187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altLang="zh-CN" sz="2000" dirty="0"/>
              <a:t>Find all the “</a:t>
            </a:r>
            <a:r>
              <a:rPr lang="en-US" altLang="zh-CN" sz="2000" b="1" dirty="0"/>
              <a:t>candidate branches</a:t>
            </a:r>
            <a:r>
              <a:rPr lang="en-US" altLang="zh-CN" sz="2000" dirty="0"/>
              <a:t>” (TBD for pruning), compare the </a:t>
            </a:r>
            <a:r>
              <a:rPr lang="en-US" altLang="zh-CN" sz="2000" b="1" dirty="0"/>
              <a:t>weighted error rate </a:t>
            </a:r>
            <a:r>
              <a:rPr lang="en-US" altLang="zh-CN" sz="2000" dirty="0"/>
              <a:t>after splitting (i.e., child nodes) with the </a:t>
            </a:r>
            <a:r>
              <a:rPr lang="en-US" altLang="zh-CN" sz="2000" b="1" dirty="0"/>
              <a:t>error rate </a:t>
            </a:r>
            <a:r>
              <a:rPr lang="en-US" altLang="zh-CN" sz="2000" dirty="0"/>
              <a:t>before splitting (i.e., parent node), and decide whether to prune this branch</a:t>
            </a:r>
          </a:p>
          <a:p>
            <a:pPr marL="0" marR="0" lvl="0" indent="0" algn="l" rtl="0">
              <a:lnSpc>
                <a:spcPct val="90000"/>
              </a:lnSpc>
              <a:spcBef>
                <a:spcPts val="0"/>
              </a:spcBef>
              <a:spcAft>
                <a:spcPts val="0"/>
              </a:spcAft>
              <a:buClr>
                <a:schemeClr val="dk1"/>
              </a:buClr>
              <a:buSzPts val="2800"/>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35" name="圆角矩形 34"/>
          <p:cNvSpPr/>
          <p:nvPr/>
        </p:nvSpPr>
        <p:spPr>
          <a:xfrm>
            <a:off x="3560275" y="2209800"/>
            <a:ext cx="2451097" cy="1380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A</a:t>
            </a:r>
          </a:p>
          <a:p>
            <a:pPr algn="ctr"/>
            <a:r>
              <a:rPr lang="en-US" altLang="zh-CN" dirty="0" smtClean="0">
                <a:solidFill>
                  <a:schemeClr val="tx1"/>
                </a:solidFill>
              </a:rPr>
              <a:t>Best feature: Age</a:t>
            </a:r>
          </a:p>
          <a:p>
            <a:pPr algn="ctr"/>
            <a:r>
              <a:rPr lang="en-US" altLang="zh-CN" dirty="0" smtClean="0">
                <a:solidFill>
                  <a:schemeClr val="tx1"/>
                </a:solidFill>
              </a:rPr>
              <a:t>Predicted output label: 0</a:t>
            </a:r>
          </a:p>
          <a:p>
            <a:pPr algn="ctr"/>
            <a:r>
              <a:rPr lang="en-US" altLang="zh-CN" dirty="0" smtClean="0">
                <a:solidFill>
                  <a:srgbClr val="FF0000"/>
                </a:solidFill>
              </a:rPr>
              <a:t>No. of prune samples: 10</a:t>
            </a:r>
          </a:p>
          <a:p>
            <a:pPr algn="ctr"/>
            <a:r>
              <a:rPr lang="en-US" altLang="zh-CN" dirty="0" smtClean="0">
                <a:solidFill>
                  <a:srgbClr val="FF0000"/>
                </a:solidFill>
              </a:rPr>
              <a:t>Error rate: 0.6</a:t>
            </a:r>
            <a:endParaRPr lang="zh-CN" altLang="en-US" dirty="0">
              <a:solidFill>
                <a:srgbClr val="FF0000"/>
              </a:solidFill>
            </a:endParaRPr>
          </a:p>
        </p:txBody>
      </p:sp>
      <p:cxnSp>
        <p:nvCxnSpPr>
          <p:cNvPr id="36" name="直接箭头连接符 35"/>
          <p:cNvCxnSpPr/>
          <p:nvPr/>
        </p:nvCxnSpPr>
        <p:spPr>
          <a:xfrm flipH="1">
            <a:off x="4360376" y="3589877"/>
            <a:ext cx="148167"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053582" y="3589877"/>
            <a:ext cx="267759"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226775" y="3931173"/>
            <a:ext cx="2573868" cy="1193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Salary</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8</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0.375</a:t>
            </a:r>
            <a:endParaRPr lang="zh-CN" altLang="en-US" dirty="0">
              <a:solidFill>
                <a:srgbClr val="FF0000"/>
              </a:solidFill>
            </a:endParaRPr>
          </a:p>
          <a:p>
            <a:pPr algn="ctr"/>
            <a:endParaRPr lang="zh-CN" altLang="en-US" dirty="0">
              <a:solidFill>
                <a:schemeClr val="tx1"/>
              </a:solidFill>
            </a:endParaRPr>
          </a:p>
        </p:txBody>
      </p:sp>
      <p:sp>
        <p:nvSpPr>
          <p:cNvPr id="39" name="圆角矩形 38"/>
          <p:cNvSpPr/>
          <p:nvPr/>
        </p:nvSpPr>
        <p:spPr>
          <a:xfrm>
            <a:off x="4927643" y="3953942"/>
            <a:ext cx="2379132" cy="11711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C</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2</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0.5</a:t>
            </a:r>
            <a:endParaRPr lang="zh-CN" altLang="en-US" dirty="0">
              <a:solidFill>
                <a:srgbClr val="FF0000"/>
              </a:solidFill>
            </a:endParaRPr>
          </a:p>
          <a:p>
            <a:pPr algn="ctr"/>
            <a:endParaRPr lang="zh-CN" altLang="en-US" dirty="0">
              <a:solidFill>
                <a:schemeClr val="tx1"/>
              </a:solidFill>
            </a:endParaRPr>
          </a:p>
        </p:txBody>
      </p:sp>
      <p:sp>
        <p:nvSpPr>
          <p:cNvPr id="40" name="圆角矩形 39"/>
          <p:cNvSpPr/>
          <p:nvPr/>
        </p:nvSpPr>
        <p:spPr>
          <a:xfrm>
            <a:off x="1473243" y="5511810"/>
            <a:ext cx="2220382" cy="11768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D</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3</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0.33</a:t>
            </a:r>
            <a:endParaRPr lang="zh-CN" altLang="en-US" dirty="0">
              <a:solidFill>
                <a:srgbClr val="FF0000"/>
              </a:solidFill>
            </a:endParaRPr>
          </a:p>
          <a:p>
            <a:pPr algn="ctr"/>
            <a:endParaRPr lang="zh-CN" altLang="en-US" dirty="0">
              <a:solidFill>
                <a:schemeClr val="tx1"/>
              </a:solidFill>
            </a:endParaRPr>
          </a:p>
        </p:txBody>
      </p:sp>
      <p:sp>
        <p:nvSpPr>
          <p:cNvPr id="41" name="圆角矩形 40"/>
          <p:cNvSpPr/>
          <p:nvPr/>
        </p:nvSpPr>
        <p:spPr>
          <a:xfrm>
            <a:off x="3877775" y="5520273"/>
            <a:ext cx="2387599" cy="11683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E</a:t>
            </a:r>
          </a:p>
          <a:p>
            <a:pPr algn="ctr"/>
            <a:r>
              <a:rPr lang="en-US" altLang="zh-CN" dirty="0" smtClean="0">
                <a:solidFill>
                  <a:schemeClr val="tx1"/>
                </a:solidFill>
              </a:rPr>
              <a:t>Best feature: None</a:t>
            </a:r>
          </a:p>
          <a:p>
            <a:pPr algn="ctr"/>
            <a:r>
              <a:rPr lang="en-US" altLang="zh-CN" dirty="0" smtClean="0">
                <a:solidFill>
                  <a:schemeClr val="tx1"/>
                </a:solidFill>
              </a:rPr>
              <a:t>Predicted output label: 0</a:t>
            </a:r>
          </a:p>
          <a:p>
            <a:pPr algn="ctr"/>
            <a:r>
              <a:rPr lang="en-US" altLang="zh-CN" dirty="0">
                <a:solidFill>
                  <a:srgbClr val="FF0000"/>
                </a:solidFill>
              </a:rPr>
              <a:t>No. of prune samples: </a:t>
            </a:r>
            <a:r>
              <a:rPr lang="en-US" altLang="zh-CN" dirty="0" smtClean="0">
                <a:solidFill>
                  <a:srgbClr val="FF0000"/>
                </a:solidFill>
              </a:rPr>
              <a:t>5</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0.6</a:t>
            </a:r>
            <a:endParaRPr lang="zh-CN" altLang="en-US" dirty="0">
              <a:solidFill>
                <a:srgbClr val="FF0000"/>
              </a:solidFill>
            </a:endParaRPr>
          </a:p>
          <a:p>
            <a:pPr algn="ctr"/>
            <a:endParaRPr lang="zh-CN" altLang="en-US" dirty="0">
              <a:solidFill>
                <a:schemeClr val="tx1"/>
              </a:solidFill>
            </a:endParaRPr>
          </a:p>
        </p:txBody>
      </p:sp>
      <p:cxnSp>
        <p:nvCxnSpPr>
          <p:cNvPr id="42" name="直接箭头连接符 41"/>
          <p:cNvCxnSpPr/>
          <p:nvPr/>
        </p:nvCxnSpPr>
        <p:spPr>
          <a:xfrm flipH="1">
            <a:off x="2768643" y="5125088"/>
            <a:ext cx="685799" cy="386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4216444" y="5125088"/>
            <a:ext cx="584198" cy="395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60275" y="3646165"/>
            <a:ext cx="1041401" cy="307777"/>
          </a:xfrm>
          <a:prstGeom prst="rect">
            <a:avLst/>
          </a:prstGeom>
          <a:noFill/>
        </p:spPr>
        <p:txBody>
          <a:bodyPr wrap="square" rtlCol="0">
            <a:spAutoFit/>
          </a:bodyPr>
          <a:lstStyle/>
          <a:p>
            <a:r>
              <a:rPr lang="en-US" altLang="zh-CN" dirty="0" smtClean="0"/>
              <a:t>Age&lt;40</a:t>
            </a:r>
            <a:endParaRPr lang="zh-CN" altLang="en-US" dirty="0"/>
          </a:p>
        </p:txBody>
      </p:sp>
      <p:sp>
        <p:nvSpPr>
          <p:cNvPr id="45" name="TextBox 44"/>
          <p:cNvSpPr txBox="1"/>
          <p:nvPr/>
        </p:nvSpPr>
        <p:spPr>
          <a:xfrm>
            <a:off x="5287479" y="3671566"/>
            <a:ext cx="1041401" cy="307777"/>
          </a:xfrm>
          <a:prstGeom prst="rect">
            <a:avLst/>
          </a:prstGeom>
          <a:noFill/>
        </p:spPr>
        <p:txBody>
          <a:bodyPr wrap="square" rtlCol="0">
            <a:spAutoFit/>
          </a:bodyPr>
          <a:lstStyle/>
          <a:p>
            <a:r>
              <a:rPr lang="en-US" altLang="zh-CN" dirty="0" smtClean="0"/>
              <a:t>Age&gt;=40</a:t>
            </a:r>
            <a:endParaRPr lang="zh-CN" altLang="en-US" dirty="0"/>
          </a:p>
        </p:txBody>
      </p:sp>
      <p:sp>
        <p:nvSpPr>
          <p:cNvPr id="46" name="TextBox 45"/>
          <p:cNvSpPr txBox="1"/>
          <p:nvPr/>
        </p:nvSpPr>
        <p:spPr>
          <a:xfrm>
            <a:off x="1972767" y="5125088"/>
            <a:ext cx="1227675" cy="307777"/>
          </a:xfrm>
          <a:prstGeom prst="rect">
            <a:avLst/>
          </a:prstGeom>
          <a:noFill/>
        </p:spPr>
        <p:txBody>
          <a:bodyPr wrap="square" rtlCol="0">
            <a:spAutoFit/>
          </a:bodyPr>
          <a:lstStyle/>
          <a:p>
            <a:r>
              <a:rPr lang="en-US" altLang="zh-CN" dirty="0" smtClean="0"/>
              <a:t>Salary&lt;3000</a:t>
            </a:r>
            <a:endParaRPr lang="zh-CN" altLang="en-US" dirty="0"/>
          </a:p>
        </p:txBody>
      </p:sp>
      <p:sp>
        <p:nvSpPr>
          <p:cNvPr id="47" name="TextBox 46"/>
          <p:cNvSpPr txBox="1"/>
          <p:nvPr/>
        </p:nvSpPr>
        <p:spPr>
          <a:xfrm>
            <a:off x="4478905" y="5125087"/>
            <a:ext cx="1524000" cy="307777"/>
          </a:xfrm>
          <a:prstGeom prst="rect">
            <a:avLst/>
          </a:prstGeom>
          <a:noFill/>
        </p:spPr>
        <p:txBody>
          <a:bodyPr wrap="square" rtlCol="0">
            <a:spAutoFit/>
          </a:bodyPr>
          <a:lstStyle/>
          <a:p>
            <a:r>
              <a:rPr lang="en-US" altLang="zh-CN" dirty="0" smtClean="0"/>
              <a:t>Salary&gt;=3000</a:t>
            </a:r>
            <a:endParaRPr lang="zh-CN" altLang="en-US" dirty="0"/>
          </a:p>
        </p:txBody>
      </p:sp>
    </p:spTree>
    <p:extLst>
      <p:ext uri="{BB962C8B-B14F-4D97-AF65-F5344CB8AC3E}">
        <p14:creationId xmlns:p14="http://schemas.microsoft.com/office/powerpoint/2010/main" val="21831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altLang="zh-CN" sz="2000" dirty="0"/>
              <a:t>Find all the “</a:t>
            </a:r>
            <a:r>
              <a:rPr lang="en-US" altLang="zh-CN" sz="2000" b="1" dirty="0"/>
              <a:t>candidate branches</a:t>
            </a:r>
            <a:r>
              <a:rPr lang="en-US" altLang="zh-CN" sz="2000" dirty="0"/>
              <a:t>” (TBD for pruning), compare the </a:t>
            </a:r>
            <a:r>
              <a:rPr lang="en-US" altLang="zh-CN" sz="2000" b="1" dirty="0"/>
              <a:t>weighted error rate </a:t>
            </a:r>
            <a:r>
              <a:rPr lang="en-US" altLang="zh-CN" sz="2000" dirty="0"/>
              <a:t>after splitting (i.e., child nodes) with the </a:t>
            </a:r>
            <a:r>
              <a:rPr lang="en-US" altLang="zh-CN" sz="2000" b="1" dirty="0"/>
              <a:t>error rate </a:t>
            </a:r>
            <a:r>
              <a:rPr lang="en-US" altLang="zh-CN" sz="2000" dirty="0"/>
              <a:t>before splitting (i.e., parent node), and decide whether to prune this branch</a:t>
            </a:r>
          </a:p>
          <a:p>
            <a:pPr marL="0" marR="0" lvl="0" indent="0" algn="l" rtl="0">
              <a:lnSpc>
                <a:spcPct val="90000"/>
              </a:lnSpc>
              <a:spcBef>
                <a:spcPts val="0"/>
              </a:spcBef>
              <a:spcAft>
                <a:spcPts val="0"/>
              </a:spcAft>
              <a:buClr>
                <a:schemeClr val="dk1"/>
              </a:buClr>
              <a:buSzPts val="2800"/>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1" name="Google Shape;110;p15"/>
          <p:cNvSpPr txBox="1">
            <a:spLocks/>
          </p:cNvSpPr>
          <p:nvPr/>
        </p:nvSpPr>
        <p:spPr>
          <a:xfrm>
            <a:off x="7425266" y="2347359"/>
            <a:ext cx="3784600" cy="38555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en-US" sz="1800" dirty="0" smtClean="0"/>
              <a:t>Candidate branch: In this branch, both left- and right-child node of the parent node (non-leaf node) are leaf nodes</a:t>
            </a:r>
          </a:p>
          <a:p>
            <a:pPr marL="228600" indent="-228600">
              <a:spcBef>
                <a:spcPts val="0"/>
              </a:spcBef>
            </a:pPr>
            <a:r>
              <a:rPr lang="en-US" sz="1800" dirty="0" smtClean="0"/>
              <a:t>Leaf node: has no child nodes </a:t>
            </a:r>
          </a:p>
          <a:p>
            <a:pPr marL="228600" indent="-228600">
              <a:spcBef>
                <a:spcPts val="0"/>
              </a:spcBef>
            </a:pPr>
            <a:r>
              <a:rPr lang="en-US" sz="1800" dirty="0" smtClean="0"/>
              <a:t>Weighted error rate after splitting (i.e., child nodes): (3/8)*0.33+(5/8)*0.6=0.5</a:t>
            </a:r>
          </a:p>
          <a:p>
            <a:pPr marL="228600" indent="-228600">
              <a:spcBef>
                <a:spcPts val="0"/>
              </a:spcBef>
            </a:pPr>
            <a:r>
              <a:rPr lang="en-US" sz="1800" dirty="0" smtClean="0"/>
              <a:t>Error rate before splitting (i.e., parent node): 0.375</a:t>
            </a:r>
          </a:p>
          <a:p>
            <a:pPr marL="228600" indent="-228600">
              <a:spcBef>
                <a:spcPts val="0"/>
              </a:spcBef>
            </a:pPr>
            <a:r>
              <a:rPr lang="en-US" sz="1800" dirty="0" smtClean="0"/>
              <a:t>Weighted error rate after splitting &gt;= Error rate before splitting</a:t>
            </a:r>
          </a:p>
          <a:p>
            <a:pPr marL="228600" indent="-228600">
              <a:spcBef>
                <a:spcPts val="0"/>
              </a:spcBef>
            </a:pPr>
            <a:r>
              <a:rPr lang="en-US" sz="1800" dirty="0" smtClean="0"/>
              <a:t>Prune this branch: Keep Node B and Remove Node D &amp; Node E</a:t>
            </a:r>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2400" dirty="0" smtClean="0"/>
          </a:p>
          <a:p>
            <a:pPr marL="0" indent="0">
              <a:spcBef>
                <a:spcPts val="0"/>
              </a:spcBef>
              <a:buFont typeface="Arial"/>
              <a:buNone/>
            </a:pPr>
            <a:endParaRPr lang="en-US" sz="2400" dirty="0" smtClean="0"/>
          </a:p>
          <a:p>
            <a:pPr marL="0" indent="0">
              <a:buFont typeface="Arial"/>
              <a:buNone/>
            </a:pPr>
            <a:endParaRPr lang="en-US" altLang="zh-CN" dirty="0" smtClean="0"/>
          </a:p>
          <a:p>
            <a:pPr marL="0" indent="0">
              <a:buFont typeface="Arial"/>
              <a:buNone/>
            </a:pPr>
            <a:endParaRPr lang="en-US" dirty="0" smtClean="0"/>
          </a:p>
          <a:p>
            <a:pPr marL="685800" lvl="1" indent="-76200">
              <a:buFont typeface="Arial"/>
              <a:buNone/>
            </a:pPr>
            <a:endParaRPr lang="en-US" dirty="0" smtClean="0"/>
          </a:p>
          <a:p>
            <a:pPr marL="228600" indent="-50800">
              <a:buFont typeface="Arial"/>
              <a:buNone/>
            </a:pPr>
            <a:endParaRPr lang="en-US" dirty="0"/>
          </a:p>
        </p:txBody>
      </p:sp>
      <p:sp>
        <p:nvSpPr>
          <p:cNvPr id="38" name="圆角矩形 37"/>
          <p:cNvSpPr/>
          <p:nvPr/>
        </p:nvSpPr>
        <p:spPr>
          <a:xfrm>
            <a:off x="2226775" y="3931173"/>
            <a:ext cx="2573868" cy="1193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Salary</a:t>
            </a:r>
          </a:p>
          <a:p>
            <a:pPr algn="ctr"/>
            <a:r>
              <a:rPr lang="en-US" altLang="zh-CN" dirty="0" smtClean="0">
                <a:solidFill>
                  <a:schemeClr val="tx1"/>
                </a:solidFill>
              </a:rPr>
              <a:t>Predicted output label: 0</a:t>
            </a:r>
          </a:p>
          <a:p>
            <a:pPr algn="ctr"/>
            <a:r>
              <a:rPr lang="en-US" altLang="zh-CN" dirty="0">
                <a:solidFill>
                  <a:srgbClr val="FF0000"/>
                </a:solidFill>
              </a:rPr>
              <a:t>No. of prune samples: </a:t>
            </a:r>
            <a:r>
              <a:rPr lang="en-US" altLang="zh-CN" dirty="0" smtClean="0">
                <a:solidFill>
                  <a:srgbClr val="FF0000"/>
                </a:solidFill>
              </a:rPr>
              <a:t>8</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0.375</a:t>
            </a:r>
            <a:endParaRPr lang="zh-CN" altLang="en-US" dirty="0">
              <a:solidFill>
                <a:srgbClr val="FF0000"/>
              </a:solidFill>
            </a:endParaRPr>
          </a:p>
          <a:p>
            <a:pPr algn="ctr"/>
            <a:endParaRPr lang="zh-CN" altLang="en-US" dirty="0">
              <a:solidFill>
                <a:schemeClr val="tx1"/>
              </a:solidFill>
            </a:endParaRPr>
          </a:p>
        </p:txBody>
      </p:sp>
      <p:sp>
        <p:nvSpPr>
          <p:cNvPr id="40" name="圆角矩形 39"/>
          <p:cNvSpPr/>
          <p:nvPr/>
        </p:nvSpPr>
        <p:spPr>
          <a:xfrm>
            <a:off x="1473243" y="5511810"/>
            <a:ext cx="2220382" cy="11768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D</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3</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0.33</a:t>
            </a:r>
            <a:endParaRPr lang="zh-CN" altLang="en-US" dirty="0">
              <a:solidFill>
                <a:srgbClr val="FF0000"/>
              </a:solidFill>
            </a:endParaRPr>
          </a:p>
          <a:p>
            <a:pPr algn="ctr"/>
            <a:endParaRPr lang="zh-CN" altLang="en-US" dirty="0">
              <a:solidFill>
                <a:schemeClr val="tx1"/>
              </a:solidFill>
            </a:endParaRPr>
          </a:p>
        </p:txBody>
      </p:sp>
      <p:sp>
        <p:nvSpPr>
          <p:cNvPr id="41" name="圆角矩形 40"/>
          <p:cNvSpPr/>
          <p:nvPr/>
        </p:nvSpPr>
        <p:spPr>
          <a:xfrm>
            <a:off x="3877775" y="5520273"/>
            <a:ext cx="2387599" cy="11683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E</a:t>
            </a:r>
          </a:p>
          <a:p>
            <a:pPr algn="ctr"/>
            <a:r>
              <a:rPr lang="en-US" altLang="zh-CN" dirty="0" smtClean="0">
                <a:solidFill>
                  <a:schemeClr val="tx1"/>
                </a:solidFill>
              </a:rPr>
              <a:t>Best feature: None</a:t>
            </a:r>
          </a:p>
          <a:p>
            <a:pPr algn="ctr"/>
            <a:r>
              <a:rPr lang="en-US" altLang="zh-CN" dirty="0" smtClean="0">
                <a:solidFill>
                  <a:schemeClr val="tx1"/>
                </a:solidFill>
              </a:rPr>
              <a:t>Predicted output label: 0</a:t>
            </a:r>
          </a:p>
          <a:p>
            <a:pPr algn="ctr"/>
            <a:r>
              <a:rPr lang="en-US" altLang="zh-CN" dirty="0">
                <a:solidFill>
                  <a:srgbClr val="FF0000"/>
                </a:solidFill>
              </a:rPr>
              <a:t>No. of prune samples: </a:t>
            </a:r>
            <a:r>
              <a:rPr lang="en-US" altLang="zh-CN" dirty="0" smtClean="0">
                <a:solidFill>
                  <a:srgbClr val="FF0000"/>
                </a:solidFill>
              </a:rPr>
              <a:t>5</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0.6</a:t>
            </a:r>
            <a:endParaRPr lang="zh-CN" altLang="en-US" dirty="0">
              <a:solidFill>
                <a:srgbClr val="FF0000"/>
              </a:solidFill>
            </a:endParaRPr>
          </a:p>
          <a:p>
            <a:pPr algn="ctr"/>
            <a:endParaRPr lang="zh-CN" altLang="en-US" dirty="0">
              <a:solidFill>
                <a:schemeClr val="tx1"/>
              </a:solidFill>
            </a:endParaRPr>
          </a:p>
        </p:txBody>
      </p:sp>
      <p:cxnSp>
        <p:nvCxnSpPr>
          <p:cNvPr id="42" name="直接箭头连接符 41"/>
          <p:cNvCxnSpPr/>
          <p:nvPr/>
        </p:nvCxnSpPr>
        <p:spPr>
          <a:xfrm flipH="1">
            <a:off x="2768643" y="5125088"/>
            <a:ext cx="685799" cy="386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4216444" y="5125088"/>
            <a:ext cx="584198" cy="395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72767" y="5125088"/>
            <a:ext cx="1227675" cy="307777"/>
          </a:xfrm>
          <a:prstGeom prst="rect">
            <a:avLst/>
          </a:prstGeom>
          <a:noFill/>
        </p:spPr>
        <p:txBody>
          <a:bodyPr wrap="square" rtlCol="0">
            <a:spAutoFit/>
          </a:bodyPr>
          <a:lstStyle/>
          <a:p>
            <a:r>
              <a:rPr lang="en-US" altLang="zh-CN" dirty="0" smtClean="0"/>
              <a:t>Salary&lt;3000</a:t>
            </a:r>
            <a:endParaRPr lang="zh-CN" altLang="en-US" dirty="0"/>
          </a:p>
        </p:txBody>
      </p:sp>
      <p:sp>
        <p:nvSpPr>
          <p:cNvPr id="47" name="TextBox 46"/>
          <p:cNvSpPr txBox="1"/>
          <p:nvPr/>
        </p:nvSpPr>
        <p:spPr>
          <a:xfrm>
            <a:off x="4478905" y="5125087"/>
            <a:ext cx="1524000" cy="307777"/>
          </a:xfrm>
          <a:prstGeom prst="rect">
            <a:avLst/>
          </a:prstGeom>
          <a:noFill/>
        </p:spPr>
        <p:txBody>
          <a:bodyPr wrap="square" rtlCol="0">
            <a:spAutoFit/>
          </a:bodyPr>
          <a:lstStyle/>
          <a:p>
            <a:r>
              <a:rPr lang="en-US" altLang="zh-CN" dirty="0" smtClean="0"/>
              <a:t>Salary&gt;=3000</a:t>
            </a:r>
            <a:endParaRPr lang="zh-CN" altLang="en-US" dirty="0"/>
          </a:p>
        </p:txBody>
      </p:sp>
    </p:spTree>
    <p:extLst>
      <p:ext uri="{BB962C8B-B14F-4D97-AF65-F5344CB8AC3E}">
        <p14:creationId xmlns:p14="http://schemas.microsoft.com/office/powerpoint/2010/main" val="2746045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altLang="zh-CN" sz="2000" dirty="0"/>
              <a:t>Find all the “</a:t>
            </a:r>
            <a:r>
              <a:rPr lang="en-US" altLang="zh-CN" sz="2000" b="1" dirty="0"/>
              <a:t>candidate branches</a:t>
            </a:r>
            <a:r>
              <a:rPr lang="en-US" altLang="zh-CN" sz="2000" dirty="0"/>
              <a:t>” (TBD for pruning), compare the </a:t>
            </a:r>
            <a:r>
              <a:rPr lang="en-US" altLang="zh-CN" sz="2000" b="1" dirty="0"/>
              <a:t>weighted error rate </a:t>
            </a:r>
            <a:r>
              <a:rPr lang="en-US" altLang="zh-CN" sz="2000" dirty="0"/>
              <a:t>after splitting (i.e., child nodes) with the </a:t>
            </a:r>
            <a:r>
              <a:rPr lang="en-US" altLang="zh-CN" sz="2000" b="1" dirty="0"/>
              <a:t>error rate </a:t>
            </a:r>
            <a:r>
              <a:rPr lang="en-US" altLang="zh-CN" sz="2000" dirty="0"/>
              <a:t>before splitting (i.e., parent node), and decide whether to prune this branch</a:t>
            </a:r>
          </a:p>
          <a:p>
            <a:pPr marL="0" marR="0" lvl="0" indent="0" algn="l" rtl="0">
              <a:lnSpc>
                <a:spcPct val="90000"/>
              </a:lnSpc>
              <a:spcBef>
                <a:spcPts val="0"/>
              </a:spcBef>
              <a:spcAft>
                <a:spcPts val="0"/>
              </a:spcAft>
              <a:buClr>
                <a:schemeClr val="dk1"/>
              </a:buClr>
              <a:buSzPts val="2800"/>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1" name="Google Shape;110;p15"/>
          <p:cNvSpPr txBox="1">
            <a:spLocks/>
          </p:cNvSpPr>
          <p:nvPr/>
        </p:nvSpPr>
        <p:spPr>
          <a:xfrm>
            <a:off x="7425266" y="2347359"/>
            <a:ext cx="3784600" cy="38555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en-US" sz="1800" dirty="0" smtClean="0"/>
              <a:t>Find a new candidate branch</a:t>
            </a:r>
          </a:p>
          <a:p>
            <a:pPr marL="228600" indent="-228600">
              <a:spcBef>
                <a:spcPts val="0"/>
              </a:spcBef>
            </a:pPr>
            <a:r>
              <a:rPr lang="en-US" sz="1800" dirty="0" smtClean="0"/>
              <a:t>Weighted error rate after splitting (i.e., child nodes): (8/10)*0.375+(2/10)*0.5=0.4</a:t>
            </a:r>
          </a:p>
          <a:p>
            <a:pPr marL="228600" indent="-228600">
              <a:spcBef>
                <a:spcPts val="0"/>
              </a:spcBef>
            </a:pPr>
            <a:r>
              <a:rPr lang="en-US" sz="1800" dirty="0" smtClean="0"/>
              <a:t>Error rate before splitting (i.e., parent node): 0.6</a:t>
            </a:r>
          </a:p>
          <a:p>
            <a:pPr marL="228600" indent="-228600">
              <a:spcBef>
                <a:spcPts val="0"/>
              </a:spcBef>
            </a:pPr>
            <a:r>
              <a:rPr lang="en-US" sz="1800" dirty="0" smtClean="0"/>
              <a:t>Weighted error rate after splitting &lt; Error rate before splitting</a:t>
            </a:r>
          </a:p>
          <a:p>
            <a:pPr marL="228600" indent="-228600">
              <a:spcBef>
                <a:spcPts val="0"/>
              </a:spcBef>
            </a:pPr>
            <a:r>
              <a:rPr lang="en-US" sz="1800" dirty="0" smtClean="0"/>
              <a:t>Do not prune this branch</a:t>
            </a:r>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2400" dirty="0" smtClean="0"/>
          </a:p>
          <a:p>
            <a:pPr marL="0" indent="0">
              <a:spcBef>
                <a:spcPts val="0"/>
              </a:spcBef>
              <a:buFont typeface="Arial"/>
              <a:buNone/>
            </a:pPr>
            <a:endParaRPr lang="en-US" sz="2400" dirty="0" smtClean="0"/>
          </a:p>
          <a:p>
            <a:pPr marL="0" indent="0">
              <a:buFont typeface="Arial"/>
              <a:buNone/>
            </a:pPr>
            <a:endParaRPr lang="en-US" altLang="zh-CN" dirty="0" smtClean="0"/>
          </a:p>
          <a:p>
            <a:pPr marL="0" indent="0">
              <a:buFont typeface="Arial"/>
              <a:buNone/>
            </a:pPr>
            <a:endParaRPr lang="en-US" dirty="0" smtClean="0"/>
          </a:p>
          <a:p>
            <a:pPr marL="685800" lvl="1" indent="-76200">
              <a:buFont typeface="Arial"/>
              <a:buNone/>
            </a:pPr>
            <a:endParaRPr lang="en-US" dirty="0" smtClean="0"/>
          </a:p>
          <a:p>
            <a:pPr marL="228600" indent="-50800">
              <a:buFont typeface="Arial"/>
              <a:buNone/>
            </a:pPr>
            <a:endParaRPr lang="en-US" dirty="0"/>
          </a:p>
        </p:txBody>
      </p:sp>
      <p:sp>
        <p:nvSpPr>
          <p:cNvPr id="24" name="圆角矩形 23"/>
          <p:cNvSpPr/>
          <p:nvPr/>
        </p:nvSpPr>
        <p:spPr>
          <a:xfrm>
            <a:off x="3560275" y="2209800"/>
            <a:ext cx="2451097" cy="1380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A</a:t>
            </a:r>
          </a:p>
          <a:p>
            <a:pPr algn="ctr"/>
            <a:r>
              <a:rPr lang="en-US" altLang="zh-CN" dirty="0" smtClean="0">
                <a:solidFill>
                  <a:schemeClr val="tx1"/>
                </a:solidFill>
              </a:rPr>
              <a:t>Best feature: Age</a:t>
            </a:r>
          </a:p>
          <a:p>
            <a:pPr algn="ctr"/>
            <a:r>
              <a:rPr lang="en-US" altLang="zh-CN" dirty="0" smtClean="0">
                <a:solidFill>
                  <a:schemeClr val="tx1"/>
                </a:solidFill>
              </a:rPr>
              <a:t>Predicted output label: 0</a:t>
            </a:r>
          </a:p>
          <a:p>
            <a:pPr algn="ctr"/>
            <a:r>
              <a:rPr lang="en-US" altLang="zh-CN" dirty="0" smtClean="0">
                <a:solidFill>
                  <a:srgbClr val="FF0000"/>
                </a:solidFill>
              </a:rPr>
              <a:t>No. of prune samples: 10</a:t>
            </a:r>
          </a:p>
          <a:p>
            <a:pPr algn="ctr"/>
            <a:r>
              <a:rPr lang="en-US" altLang="zh-CN" dirty="0" smtClean="0">
                <a:solidFill>
                  <a:srgbClr val="FF0000"/>
                </a:solidFill>
              </a:rPr>
              <a:t>Error rate: 0.6</a:t>
            </a:r>
            <a:endParaRPr lang="zh-CN" altLang="en-US" dirty="0">
              <a:solidFill>
                <a:srgbClr val="FF0000"/>
              </a:solidFill>
            </a:endParaRPr>
          </a:p>
        </p:txBody>
      </p:sp>
      <p:cxnSp>
        <p:nvCxnSpPr>
          <p:cNvPr id="25" name="直接箭头连接符 24"/>
          <p:cNvCxnSpPr/>
          <p:nvPr/>
        </p:nvCxnSpPr>
        <p:spPr>
          <a:xfrm flipH="1">
            <a:off x="4360376" y="3589877"/>
            <a:ext cx="148167"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053582" y="3589877"/>
            <a:ext cx="267759"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2226775" y="3931173"/>
            <a:ext cx="2573868" cy="1193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8</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0.375</a:t>
            </a:r>
            <a:endParaRPr lang="zh-CN" altLang="en-US" dirty="0">
              <a:solidFill>
                <a:srgbClr val="FF0000"/>
              </a:solidFill>
            </a:endParaRPr>
          </a:p>
          <a:p>
            <a:pPr algn="ctr"/>
            <a:endParaRPr lang="zh-CN" altLang="en-US" dirty="0">
              <a:solidFill>
                <a:schemeClr val="tx1"/>
              </a:solidFill>
            </a:endParaRPr>
          </a:p>
        </p:txBody>
      </p:sp>
      <p:sp>
        <p:nvSpPr>
          <p:cNvPr id="28" name="圆角矩形 27"/>
          <p:cNvSpPr/>
          <p:nvPr/>
        </p:nvSpPr>
        <p:spPr>
          <a:xfrm>
            <a:off x="4927643" y="3953942"/>
            <a:ext cx="2379132" cy="11711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C</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2</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0.5</a:t>
            </a:r>
            <a:endParaRPr lang="zh-CN" altLang="en-US" dirty="0">
              <a:solidFill>
                <a:srgbClr val="FF0000"/>
              </a:solidFill>
            </a:endParaRPr>
          </a:p>
          <a:p>
            <a:pPr algn="ctr"/>
            <a:endParaRPr lang="zh-CN" altLang="en-US" dirty="0">
              <a:solidFill>
                <a:schemeClr val="tx1"/>
              </a:solidFill>
            </a:endParaRPr>
          </a:p>
        </p:txBody>
      </p:sp>
      <p:sp>
        <p:nvSpPr>
          <p:cNvPr id="33" name="TextBox 32"/>
          <p:cNvSpPr txBox="1"/>
          <p:nvPr/>
        </p:nvSpPr>
        <p:spPr>
          <a:xfrm>
            <a:off x="3560275" y="3646165"/>
            <a:ext cx="1041401" cy="307777"/>
          </a:xfrm>
          <a:prstGeom prst="rect">
            <a:avLst/>
          </a:prstGeom>
          <a:noFill/>
        </p:spPr>
        <p:txBody>
          <a:bodyPr wrap="square" rtlCol="0">
            <a:spAutoFit/>
          </a:bodyPr>
          <a:lstStyle/>
          <a:p>
            <a:r>
              <a:rPr lang="en-US" altLang="zh-CN" dirty="0" smtClean="0"/>
              <a:t>Age&lt;40</a:t>
            </a:r>
            <a:endParaRPr lang="zh-CN" altLang="en-US" dirty="0"/>
          </a:p>
        </p:txBody>
      </p:sp>
      <p:sp>
        <p:nvSpPr>
          <p:cNvPr id="34" name="TextBox 33"/>
          <p:cNvSpPr txBox="1"/>
          <p:nvPr/>
        </p:nvSpPr>
        <p:spPr>
          <a:xfrm>
            <a:off x="5287479" y="3671566"/>
            <a:ext cx="1041401" cy="307777"/>
          </a:xfrm>
          <a:prstGeom prst="rect">
            <a:avLst/>
          </a:prstGeom>
          <a:noFill/>
        </p:spPr>
        <p:txBody>
          <a:bodyPr wrap="square" rtlCol="0">
            <a:spAutoFit/>
          </a:bodyPr>
          <a:lstStyle/>
          <a:p>
            <a:r>
              <a:rPr lang="en-US" altLang="zh-CN" dirty="0" smtClean="0"/>
              <a:t>Age&gt;=40</a:t>
            </a:r>
            <a:endParaRPr lang="zh-CN" altLang="en-US" dirty="0"/>
          </a:p>
        </p:txBody>
      </p:sp>
    </p:spTree>
    <p:extLst>
      <p:ext uri="{BB962C8B-B14F-4D97-AF65-F5344CB8AC3E}">
        <p14:creationId xmlns:p14="http://schemas.microsoft.com/office/powerpoint/2010/main" val="1126712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altLang="zh-CN" sz="2000" dirty="0"/>
              <a:t>Find all the “</a:t>
            </a:r>
            <a:r>
              <a:rPr lang="en-US" altLang="zh-CN" sz="2000" b="1" dirty="0"/>
              <a:t>candidate branches</a:t>
            </a:r>
            <a:r>
              <a:rPr lang="en-US" altLang="zh-CN" sz="2000" dirty="0"/>
              <a:t>” (TBD for pruning), compare the </a:t>
            </a:r>
            <a:r>
              <a:rPr lang="en-US" altLang="zh-CN" sz="2000" b="1" dirty="0"/>
              <a:t>weighted error rate </a:t>
            </a:r>
            <a:r>
              <a:rPr lang="en-US" altLang="zh-CN" sz="2000" dirty="0"/>
              <a:t>after splitting (i.e., child nodes) with the </a:t>
            </a:r>
            <a:r>
              <a:rPr lang="en-US" altLang="zh-CN" sz="2000" b="1" dirty="0"/>
              <a:t>error rate </a:t>
            </a:r>
            <a:r>
              <a:rPr lang="en-US" altLang="zh-CN" sz="2000" dirty="0"/>
              <a:t>before splitting (i.e., parent node), and decide whether to prune this branch</a:t>
            </a:r>
          </a:p>
          <a:p>
            <a:pPr marL="0" marR="0" lvl="0" indent="0" algn="l" rtl="0">
              <a:lnSpc>
                <a:spcPct val="90000"/>
              </a:lnSpc>
              <a:spcBef>
                <a:spcPts val="0"/>
              </a:spcBef>
              <a:spcAft>
                <a:spcPts val="0"/>
              </a:spcAft>
              <a:buClr>
                <a:schemeClr val="dk1"/>
              </a:buClr>
              <a:buSzPts val="2800"/>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1" name="Google Shape;110;p15"/>
          <p:cNvSpPr txBox="1">
            <a:spLocks/>
          </p:cNvSpPr>
          <p:nvPr/>
        </p:nvSpPr>
        <p:spPr>
          <a:xfrm>
            <a:off x="6383867" y="2347359"/>
            <a:ext cx="4825999" cy="38555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en-US" sz="1800" dirty="0" smtClean="0"/>
              <a:t>Do pruning on candidate branches, until the tree structure is unchanged</a:t>
            </a:r>
          </a:p>
          <a:p>
            <a:pPr marL="228600" indent="-228600">
              <a:spcBef>
                <a:spcPts val="0"/>
              </a:spcBef>
            </a:pPr>
            <a:r>
              <a:rPr lang="en-US" sz="1800" dirty="0" smtClean="0"/>
              <a:t>“In an extreme case, this method could lead to a decision tree being post-pruned right up to its root node, indicating that using the tree is likely to lead to a higher error rate, i.e., more incorrect classifications, than simply assigning every unseen instance to the largest class in the training data. Luckily such poor decision trees are likely to be very rare.” (Chapter 9.4, p.135)</a:t>
            </a:r>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2400" dirty="0" smtClean="0"/>
          </a:p>
          <a:p>
            <a:pPr marL="0" indent="0">
              <a:spcBef>
                <a:spcPts val="0"/>
              </a:spcBef>
              <a:buFont typeface="Arial"/>
              <a:buNone/>
            </a:pPr>
            <a:endParaRPr lang="en-US" sz="2400" dirty="0" smtClean="0"/>
          </a:p>
          <a:p>
            <a:pPr marL="0" indent="0">
              <a:buFont typeface="Arial"/>
              <a:buNone/>
            </a:pPr>
            <a:endParaRPr lang="en-US" altLang="zh-CN" dirty="0" smtClean="0"/>
          </a:p>
          <a:p>
            <a:pPr marL="0" indent="0">
              <a:buFont typeface="Arial"/>
              <a:buNone/>
            </a:pPr>
            <a:endParaRPr lang="en-US" dirty="0" smtClean="0"/>
          </a:p>
          <a:p>
            <a:pPr marL="685800" lvl="1" indent="-76200">
              <a:buFont typeface="Arial"/>
              <a:buNone/>
            </a:pPr>
            <a:endParaRPr lang="en-US" dirty="0" smtClean="0"/>
          </a:p>
          <a:p>
            <a:pPr marL="228600" indent="-50800">
              <a:buFont typeface="Arial"/>
              <a:buNone/>
            </a:pPr>
            <a:endParaRPr lang="en-US" dirty="0"/>
          </a:p>
        </p:txBody>
      </p:sp>
      <p:sp>
        <p:nvSpPr>
          <p:cNvPr id="6" name="圆角矩形 5"/>
          <p:cNvSpPr/>
          <p:nvPr/>
        </p:nvSpPr>
        <p:spPr>
          <a:xfrm>
            <a:off x="2611971" y="2777089"/>
            <a:ext cx="2451097" cy="1380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A</a:t>
            </a:r>
          </a:p>
          <a:p>
            <a:pPr algn="ctr"/>
            <a:r>
              <a:rPr lang="en-US" altLang="zh-CN" dirty="0" smtClean="0">
                <a:solidFill>
                  <a:schemeClr val="tx1"/>
                </a:solidFill>
              </a:rPr>
              <a:t>Best feature: Age</a:t>
            </a:r>
          </a:p>
          <a:p>
            <a:pPr algn="ctr"/>
            <a:r>
              <a:rPr lang="en-US" altLang="zh-CN" dirty="0" smtClean="0">
                <a:solidFill>
                  <a:schemeClr val="tx1"/>
                </a:solidFill>
              </a:rPr>
              <a:t>Predicted output label: 0</a:t>
            </a:r>
          </a:p>
          <a:p>
            <a:pPr algn="ctr"/>
            <a:r>
              <a:rPr lang="en-US" altLang="zh-CN" dirty="0" smtClean="0">
                <a:solidFill>
                  <a:srgbClr val="FF0000"/>
                </a:solidFill>
              </a:rPr>
              <a:t>No. of prune samples: 10</a:t>
            </a:r>
          </a:p>
          <a:p>
            <a:pPr algn="ctr"/>
            <a:r>
              <a:rPr lang="en-US" altLang="zh-CN" dirty="0" smtClean="0">
                <a:solidFill>
                  <a:srgbClr val="FF0000"/>
                </a:solidFill>
              </a:rPr>
              <a:t>Error rate: 0.6</a:t>
            </a:r>
            <a:endParaRPr lang="zh-CN" altLang="en-US" dirty="0">
              <a:solidFill>
                <a:srgbClr val="FF0000"/>
              </a:solidFill>
            </a:endParaRPr>
          </a:p>
        </p:txBody>
      </p:sp>
      <p:cxnSp>
        <p:nvCxnSpPr>
          <p:cNvPr id="7" name="直接箭头连接符 6"/>
          <p:cNvCxnSpPr/>
          <p:nvPr/>
        </p:nvCxnSpPr>
        <p:spPr>
          <a:xfrm flipH="1">
            <a:off x="3412072" y="4157166"/>
            <a:ext cx="148167"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105278" y="4157166"/>
            <a:ext cx="267759"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1278471" y="4498462"/>
            <a:ext cx="2573868" cy="1193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8</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0.375</a:t>
            </a:r>
            <a:endParaRPr lang="zh-CN" altLang="en-US" dirty="0">
              <a:solidFill>
                <a:srgbClr val="FF0000"/>
              </a:solidFill>
            </a:endParaRPr>
          </a:p>
          <a:p>
            <a:pPr algn="ctr"/>
            <a:endParaRPr lang="zh-CN" altLang="en-US" dirty="0">
              <a:solidFill>
                <a:schemeClr val="tx1"/>
              </a:solidFill>
            </a:endParaRPr>
          </a:p>
        </p:txBody>
      </p:sp>
      <p:sp>
        <p:nvSpPr>
          <p:cNvPr id="10" name="圆角矩形 9"/>
          <p:cNvSpPr/>
          <p:nvPr/>
        </p:nvSpPr>
        <p:spPr>
          <a:xfrm>
            <a:off x="3979339" y="4521231"/>
            <a:ext cx="2379132" cy="11711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C</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2</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0.5</a:t>
            </a:r>
            <a:endParaRPr lang="zh-CN" altLang="en-US" dirty="0">
              <a:solidFill>
                <a:srgbClr val="FF0000"/>
              </a:solidFill>
            </a:endParaRPr>
          </a:p>
          <a:p>
            <a:pPr algn="ctr"/>
            <a:endParaRPr lang="zh-CN" altLang="en-US" dirty="0">
              <a:solidFill>
                <a:schemeClr val="tx1"/>
              </a:solidFill>
            </a:endParaRPr>
          </a:p>
        </p:txBody>
      </p:sp>
      <p:sp>
        <p:nvSpPr>
          <p:cNvPr id="11" name="TextBox 10"/>
          <p:cNvSpPr txBox="1"/>
          <p:nvPr/>
        </p:nvSpPr>
        <p:spPr>
          <a:xfrm>
            <a:off x="2611971" y="4213454"/>
            <a:ext cx="1041401" cy="307777"/>
          </a:xfrm>
          <a:prstGeom prst="rect">
            <a:avLst/>
          </a:prstGeom>
          <a:noFill/>
        </p:spPr>
        <p:txBody>
          <a:bodyPr wrap="square" rtlCol="0">
            <a:spAutoFit/>
          </a:bodyPr>
          <a:lstStyle/>
          <a:p>
            <a:r>
              <a:rPr lang="en-US" altLang="zh-CN" dirty="0" smtClean="0"/>
              <a:t>Age&lt;40</a:t>
            </a:r>
            <a:endParaRPr lang="zh-CN" altLang="en-US" dirty="0"/>
          </a:p>
        </p:txBody>
      </p:sp>
      <p:sp>
        <p:nvSpPr>
          <p:cNvPr id="12" name="TextBox 11"/>
          <p:cNvSpPr txBox="1"/>
          <p:nvPr/>
        </p:nvSpPr>
        <p:spPr>
          <a:xfrm>
            <a:off x="4339175" y="4238855"/>
            <a:ext cx="1041401" cy="307777"/>
          </a:xfrm>
          <a:prstGeom prst="rect">
            <a:avLst/>
          </a:prstGeom>
          <a:noFill/>
        </p:spPr>
        <p:txBody>
          <a:bodyPr wrap="square" rtlCol="0">
            <a:spAutoFit/>
          </a:bodyPr>
          <a:lstStyle/>
          <a:p>
            <a:r>
              <a:rPr lang="en-US" altLang="zh-CN" dirty="0" smtClean="0"/>
              <a:t>Age&gt;=40</a:t>
            </a:r>
            <a:endParaRPr lang="zh-CN" altLang="en-US" dirty="0"/>
          </a:p>
        </p:txBody>
      </p:sp>
    </p:spTree>
    <p:extLst>
      <p:ext uri="{BB962C8B-B14F-4D97-AF65-F5344CB8AC3E}">
        <p14:creationId xmlns:p14="http://schemas.microsoft.com/office/powerpoint/2010/main" val="1647121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Code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2400" dirty="0">
                <a:hlinkClick r:id="rId3"/>
              </a:rPr>
              <a:t>https://github.com/mozartkun/BT2101_Tutorials_2018_2019_SEM1/blob/master/Tutorial%201.%</a:t>
            </a:r>
            <a:r>
              <a:rPr lang="en-US" sz="2400" dirty="0" smtClean="0">
                <a:hlinkClick r:id="rId3"/>
              </a:rPr>
              <a:t>20Numpy%2C%20Pandas%20and%20Decision%20Tree/Decision%20Tree_Postpruning.ipynb</a:t>
            </a:r>
            <a:endParaRPr lang="en-US" sz="2400" dirty="0" smtClean="0"/>
          </a:p>
          <a:p>
            <a:pPr marL="0" lvl="0" indent="0">
              <a:spcBef>
                <a:spcPts val="0"/>
              </a:spcBef>
              <a:buNone/>
            </a:pPr>
            <a:r>
              <a:rPr lang="en-US" sz="2400" dirty="0" smtClean="0"/>
              <a:t> </a:t>
            </a:r>
            <a:endParaRPr lang="en-US" sz="2400" dirty="0" smtClean="0"/>
          </a:p>
          <a:p>
            <a:pPr marL="0" lvl="0" indent="0">
              <a:spcBef>
                <a:spcPts val="0"/>
              </a:spcBef>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Tree>
    <p:extLst>
      <p:ext uri="{BB962C8B-B14F-4D97-AF65-F5344CB8AC3E}">
        <p14:creationId xmlns:p14="http://schemas.microsoft.com/office/powerpoint/2010/main" val="2699930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1400"/>
              <a:buFont typeface="Georgia"/>
              <a:buNone/>
            </a:pPr>
            <a:r>
              <a:rPr lang="en-US" sz="6000" b="0" i="0" u="none" strike="noStrike" cap="none">
                <a:solidFill>
                  <a:schemeClr val="dk1"/>
                </a:solidFill>
                <a:latin typeface="Georgia"/>
                <a:ea typeface="Georgia"/>
                <a:cs typeface="Georgia"/>
                <a:sym typeface="Georgia"/>
              </a:rPr>
              <a:t>Thank you!</a:t>
            </a:r>
            <a:endParaRPr sz="6000" b="0" i="0" u="none" strike="noStrike" cap="none">
              <a:solidFill>
                <a:schemeClr val="dk1"/>
              </a:solidFill>
              <a:latin typeface="Georgia"/>
              <a:ea typeface="Georgia"/>
              <a:cs typeface="Georgia"/>
              <a:sym typeface="Georgia"/>
            </a:endParaRPr>
          </a:p>
        </p:txBody>
      </p:sp>
      <p:sp>
        <p:nvSpPr>
          <p:cNvPr id="161" name="Google Shape;161;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Pruning</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smtClean="0">
                <a:solidFill>
                  <a:schemeClr val="dk1"/>
                </a:solidFill>
                <a:latin typeface="Garamond"/>
                <a:ea typeface="Garamond"/>
                <a:cs typeface="Garamond"/>
                <a:sym typeface="Garamond"/>
              </a:rPr>
              <a:t>Why do we need to prune the decision tree?</a:t>
            </a:r>
            <a:endParaRPr sz="2800" b="0" i="0" u="none" strike="noStrike" cap="none" dirty="0">
              <a:solidFill>
                <a:schemeClr val="dk1"/>
              </a:solidFill>
              <a:latin typeface="Garamond"/>
              <a:ea typeface="Garamond"/>
              <a:cs typeface="Garamond"/>
              <a:sym typeface="Garamond"/>
            </a:endParaRPr>
          </a:p>
          <a:p>
            <a:pPr marL="635000" marR="0" lvl="0" indent="-457200" algn="l" rtl="0">
              <a:lnSpc>
                <a:spcPct val="90000"/>
              </a:lnSpc>
              <a:spcBef>
                <a:spcPts val="1000"/>
              </a:spcBef>
              <a:spcAft>
                <a:spcPts val="0"/>
              </a:spcAft>
              <a:buClr>
                <a:schemeClr val="dk1"/>
              </a:buClr>
              <a:buSzPts val="2800"/>
              <a:buFontTx/>
              <a:buChar char="-"/>
            </a:pPr>
            <a:r>
              <a:rPr lang="en-US" sz="2800" b="0" i="0" u="none" strike="noStrike" cap="none" dirty="0" smtClean="0">
                <a:solidFill>
                  <a:schemeClr val="dk1"/>
                </a:solidFill>
                <a:latin typeface="Garamond"/>
                <a:ea typeface="Garamond"/>
                <a:cs typeface="Garamond"/>
                <a:sym typeface="Garamond"/>
              </a:rPr>
              <a:t>Avoid a tree growing too complex (i.e., </a:t>
            </a:r>
            <a:r>
              <a:rPr lang="en-US" sz="2800" b="0" i="0" u="none" strike="noStrike" cap="none" dirty="0" err="1" smtClean="0">
                <a:solidFill>
                  <a:schemeClr val="dk1"/>
                </a:solidFill>
                <a:latin typeface="Garamond"/>
                <a:ea typeface="Garamond"/>
                <a:cs typeface="Garamond"/>
                <a:sym typeface="Garamond"/>
              </a:rPr>
              <a:t>overfit</a:t>
            </a:r>
            <a:r>
              <a:rPr lang="en-US" sz="2800" b="0" i="0" u="none" strike="noStrike" cap="none" dirty="0" smtClean="0">
                <a:solidFill>
                  <a:schemeClr val="dk1"/>
                </a:solidFill>
                <a:latin typeface="Garamond"/>
                <a:ea typeface="Garamond"/>
                <a:cs typeface="Garamond"/>
                <a:sym typeface="Garamond"/>
              </a:rPr>
              <a:t>)</a:t>
            </a: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dirty="0" smtClean="0">
                <a:solidFill>
                  <a:schemeClr val="dk1"/>
                </a:solidFill>
                <a:latin typeface="Garamond"/>
                <a:ea typeface="Garamond"/>
                <a:cs typeface="Garamond"/>
                <a:sym typeface="Garamond"/>
              </a:rPr>
              <a:t>Pruning methods</a:t>
            </a:r>
          </a:p>
          <a:p>
            <a:pPr marL="0" indent="0">
              <a:buNone/>
            </a:pPr>
            <a:r>
              <a:rPr lang="en-US" altLang="zh-CN" dirty="0"/>
              <a:t> </a:t>
            </a:r>
            <a:r>
              <a:rPr lang="en-US" altLang="zh-CN" dirty="0" smtClean="0"/>
              <a:t> -    </a:t>
            </a:r>
            <a:r>
              <a:rPr lang="en-US" altLang="zh-CN" dirty="0"/>
              <a:t>Pre-pruning (Chapter 9.3, </a:t>
            </a:r>
            <a:r>
              <a:rPr lang="en-US" altLang="zh-CN" dirty="0" smtClean="0"/>
              <a:t>p.128</a:t>
            </a:r>
            <a:r>
              <a:rPr lang="en-US" altLang="zh-CN" dirty="0"/>
              <a:t>)</a:t>
            </a:r>
          </a:p>
          <a:p>
            <a:pPr marL="0" indent="0">
              <a:buNone/>
            </a:pPr>
            <a:r>
              <a:rPr lang="en-US" altLang="zh-CN" dirty="0"/>
              <a:t>  -    Post-pruning (Chapter 9.4, </a:t>
            </a:r>
            <a:r>
              <a:rPr lang="en-US" altLang="zh-CN" dirty="0" smtClean="0"/>
              <a:t>p.130</a:t>
            </a:r>
            <a:r>
              <a:rPr lang="en-US" altLang="zh-CN" dirty="0"/>
              <a:t>)</a:t>
            </a:r>
            <a:endParaRPr lang="en-US" sz="2800" b="0" i="0" u="none" strike="noStrike" cap="none" dirty="0" smtClean="0">
              <a:solidFill>
                <a:schemeClr val="dk1"/>
              </a:solidFill>
              <a:latin typeface="Garamond"/>
              <a:ea typeface="Garamond"/>
              <a:cs typeface="Garamond"/>
              <a:sym typeface="Garamond"/>
            </a:endParaRPr>
          </a:p>
          <a:p>
            <a:pPr marL="228600" marR="0" lvl="0" indent="-228600" algn="l" rtl="0">
              <a:lnSpc>
                <a:spcPct val="90000"/>
              </a:lnSpc>
              <a:spcBef>
                <a:spcPts val="1000"/>
              </a:spcBef>
              <a:spcAft>
                <a:spcPts val="0"/>
              </a:spcAft>
              <a:buClr>
                <a:schemeClr val="dk1"/>
              </a:buClr>
              <a:buSzPts val="2800"/>
              <a:buFont typeface="Arial"/>
              <a:buChar char="•"/>
            </a:pPr>
            <a:r>
              <a:rPr lang="en-US" dirty="0" smtClean="0"/>
              <a:t>Post-pruning</a:t>
            </a:r>
          </a:p>
          <a:p>
            <a:pPr marL="0" lvl="0" indent="0">
              <a:buNone/>
            </a:pPr>
            <a:r>
              <a:rPr lang="en-US" altLang="zh-CN" dirty="0"/>
              <a:t> </a:t>
            </a:r>
            <a:r>
              <a:rPr lang="en-US" altLang="zh-CN" dirty="0" smtClean="0"/>
              <a:t> -    Reduced error pruning, Error based pruning, Pessimistic error </a:t>
            </a:r>
          </a:p>
          <a:p>
            <a:pPr marL="0" lvl="0" indent="0">
              <a:buNone/>
            </a:pPr>
            <a:r>
              <a:rPr lang="en-US" altLang="zh-CN" dirty="0"/>
              <a:t> </a:t>
            </a:r>
            <a:r>
              <a:rPr lang="en-US" altLang="zh-CN" dirty="0" smtClean="0"/>
              <a:t>      pruning, Cost complexity pruning</a:t>
            </a:r>
            <a:endParaRPr lang="en-US" sz="2800" b="0" i="0" u="none" strike="noStrike" cap="none" dirty="0" smtClean="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Post-pruning</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smtClean="0">
                <a:solidFill>
                  <a:schemeClr val="dk1"/>
                </a:solidFill>
                <a:latin typeface="Garamond"/>
                <a:ea typeface="Garamond"/>
                <a:cs typeface="Garamond"/>
                <a:sym typeface="Garamond"/>
              </a:rPr>
              <a:t>Textbook Chapter 9.4</a:t>
            </a:r>
          </a:p>
          <a:p>
            <a:pPr marL="228600" marR="0" lvl="0" indent="-228600" algn="l" rtl="0">
              <a:lnSpc>
                <a:spcPct val="90000"/>
              </a:lnSpc>
              <a:spcBef>
                <a:spcPts val="0"/>
              </a:spcBef>
              <a:spcAft>
                <a:spcPts val="0"/>
              </a:spcAft>
              <a:buClr>
                <a:schemeClr val="dk1"/>
              </a:buClr>
              <a:buSzPts val="2800"/>
              <a:buFont typeface="Arial"/>
              <a:buChar char="•"/>
            </a:pPr>
            <a:endParaRPr lang="en-US" sz="2800" b="0" i="0" u="none" strike="noStrike" cap="none" dirty="0" smtClean="0">
              <a:solidFill>
                <a:schemeClr val="dk1"/>
              </a:solidFill>
              <a:latin typeface="Garamond"/>
              <a:ea typeface="Garamond"/>
              <a:cs typeface="Garamond"/>
              <a:sym typeface="Garamond"/>
            </a:endParaRPr>
          </a:p>
          <a:p>
            <a:pPr marL="228600" marR="0" lvl="0" indent="-228600" algn="l" rtl="0">
              <a:lnSpc>
                <a:spcPct val="90000"/>
              </a:lnSpc>
              <a:spcBef>
                <a:spcPts val="0"/>
              </a:spcBef>
              <a:spcAft>
                <a:spcPts val="0"/>
              </a:spcAft>
              <a:buClr>
                <a:schemeClr val="dk1"/>
              </a:buClr>
              <a:buSzPts val="2800"/>
              <a:buFont typeface="Arial"/>
              <a:buChar char="•"/>
            </a:pPr>
            <a:r>
              <a:rPr lang="en-US" dirty="0" smtClean="0"/>
              <a:t>Procedure:</a:t>
            </a:r>
          </a:p>
          <a:p>
            <a:pPr marL="685800" lvl="1" indent="-228600">
              <a:spcBef>
                <a:spcPts val="0"/>
              </a:spcBef>
              <a:buSzPts val="2800"/>
            </a:pPr>
            <a:r>
              <a:rPr lang="en-US" dirty="0" smtClean="0"/>
              <a:t>Data: Training data samples, and pruning data samples </a:t>
            </a:r>
          </a:p>
          <a:p>
            <a:pPr marL="685800" lvl="1" indent="-228600">
              <a:spcBef>
                <a:spcPts val="0"/>
              </a:spcBef>
              <a:buSzPts val="2800"/>
            </a:pPr>
            <a:r>
              <a:rPr lang="en-US" sz="2400" b="0" i="0" u="none" strike="noStrike" cap="none" dirty="0" smtClean="0">
                <a:solidFill>
                  <a:schemeClr val="dk1"/>
                </a:solidFill>
                <a:latin typeface="Garamond"/>
                <a:ea typeface="Garamond"/>
                <a:cs typeface="Garamond"/>
                <a:sym typeface="Garamond"/>
              </a:rPr>
              <a:t>Build/Train a tree model with </a:t>
            </a:r>
            <a:r>
              <a:rPr lang="en-US" sz="2400" b="1" i="0" u="none" strike="noStrike" cap="none" dirty="0" smtClean="0">
                <a:solidFill>
                  <a:schemeClr val="dk1"/>
                </a:solidFill>
                <a:latin typeface="Garamond"/>
                <a:ea typeface="Garamond"/>
                <a:cs typeface="Garamond"/>
                <a:sym typeface="Garamond"/>
              </a:rPr>
              <a:t>training data samples</a:t>
            </a:r>
          </a:p>
          <a:p>
            <a:pPr marL="685800" lvl="1" indent="-228600">
              <a:spcBef>
                <a:spcPts val="0"/>
              </a:spcBef>
              <a:buSzPts val="2800"/>
            </a:pPr>
            <a:r>
              <a:rPr lang="en-US" dirty="0" smtClean="0"/>
              <a:t>Pass </a:t>
            </a:r>
            <a:r>
              <a:rPr lang="en-US" b="1" dirty="0" smtClean="0"/>
              <a:t>pruning data samples </a:t>
            </a:r>
            <a:r>
              <a:rPr lang="en-US" dirty="0" smtClean="0"/>
              <a:t>into the respective tree nodes(s) of the original training model, and calculate the </a:t>
            </a:r>
            <a:r>
              <a:rPr lang="en-US" b="1" dirty="0" smtClean="0"/>
              <a:t>error rate </a:t>
            </a:r>
            <a:r>
              <a:rPr lang="en-US" dirty="0" smtClean="0"/>
              <a:t>of each node</a:t>
            </a:r>
          </a:p>
          <a:p>
            <a:pPr marL="685800" lvl="1" indent="-228600">
              <a:spcBef>
                <a:spcPts val="0"/>
              </a:spcBef>
              <a:buSzPts val="2800"/>
            </a:pPr>
            <a:r>
              <a:rPr lang="en-US" dirty="0" smtClean="0"/>
              <a:t>Find all the “</a:t>
            </a:r>
            <a:r>
              <a:rPr lang="en-US" b="1" dirty="0" smtClean="0"/>
              <a:t>candidate branches</a:t>
            </a:r>
            <a:r>
              <a:rPr lang="en-US" dirty="0" smtClean="0"/>
              <a:t>” (TBD for pruning), compare the </a:t>
            </a:r>
            <a:r>
              <a:rPr lang="en-US" b="1" dirty="0" smtClean="0"/>
              <a:t>weighted error rate </a:t>
            </a:r>
            <a:r>
              <a:rPr lang="en-US" dirty="0" smtClean="0"/>
              <a:t>after splitting (i.e., child nodes) with the </a:t>
            </a:r>
            <a:r>
              <a:rPr lang="en-US" b="1" dirty="0" smtClean="0"/>
              <a:t>error rate </a:t>
            </a:r>
            <a:r>
              <a:rPr lang="en-US" dirty="0" smtClean="0"/>
              <a:t>before splitting (i.e., parent node), and decide whether to prune this branch</a:t>
            </a:r>
          </a:p>
          <a:p>
            <a:pPr marL="685800" lvl="1" indent="-228600">
              <a:spcBef>
                <a:spcPts val="0"/>
              </a:spcBef>
              <a:buSzPts val="2800"/>
            </a:pPr>
            <a:r>
              <a:rPr lang="en-US" sz="2400" b="0" i="0" u="none" strike="noStrike" cap="none" dirty="0" smtClean="0">
                <a:solidFill>
                  <a:schemeClr val="dk1"/>
                </a:solidFill>
                <a:latin typeface="Garamond"/>
                <a:ea typeface="Garamond"/>
                <a:cs typeface="Garamond"/>
                <a:sym typeface="Garamond"/>
              </a:rPr>
              <a:t>Recursively do post-pruning on the training model, until the structure of the training model does not change</a:t>
            </a:r>
          </a:p>
          <a:p>
            <a:pPr marL="685800" lvl="1" indent="-228600">
              <a:spcBef>
                <a:spcPts val="0"/>
              </a:spcBef>
              <a:buSzPts val="2800"/>
            </a:pPr>
            <a:r>
              <a:rPr lang="en-US" dirty="0" smtClean="0"/>
              <a:t>End.</a:t>
            </a: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Tree>
    <p:extLst>
      <p:ext uri="{BB962C8B-B14F-4D97-AF65-F5344CB8AC3E}">
        <p14:creationId xmlns:p14="http://schemas.microsoft.com/office/powerpoint/2010/main" val="1357310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000" dirty="0" smtClean="0"/>
              <a:t>Build a tree with </a:t>
            </a:r>
            <a:r>
              <a:rPr lang="en-US" sz="2000" b="1" dirty="0" smtClean="0"/>
              <a:t>training data samples </a:t>
            </a:r>
            <a:r>
              <a:rPr lang="en-US" sz="2000" dirty="0" smtClean="0"/>
              <a:t>and get:</a:t>
            </a:r>
          </a:p>
          <a:p>
            <a:pPr marL="228600" marR="0" lvl="0" indent="-228600" algn="l" rtl="0">
              <a:lnSpc>
                <a:spcPct val="90000"/>
              </a:lnSpc>
              <a:spcBef>
                <a:spcPts val="0"/>
              </a:spcBef>
              <a:spcAft>
                <a:spcPts val="0"/>
              </a:spcAft>
              <a:buClr>
                <a:schemeClr val="dk1"/>
              </a:buClr>
              <a:buSzPts val="2800"/>
              <a:buFont typeface="Arial"/>
              <a:buChar char="•"/>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1" name="Google Shape;110;p15"/>
          <p:cNvSpPr txBox="1">
            <a:spLocks/>
          </p:cNvSpPr>
          <p:nvPr/>
        </p:nvSpPr>
        <p:spPr>
          <a:xfrm>
            <a:off x="6629400" y="2248946"/>
            <a:ext cx="3835400" cy="38555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en-US" sz="1800" dirty="0" smtClean="0"/>
              <a:t>Q&amp;A: </a:t>
            </a:r>
          </a:p>
          <a:p>
            <a:pPr marL="228600" indent="-228600">
              <a:spcBef>
                <a:spcPts val="0"/>
              </a:spcBef>
            </a:pPr>
            <a:r>
              <a:rPr lang="en-US" sz="1800" dirty="0" smtClean="0"/>
              <a:t>The “predicted output label” of each node in the training model is calculated by “</a:t>
            </a:r>
            <a:r>
              <a:rPr lang="en-US" sz="1800" b="1" dirty="0" smtClean="0"/>
              <a:t>Majority voting</a:t>
            </a:r>
            <a:r>
              <a:rPr lang="en-US" sz="1800" dirty="0" smtClean="0"/>
              <a:t>” method. </a:t>
            </a:r>
          </a:p>
          <a:p>
            <a:pPr marL="228600" indent="-228600">
              <a:spcBef>
                <a:spcPts val="0"/>
              </a:spcBef>
            </a:pPr>
            <a:r>
              <a:rPr lang="en-US" sz="1800" dirty="0" smtClean="0"/>
              <a:t>For example, suppose in Node A (with 100 </a:t>
            </a:r>
            <a:r>
              <a:rPr lang="en-US" sz="1800" b="1" dirty="0" smtClean="0"/>
              <a:t>training data samples</a:t>
            </a:r>
            <a:r>
              <a:rPr lang="en-US" sz="1800" dirty="0" smtClean="0"/>
              <a:t>), 70 outputs are 1s, and 30 outputs are 0s, then according to majority voting, the “predicted output label” should be 1.</a:t>
            </a:r>
          </a:p>
          <a:p>
            <a:pPr marL="228600" indent="-228600">
              <a:spcBef>
                <a:spcPts val="0"/>
              </a:spcBef>
            </a:pPr>
            <a:r>
              <a:rPr lang="en-US" sz="1800" dirty="0" smtClean="0"/>
              <a:t>You get “predicted output label” when you build your training model using </a:t>
            </a:r>
            <a:r>
              <a:rPr lang="en-US" sz="1800" b="1" dirty="0" smtClean="0"/>
              <a:t>training data samples</a:t>
            </a:r>
            <a:r>
              <a:rPr lang="en-US" sz="1800" dirty="0" smtClean="0"/>
              <a:t>.</a:t>
            </a:r>
          </a:p>
          <a:p>
            <a:pPr marL="228600" indent="-228600">
              <a:spcBef>
                <a:spcPts val="0"/>
              </a:spcBef>
            </a:pPr>
            <a:endParaRPr lang="en-US" sz="1800" dirty="0" smtClean="0"/>
          </a:p>
          <a:p>
            <a:pPr marL="228600" indent="-228600">
              <a:spcBef>
                <a:spcPts val="0"/>
              </a:spcBef>
            </a:pPr>
            <a:endParaRPr lang="en-US" sz="2400" dirty="0" smtClean="0"/>
          </a:p>
          <a:p>
            <a:pPr marL="0" indent="0">
              <a:spcBef>
                <a:spcPts val="0"/>
              </a:spcBef>
              <a:buFont typeface="Arial"/>
              <a:buNone/>
            </a:pPr>
            <a:endParaRPr lang="en-US" sz="2400" dirty="0" smtClean="0"/>
          </a:p>
          <a:p>
            <a:pPr marL="0" indent="0">
              <a:buFont typeface="Arial"/>
              <a:buNone/>
            </a:pPr>
            <a:endParaRPr lang="en-US" altLang="zh-CN" dirty="0" smtClean="0"/>
          </a:p>
          <a:p>
            <a:pPr marL="0" indent="0">
              <a:buFont typeface="Arial"/>
              <a:buNone/>
            </a:pPr>
            <a:endParaRPr lang="en-US" dirty="0" smtClean="0"/>
          </a:p>
          <a:p>
            <a:pPr marL="685800" lvl="1" indent="-76200">
              <a:buFont typeface="Arial"/>
              <a:buNone/>
            </a:pPr>
            <a:endParaRPr lang="en-US" dirty="0" smtClean="0"/>
          </a:p>
          <a:p>
            <a:pPr marL="228600" indent="-50800">
              <a:buFont typeface="Arial"/>
              <a:buNone/>
            </a:pPr>
            <a:endParaRPr lang="en-US" dirty="0"/>
          </a:p>
        </p:txBody>
      </p:sp>
      <p:sp>
        <p:nvSpPr>
          <p:cNvPr id="23" name="圆角矩形 22"/>
          <p:cNvSpPr/>
          <p:nvPr/>
        </p:nvSpPr>
        <p:spPr>
          <a:xfrm>
            <a:off x="2667000" y="2379132"/>
            <a:ext cx="2285997" cy="948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A</a:t>
            </a:r>
          </a:p>
          <a:p>
            <a:pPr algn="ctr"/>
            <a:r>
              <a:rPr lang="en-US" altLang="zh-CN" dirty="0" smtClean="0">
                <a:solidFill>
                  <a:schemeClr val="tx1"/>
                </a:solidFill>
              </a:rPr>
              <a:t>Best feature: Age</a:t>
            </a:r>
          </a:p>
          <a:p>
            <a:pPr algn="ctr"/>
            <a:r>
              <a:rPr lang="en-US" altLang="zh-CN" dirty="0" smtClean="0">
                <a:solidFill>
                  <a:schemeClr val="tx1"/>
                </a:solidFill>
              </a:rPr>
              <a:t>Predicted output label: 0</a:t>
            </a:r>
            <a:endParaRPr lang="zh-CN" altLang="en-US" dirty="0">
              <a:solidFill>
                <a:schemeClr val="tx1"/>
              </a:solidFill>
            </a:endParaRPr>
          </a:p>
        </p:txBody>
      </p:sp>
      <p:cxnSp>
        <p:nvCxnSpPr>
          <p:cNvPr id="24" name="直接箭头连接符 23"/>
          <p:cNvCxnSpPr/>
          <p:nvPr/>
        </p:nvCxnSpPr>
        <p:spPr>
          <a:xfrm flipH="1">
            <a:off x="2937933" y="3327400"/>
            <a:ext cx="931334"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3" idx="2"/>
          </p:cNvCxnSpPr>
          <p:nvPr/>
        </p:nvCxnSpPr>
        <p:spPr>
          <a:xfrm>
            <a:off x="3809999" y="3327400"/>
            <a:ext cx="905935"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528230" y="3835400"/>
            <a:ext cx="2214038" cy="948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Salary</a:t>
            </a:r>
          </a:p>
          <a:p>
            <a:pPr algn="ctr"/>
            <a:r>
              <a:rPr lang="en-US" altLang="zh-CN" dirty="0" smtClean="0">
                <a:solidFill>
                  <a:schemeClr val="tx1"/>
                </a:solidFill>
              </a:rPr>
              <a:t>Predicted output label: 1</a:t>
            </a:r>
            <a:endParaRPr lang="zh-CN" altLang="en-US" dirty="0">
              <a:solidFill>
                <a:schemeClr val="tx1"/>
              </a:solidFill>
            </a:endParaRPr>
          </a:p>
        </p:txBody>
      </p:sp>
      <p:sp>
        <p:nvSpPr>
          <p:cNvPr id="27" name="圆角矩形 26"/>
          <p:cNvSpPr/>
          <p:nvPr/>
        </p:nvSpPr>
        <p:spPr>
          <a:xfrm>
            <a:off x="3869268" y="3835400"/>
            <a:ext cx="2201332" cy="948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C</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endParaRPr lang="zh-CN" altLang="en-US" dirty="0">
              <a:solidFill>
                <a:schemeClr val="tx1"/>
              </a:solidFill>
            </a:endParaRPr>
          </a:p>
        </p:txBody>
      </p:sp>
      <p:sp>
        <p:nvSpPr>
          <p:cNvPr id="28" name="圆角矩形 27"/>
          <p:cNvSpPr/>
          <p:nvPr/>
        </p:nvSpPr>
        <p:spPr>
          <a:xfrm>
            <a:off x="2819400" y="5257797"/>
            <a:ext cx="2387599" cy="948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E</a:t>
            </a:r>
          </a:p>
          <a:p>
            <a:pPr algn="ctr"/>
            <a:r>
              <a:rPr lang="en-US" altLang="zh-CN" dirty="0" smtClean="0">
                <a:solidFill>
                  <a:schemeClr val="tx1"/>
                </a:solidFill>
              </a:rPr>
              <a:t>Best feature: None</a:t>
            </a:r>
          </a:p>
          <a:p>
            <a:pPr algn="ctr"/>
            <a:r>
              <a:rPr lang="en-US" altLang="zh-CN" dirty="0" smtClean="0">
                <a:solidFill>
                  <a:schemeClr val="tx1"/>
                </a:solidFill>
              </a:rPr>
              <a:t>Predicted output label: 0</a:t>
            </a:r>
            <a:endParaRPr lang="zh-CN" altLang="en-US" dirty="0">
              <a:solidFill>
                <a:schemeClr val="tx1"/>
              </a:solidFill>
            </a:endParaRPr>
          </a:p>
        </p:txBody>
      </p:sp>
      <p:cxnSp>
        <p:nvCxnSpPr>
          <p:cNvPr id="29" name="直接箭头连接符 28"/>
          <p:cNvCxnSpPr/>
          <p:nvPr/>
        </p:nvCxnSpPr>
        <p:spPr>
          <a:xfrm flipH="1">
            <a:off x="1710267" y="4783668"/>
            <a:ext cx="863601" cy="465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58069" y="4792132"/>
            <a:ext cx="584198" cy="465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1900" y="3409089"/>
            <a:ext cx="1041401" cy="307777"/>
          </a:xfrm>
          <a:prstGeom prst="rect">
            <a:avLst/>
          </a:prstGeom>
          <a:noFill/>
        </p:spPr>
        <p:txBody>
          <a:bodyPr wrap="square" rtlCol="0">
            <a:spAutoFit/>
          </a:bodyPr>
          <a:lstStyle/>
          <a:p>
            <a:r>
              <a:rPr lang="en-US" altLang="zh-CN" dirty="0" smtClean="0"/>
              <a:t>Age&lt;40</a:t>
            </a:r>
            <a:endParaRPr lang="zh-CN" altLang="en-US" dirty="0"/>
          </a:p>
        </p:txBody>
      </p:sp>
      <p:sp>
        <p:nvSpPr>
          <p:cNvPr id="32" name="TextBox 31"/>
          <p:cNvSpPr txBox="1"/>
          <p:nvPr/>
        </p:nvSpPr>
        <p:spPr>
          <a:xfrm>
            <a:off x="4229104" y="3409089"/>
            <a:ext cx="1041401" cy="307777"/>
          </a:xfrm>
          <a:prstGeom prst="rect">
            <a:avLst/>
          </a:prstGeom>
          <a:noFill/>
        </p:spPr>
        <p:txBody>
          <a:bodyPr wrap="square" rtlCol="0">
            <a:spAutoFit/>
          </a:bodyPr>
          <a:lstStyle/>
          <a:p>
            <a:r>
              <a:rPr lang="en-US" altLang="zh-CN" dirty="0" smtClean="0"/>
              <a:t>Age&gt;=40</a:t>
            </a:r>
            <a:endParaRPr lang="zh-CN" altLang="en-US" dirty="0"/>
          </a:p>
        </p:txBody>
      </p:sp>
      <p:sp>
        <p:nvSpPr>
          <p:cNvPr id="33" name="TextBox 32"/>
          <p:cNvSpPr txBox="1"/>
          <p:nvPr/>
        </p:nvSpPr>
        <p:spPr>
          <a:xfrm>
            <a:off x="914392" y="4862611"/>
            <a:ext cx="1227675" cy="307777"/>
          </a:xfrm>
          <a:prstGeom prst="rect">
            <a:avLst/>
          </a:prstGeom>
          <a:noFill/>
        </p:spPr>
        <p:txBody>
          <a:bodyPr wrap="square" rtlCol="0">
            <a:spAutoFit/>
          </a:bodyPr>
          <a:lstStyle/>
          <a:p>
            <a:r>
              <a:rPr lang="en-US" altLang="zh-CN" dirty="0" smtClean="0"/>
              <a:t>Salary&lt;3000</a:t>
            </a:r>
            <a:endParaRPr lang="zh-CN" altLang="en-US" dirty="0"/>
          </a:p>
        </p:txBody>
      </p:sp>
      <p:sp>
        <p:nvSpPr>
          <p:cNvPr id="34" name="TextBox 33"/>
          <p:cNvSpPr txBox="1"/>
          <p:nvPr/>
        </p:nvSpPr>
        <p:spPr>
          <a:xfrm>
            <a:off x="3420530" y="4862610"/>
            <a:ext cx="1524000" cy="307777"/>
          </a:xfrm>
          <a:prstGeom prst="rect">
            <a:avLst/>
          </a:prstGeom>
          <a:noFill/>
        </p:spPr>
        <p:txBody>
          <a:bodyPr wrap="square" rtlCol="0">
            <a:spAutoFit/>
          </a:bodyPr>
          <a:lstStyle/>
          <a:p>
            <a:r>
              <a:rPr lang="en-US" altLang="zh-CN" dirty="0" smtClean="0"/>
              <a:t>Salary&gt;=3000</a:t>
            </a:r>
            <a:endParaRPr lang="zh-CN" altLang="en-US" dirty="0"/>
          </a:p>
        </p:txBody>
      </p:sp>
      <p:sp>
        <p:nvSpPr>
          <p:cNvPr id="35" name="圆角矩形 34"/>
          <p:cNvSpPr/>
          <p:nvPr/>
        </p:nvSpPr>
        <p:spPr>
          <a:xfrm>
            <a:off x="414868" y="5249333"/>
            <a:ext cx="2220382" cy="948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D</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endParaRPr lang="zh-CN" altLang="en-US" dirty="0">
              <a:solidFill>
                <a:schemeClr val="tx1"/>
              </a:solidFill>
            </a:endParaRPr>
          </a:p>
        </p:txBody>
      </p:sp>
    </p:spTree>
    <p:extLst>
      <p:ext uri="{BB962C8B-B14F-4D97-AF65-F5344CB8AC3E}">
        <p14:creationId xmlns:p14="http://schemas.microsoft.com/office/powerpoint/2010/main" val="4134487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altLang="zh-CN" sz="2000" dirty="0" smtClean="0"/>
              <a:t>Pass </a:t>
            </a:r>
            <a:r>
              <a:rPr lang="en-US" altLang="zh-CN" sz="2000" b="1" dirty="0" smtClean="0"/>
              <a:t>pruning </a:t>
            </a:r>
            <a:r>
              <a:rPr lang="en-US" altLang="zh-CN" sz="2000" b="1" dirty="0"/>
              <a:t>data </a:t>
            </a:r>
            <a:r>
              <a:rPr lang="en-US" altLang="zh-CN" sz="2000" b="1" dirty="0" smtClean="0"/>
              <a:t>samples </a:t>
            </a:r>
            <a:r>
              <a:rPr lang="en-US" altLang="zh-CN" sz="2000" dirty="0"/>
              <a:t>into the tree nodes(s) of the original training model, and calculate the </a:t>
            </a:r>
            <a:r>
              <a:rPr lang="en-US" altLang="zh-CN" sz="2000" b="1" dirty="0" smtClean="0"/>
              <a:t>prediction error </a:t>
            </a:r>
            <a:r>
              <a:rPr lang="en-US" altLang="zh-CN" sz="2000" b="1" dirty="0"/>
              <a:t>rate </a:t>
            </a:r>
            <a:r>
              <a:rPr lang="en-US" altLang="zh-CN" sz="2000" dirty="0"/>
              <a:t>of each node</a:t>
            </a:r>
          </a:p>
          <a:p>
            <a:pPr marL="0" marR="0" lvl="0" indent="0" algn="l" rtl="0">
              <a:lnSpc>
                <a:spcPct val="90000"/>
              </a:lnSpc>
              <a:spcBef>
                <a:spcPts val="0"/>
              </a:spcBef>
              <a:spcAft>
                <a:spcPts val="0"/>
              </a:spcAft>
              <a:buClr>
                <a:schemeClr val="dk1"/>
              </a:buClr>
              <a:buSzPts val="2800"/>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1" name="Google Shape;110;p15"/>
          <p:cNvSpPr txBox="1">
            <a:spLocks/>
          </p:cNvSpPr>
          <p:nvPr/>
        </p:nvSpPr>
        <p:spPr>
          <a:xfrm>
            <a:off x="6248400" y="2003413"/>
            <a:ext cx="4826000" cy="38555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en-US" sz="1800" dirty="0" smtClean="0"/>
              <a:t>Suppose the size of pruning data samples is 10, which means you have 10 data samples in the </a:t>
            </a:r>
            <a:r>
              <a:rPr lang="en-US" sz="1800" b="1" dirty="0" smtClean="0"/>
              <a:t>pruning data:</a:t>
            </a:r>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2400" dirty="0" smtClean="0"/>
          </a:p>
          <a:p>
            <a:pPr marL="0" indent="0">
              <a:spcBef>
                <a:spcPts val="0"/>
              </a:spcBef>
              <a:buFont typeface="Arial"/>
              <a:buNone/>
            </a:pPr>
            <a:endParaRPr lang="en-US" sz="2400" dirty="0" smtClean="0"/>
          </a:p>
          <a:p>
            <a:pPr marL="0" indent="0">
              <a:buFont typeface="Arial"/>
              <a:buNone/>
            </a:pPr>
            <a:endParaRPr lang="en-US" altLang="zh-CN" dirty="0" smtClean="0"/>
          </a:p>
          <a:p>
            <a:pPr marL="0" indent="0">
              <a:buFont typeface="Arial"/>
              <a:buNone/>
            </a:pPr>
            <a:endParaRPr lang="en-US" dirty="0" smtClean="0"/>
          </a:p>
          <a:p>
            <a:pPr marL="685800" lvl="1" indent="-76200">
              <a:buFont typeface="Arial"/>
              <a:buNone/>
            </a:pPr>
            <a:endParaRPr lang="en-US" dirty="0" smtClean="0"/>
          </a:p>
          <a:p>
            <a:pPr marL="228600" indent="-50800">
              <a:buFont typeface="Arial"/>
              <a:buNone/>
            </a:pPr>
            <a:endParaRPr lang="en-US" dirty="0"/>
          </a:p>
        </p:txBody>
      </p:sp>
      <p:sp>
        <p:nvSpPr>
          <p:cNvPr id="22" name="圆角矩形 21"/>
          <p:cNvSpPr/>
          <p:nvPr/>
        </p:nvSpPr>
        <p:spPr>
          <a:xfrm>
            <a:off x="2667000" y="2379132"/>
            <a:ext cx="2285997" cy="948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A</a:t>
            </a:r>
          </a:p>
          <a:p>
            <a:pPr algn="ctr"/>
            <a:r>
              <a:rPr lang="en-US" altLang="zh-CN" dirty="0" smtClean="0">
                <a:solidFill>
                  <a:schemeClr val="tx1"/>
                </a:solidFill>
              </a:rPr>
              <a:t>Best feature: Age</a:t>
            </a:r>
          </a:p>
          <a:p>
            <a:pPr algn="ctr"/>
            <a:r>
              <a:rPr lang="en-US" altLang="zh-CN" dirty="0" smtClean="0">
                <a:solidFill>
                  <a:schemeClr val="tx1"/>
                </a:solidFill>
              </a:rPr>
              <a:t>Predicted output label: 0</a:t>
            </a:r>
            <a:endParaRPr lang="zh-CN" altLang="en-US" dirty="0">
              <a:solidFill>
                <a:schemeClr val="tx1"/>
              </a:solidFill>
            </a:endParaRPr>
          </a:p>
        </p:txBody>
      </p:sp>
      <p:cxnSp>
        <p:nvCxnSpPr>
          <p:cNvPr id="23" name="直接箭头连接符 22"/>
          <p:cNvCxnSpPr/>
          <p:nvPr/>
        </p:nvCxnSpPr>
        <p:spPr>
          <a:xfrm flipH="1">
            <a:off x="2937933" y="3327400"/>
            <a:ext cx="931334"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2" idx="2"/>
          </p:cNvCxnSpPr>
          <p:nvPr/>
        </p:nvCxnSpPr>
        <p:spPr>
          <a:xfrm>
            <a:off x="3809999" y="3327400"/>
            <a:ext cx="905935"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1528230" y="3835400"/>
            <a:ext cx="2214038" cy="948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Salary</a:t>
            </a:r>
          </a:p>
          <a:p>
            <a:pPr algn="ctr"/>
            <a:r>
              <a:rPr lang="en-US" altLang="zh-CN" dirty="0" smtClean="0">
                <a:solidFill>
                  <a:schemeClr val="tx1"/>
                </a:solidFill>
              </a:rPr>
              <a:t>Predicted output label: 1</a:t>
            </a:r>
            <a:endParaRPr lang="zh-CN" altLang="en-US" dirty="0">
              <a:solidFill>
                <a:schemeClr val="tx1"/>
              </a:solidFill>
            </a:endParaRPr>
          </a:p>
        </p:txBody>
      </p:sp>
      <p:sp>
        <p:nvSpPr>
          <p:cNvPr id="26" name="圆角矩形 25"/>
          <p:cNvSpPr/>
          <p:nvPr/>
        </p:nvSpPr>
        <p:spPr>
          <a:xfrm>
            <a:off x="3869268" y="3835400"/>
            <a:ext cx="2201332" cy="948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C</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endParaRPr lang="zh-CN" altLang="en-US" dirty="0">
              <a:solidFill>
                <a:schemeClr val="tx1"/>
              </a:solidFill>
            </a:endParaRPr>
          </a:p>
        </p:txBody>
      </p:sp>
      <p:sp>
        <p:nvSpPr>
          <p:cNvPr id="27" name="圆角矩形 26"/>
          <p:cNvSpPr/>
          <p:nvPr/>
        </p:nvSpPr>
        <p:spPr>
          <a:xfrm>
            <a:off x="414868" y="5249333"/>
            <a:ext cx="2220382" cy="948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D</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endParaRPr lang="zh-CN" altLang="en-US" dirty="0">
              <a:solidFill>
                <a:schemeClr val="tx1"/>
              </a:solidFill>
            </a:endParaRPr>
          </a:p>
        </p:txBody>
      </p:sp>
      <p:sp>
        <p:nvSpPr>
          <p:cNvPr id="28" name="圆角矩形 27"/>
          <p:cNvSpPr/>
          <p:nvPr/>
        </p:nvSpPr>
        <p:spPr>
          <a:xfrm>
            <a:off x="2819400" y="5257797"/>
            <a:ext cx="2387599" cy="948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E</a:t>
            </a:r>
          </a:p>
          <a:p>
            <a:pPr algn="ctr"/>
            <a:r>
              <a:rPr lang="en-US" altLang="zh-CN" dirty="0" smtClean="0">
                <a:solidFill>
                  <a:schemeClr val="tx1"/>
                </a:solidFill>
              </a:rPr>
              <a:t>Best feature: None</a:t>
            </a:r>
          </a:p>
          <a:p>
            <a:pPr algn="ctr"/>
            <a:r>
              <a:rPr lang="en-US" altLang="zh-CN" dirty="0" smtClean="0">
                <a:solidFill>
                  <a:schemeClr val="tx1"/>
                </a:solidFill>
              </a:rPr>
              <a:t>Predicted output label: 0</a:t>
            </a:r>
            <a:endParaRPr lang="zh-CN" altLang="en-US" dirty="0">
              <a:solidFill>
                <a:schemeClr val="tx1"/>
              </a:solidFill>
            </a:endParaRPr>
          </a:p>
        </p:txBody>
      </p:sp>
      <p:cxnSp>
        <p:nvCxnSpPr>
          <p:cNvPr id="29" name="直接箭头连接符 28"/>
          <p:cNvCxnSpPr/>
          <p:nvPr/>
        </p:nvCxnSpPr>
        <p:spPr>
          <a:xfrm flipH="1">
            <a:off x="1710267" y="4783668"/>
            <a:ext cx="863601" cy="465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58069" y="4792132"/>
            <a:ext cx="584198" cy="465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1900" y="3409089"/>
            <a:ext cx="1041401" cy="307777"/>
          </a:xfrm>
          <a:prstGeom prst="rect">
            <a:avLst/>
          </a:prstGeom>
          <a:noFill/>
        </p:spPr>
        <p:txBody>
          <a:bodyPr wrap="square" rtlCol="0">
            <a:spAutoFit/>
          </a:bodyPr>
          <a:lstStyle/>
          <a:p>
            <a:r>
              <a:rPr lang="en-US" altLang="zh-CN" dirty="0" smtClean="0"/>
              <a:t>Age&lt;40</a:t>
            </a:r>
            <a:endParaRPr lang="zh-CN" altLang="en-US" dirty="0"/>
          </a:p>
        </p:txBody>
      </p:sp>
      <p:sp>
        <p:nvSpPr>
          <p:cNvPr id="32" name="TextBox 31"/>
          <p:cNvSpPr txBox="1"/>
          <p:nvPr/>
        </p:nvSpPr>
        <p:spPr>
          <a:xfrm>
            <a:off x="4229104" y="3409089"/>
            <a:ext cx="1041401" cy="307777"/>
          </a:xfrm>
          <a:prstGeom prst="rect">
            <a:avLst/>
          </a:prstGeom>
          <a:noFill/>
        </p:spPr>
        <p:txBody>
          <a:bodyPr wrap="square" rtlCol="0">
            <a:spAutoFit/>
          </a:bodyPr>
          <a:lstStyle/>
          <a:p>
            <a:r>
              <a:rPr lang="en-US" altLang="zh-CN" dirty="0" smtClean="0"/>
              <a:t>Age&gt;=40</a:t>
            </a:r>
            <a:endParaRPr lang="zh-CN" altLang="en-US" dirty="0"/>
          </a:p>
        </p:txBody>
      </p:sp>
      <p:sp>
        <p:nvSpPr>
          <p:cNvPr id="33" name="TextBox 32"/>
          <p:cNvSpPr txBox="1"/>
          <p:nvPr/>
        </p:nvSpPr>
        <p:spPr>
          <a:xfrm>
            <a:off x="914392" y="4862611"/>
            <a:ext cx="1227675" cy="307777"/>
          </a:xfrm>
          <a:prstGeom prst="rect">
            <a:avLst/>
          </a:prstGeom>
          <a:noFill/>
        </p:spPr>
        <p:txBody>
          <a:bodyPr wrap="square" rtlCol="0">
            <a:spAutoFit/>
          </a:bodyPr>
          <a:lstStyle/>
          <a:p>
            <a:r>
              <a:rPr lang="en-US" altLang="zh-CN" dirty="0" smtClean="0"/>
              <a:t>Salary&lt;3000</a:t>
            </a:r>
            <a:endParaRPr lang="zh-CN" altLang="en-US" dirty="0"/>
          </a:p>
        </p:txBody>
      </p:sp>
      <p:sp>
        <p:nvSpPr>
          <p:cNvPr id="34" name="TextBox 33"/>
          <p:cNvSpPr txBox="1"/>
          <p:nvPr/>
        </p:nvSpPr>
        <p:spPr>
          <a:xfrm>
            <a:off x="3420530" y="4862610"/>
            <a:ext cx="1524000" cy="307777"/>
          </a:xfrm>
          <a:prstGeom prst="rect">
            <a:avLst/>
          </a:prstGeom>
          <a:noFill/>
        </p:spPr>
        <p:txBody>
          <a:bodyPr wrap="square" rtlCol="0">
            <a:spAutoFit/>
          </a:bodyPr>
          <a:lstStyle/>
          <a:p>
            <a:r>
              <a:rPr lang="en-US" altLang="zh-CN" dirty="0" smtClean="0"/>
              <a:t>Salary&gt;=3000</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785921038"/>
              </p:ext>
            </p:extLst>
          </p:nvPr>
        </p:nvGraphicFramePr>
        <p:xfrm>
          <a:off x="6417734" y="2937080"/>
          <a:ext cx="4656668" cy="3277450"/>
        </p:xfrm>
        <a:graphic>
          <a:graphicData uri="http://schemas.openxmlformats.org/drawingml/2006/table">
            <a:tbl>
              <a:tblPr>
                <a:tableStyleId>{793D81CF-94F2-401A-BA57-92F5A7B2D0C5}</a:tableStyleId>
              </a:tblPr>
              <a:tblGrid>
                <a:gridCol w="1164167"/>
                <a:gridCol w="1164167"/>
                <a:gridCol w="1164167"/>
                <a:gridCol w="1164167"/>
              </a:tblGrid>
              <a:tr h="297950">
                <a:tc>
                  <a:txBody>
                    <a:bodyPr/>
                    <a:lstStyle/>
                    <a:p>
                      <a:pPr algn="ctr" fontAlgn="b"/>
                      <a:r>
                        <a:rPr lang="en-US" altLang="zh-CN" sz="1200" u="none" strike="noStrike" dirty="0" smtClean="0">
                          <a:effectLst/>
                        </a:rPr>
                        <a:t>ID</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Age</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Salary</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Output label</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3000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2</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4000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50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1500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4</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45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2500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4500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6</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5000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1800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8</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7000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10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2400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1237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altLang="zh-CN" sz="2000" dirty="0" smtClean="0"/>
              <a:t>Pass </a:t>
            </a:r>
            <a:r>
              <a:rPr lang="en-US" altLang="zh-CN" sz="2000" b="1" dirty="0" smtClean="0"/>
              <a:t>pruning </a:t>
            </a:r>
            <a:r>
              <a:rPr lang="en-US" altLang="zh-CN" sz="2000" b="1" dirty="0"/>
              <a:t>data </a:t>
            </a:r>
            <a:r>
              <a:rPr lang="en-US" altLang="zh-CN" sz="2000" b="1" dirty="0" smtClean="0"/>
              <a:t>samples </a:t>
            </a:r>
            <a:r>
              <a:rPr lang="en-US" altLang="zh-CN" sz="2000" dirty="0"/>
              <a:t>into the tree nodes(s) of the original training model, and calculate the </a:t>
            </a:r>
            <a:r>
              <a:rPr lang="en-US" altLang="zh-CN" sz="2000" b="1" dirty="0" smtClean="0"/>
              <a:t>prediction error </a:t>
            </a:r>
            <a:r>
              <a:rPr lang="en-US" altLang="zh-CN" sz="2000" b="1" dirty="0"/>
              <a:t>rate </a:t>
            </a:r>
            <a:r>
              <a:rPr lang="en-US" altLang="zh-CN" sz="2000" dirty="0"/>
              <a:t>of each node</a:t>
            </a:r>
          </a:p>
          <a:p>
            <a:pPr marL="0" marR="0" lvl="0" indent="0" algn="l" rtl="0">
              <a:lnSpc>
                <a:spcPct val="90000"/>
              </a:lnSpc>
              <a:spcBef>
                <a:spcPts val="0"/>
              </a:spcBef>
              <a:spcAft>
                <a:spcPts val="0"/>
              </a:spcAft>
              <a:buClr>
                <a:schemeClr val="dk1"/>
              </a:buClr>
              <a:buSzPts val="2800"/>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1" name="Google Shape;110;p15"/>
          <p:cNvSpPr txBox="1">
            <a:spLocks/>
          </p:cNvSpPr>
          <p:nvPr/>
        </p:nvSpPr>
        <p:spPr>
          <a:xfrm>
            <a:off x="6248400" y="2003413"/>
            <a:ext cx="4826000" cy="38555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en-US" sz="1800" dirty="0" smtClean="0"/>
              <a:t>Store </a:t>
            </a:r>
            <a:r>
              <a:rPr lang="en-US" sz="1800" b="1" dirty="0" smtClean="0"/>
              <a:t>pruning data samples </a:t>
            </a:r>
            <a:r>
              <a:rPr lang="en-US" sz="1800" dirty="0" smtClean="0"/>
              <a:t>in Node A</a:t>
            </a:r>
          </a:p>
          <a:p>
            <a:pPr marL="228600" indent="-228600">
              <a:spcBef>
                <a:spcPts val="0"/>
              </a:spcBef>
            </a:pPr>
            <a:r>
              <a:rPr lang="en-US" sz="1800" dirty="0" smtClean="0"/>
              <a:t>In pruning samples of Node A: 6 </a:t>
            </a:r>
            <a:r>
              <a:rPr lang="en-US" sz="1800" b="1" dirty="0" smtClean="0"/>
              <a:t>1s</a:t>
            </a:r>
            <a:r>
              <a:rPr lang="en-US" sz="1800" dirty="0" smtClean="0"/>
              <a:t> and 4 </a:t>
            </a:r>
            <a:r>
              <a:rPr lang="en-US" sz="1800" b="1" dirty="0" smtClean="0"/>
              <a:t>0s</a:t>
            </a:r>
          </a:p>
          <a:p>
            <a:pPr marL="228600" indent="-228600">
              <a:spcBef>
                <a:spcPts val="0"/>
              </a:spcBef>
            </a:pPr>
            <a:r>
              <a:rPr lang="en-US" sz="1800" dirty="0" smtClean="0"/>
              <a:t>Predicted output label is 0 (from training model)</a:t>
            </a:r>
            <a:endParaRPr lang="en-US" sz="1800" dirty="0"/>
          </a:p>
          <a:p>
            <a:pPr marL="228600" indent="-228600">
              <a:spcBef>
                <a:spcPts val="0"/>
              </a:spcBef>
            </a:pPr>
            <a:r>
              <a:rPr lang="en-US" sz="1800" dirty="0" smtClean="0"/>
              <a:t>Error rate of Node A: 6/10=0.6</a:t>
            </a:r>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2400" dirty="0" smtClean="0"/>
          </a:p>
          <a:p>
            <a:pPr marL="0" indent="0">
              <a:spcBef>
                <a:spcPts val="0"/>
              </a:spcBef>
              <a:buFont typeface="Arial"/>
              <a:buNone/>
            </a:pPr>
            <a:endParaRPr lang="en-US" sz="2400" dirty="0" smtClean="0"/>
          </a:p>
          <a:p>
            <a:pPr marL="0" indent="0">
              <a:buFont typeface="Arial"/>
              <a:buNone/>
            </a:pPr>
            <a:endParaRPr lang="en-US" altLang="zh-CN" dirty="0" smtClean="0"/>
          </a:p>
          <a:p>
            <a:pPr marL="0" indent="0">
              <a:buFont typeface="Arial"/>
              <a:buNone/>
            </a:pPr>
            <a:endParaRPr lang="en-US" dirty="0" smtClean="0"/>
          </a:p>
          <a:p>
            <a:pPr marL="685800" lvl="1" indent="-76200">
              <a:buFont typeface="Arial"/>
              <a:buNone/>
            </a:pPr>
            <a:endParaRPr lang="en-US" dirty="0" smtClean="0"/>
          </a:p>
          <a:p>
            <a:pPr marL="228600" indent="-50800">
              <a:buFont typeface="Arial"/>
              <a:buNone/>
            </a:pPr>
            <a:endParaRPr lang="en-US" dirty="0"/>
          </a:p>
        </p:txBody>
      </p:sp>
      <p:sp>
        <p:nvSpPr>
          <p:cNvPr id="22" name="圆角矩形 21"/>
          <p:cNvSpPr/>
          <p:nvPr/>
        </p:nvSpPr>
        <p:spPr>
          <a:xfrm>
            <a:off x="2501900" y="2209800"/>
            <a:ext cx="2451097" cy="1380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A</a:t>
            </a:r>
          </a:p>
          <a:p>
            <a:pPr algn="ctr"/>
            <a:r>
              <a:rPr lang="en-US" altLang="zh-CN" dirty="0" smtClean="0">
                <a:solidFill>
                  <a:schemeClr val="tx1"/>
                </a:solidFill>
              </a:rPr>
              <a:t>Best feature: Age</a:t>
            </a:r>
          </a:p>
          <a:p>
            <a:pPr algn="ctr"/>
            <a:r>
              <a:rPr lang="en-US" altLang="zh-CN" dirty="0" smtClean="0">
                <a:solidFill>
                  <a:schemeClr val="tx1"/>
                </a:solidFill>
              </a:rPr>
              <a:t>Predicted output label: 0</a:t>
            </a:r>
          </a:p>
          <a:p>
            <a:pPr algn="ctr"/>
            <a:r>
              <a:rPr lang="en-US" altLang="zh-CN" dirty="0" smtClean="0">
                <a:solidFill>
                  <a:srgbClr val="FF0000"/>
                </a:solidFill>
              </a:rPr>
              <a:t>No. of prune samples: 10</a:t>
            </a:r>
          </a:p>
          <a:p>
            <a:pPr algn="ctr"/>
            <a:r>
              <a:rPr lang="en-US" altLang="zh-CN" dirty="0" smtClean="0">
                <a:solidFill>
                  <a:srgbClr val="FF0000"/>
                </a:solidFill>
              </a:rPr>
              <a:t>Error rate: 0.6</a:t>
            </a:r>
            <a:endParaRPr lang="zh-CN" altLang="en-US" dirty="0">
              <a:solidFill>
                <a:srgbClr val="FF0000"/>
              </a:solidFill>
            </a:endParaRPr>
          </a:p>
        </p:txBody>
      </p:sp>
      <p:cxnSp>
        <p:nvCxnSpPr>
          <p:cNvPr id="23" name="直接箭头连接符 22"/>
          <p:cNvCxnSpPr/>
          <p:nvPr/>
        </p:nvCxnSpPr>
        <p:spPr>
          <a:xfrm flipH="1">
            <a:off x="3302001" y="3589877"/>
            <a:ext cx="148167"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995207" y="3589877"/>
            <a:ext cx="267759"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1168400" y="3979344"/>
            <a:ext cx="2573868" cy="1145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Salary</a:t>
            </a:r>
          </a:p>
          <a:p>
            <a:pPr algn="ctr"/>
            <a:r>
              <a:rPr lang="en-US" altLang="zh-CN" dirty="0" smtClean="0">
                <a:solidFill>
                  <a:schemeClr val="tx1"/>
                </a:solidFill>
              </a:rPr>
              <a:t>Predicted output label: 1</a:t>
            </a:r>
            <a:endParaRPr lang="zh-CN" altLang="en-US" dirty="0">
              <a:solidFill>
                <a:schemeClr val="tx1"/>
              </a:solidFill>
            </a:endParaRPr>
          </a:p>
        </p:txBody>
      </p:sp>
      <p:sp>
        <p:nvSpPr>
          <p:cNvPr id="26" name="圆角矩形 25"/>
          <p:cNvSpPr/>
          <p:nvPr/>
        </p:nvSpPr>
        <p:spPr>
          <a:xfrm>
            <a:off x="3869268" y="3979344"/>
            <a:ext cx="2379132" cy="1145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C</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endParaRPr lang="zh-CN" altLang="en-US" dirty="0">
              <a:solidFill>
                <a:schemeClr val="tx1"/>
              </a:solidFill>
            </a:endParaRPr>
          </a:p>
        </p:txBody>
      </p:sp>
      <p:sp>
        <p:nvSpPr>
          <p:cNvPr id="27" name="圆角矩形 26"/>
          <p:cNvSpPr/>
          <p:nvPr/>
        </p:nvSpPr>
        <p:spPr>
          <a:xfrm>
            <a:off x="414868" y="5511810"/>
            <a:ext cx="2220382" cy="11768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D</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endParaRPr lang="zh-CN" altLang="en-US" dirty="0">
              <a:solidFill>
                <a:schemeClr val="tx1"/>
              </a:solidFill>
            </a:endParaRPr>
          </a:p>
        </p:txBody>
      </p:sp>
      <p:sp>
        <p:nvSpPr>
          <p:cNvPr id="28" name="圆角矩形 27"/>
          <p:cNvSpPr/>
          <p:nvPr/>
        </p:nvSpPr>
        <p:spPr>
          <a:xfrm>
            <a:off x="2819400" y="5520273"/>
            <a:ext cx="2387599" cy="11683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E</a:t>
            </a:r>
          </a:p>
          <a:p>
            <a:pPr algn="ctr"/>
            <a:r>
              <a:rPr lang="en-US" altLang="zh-CN" dirty="0" smtClean="0">
                <a:solidFill>
                  <a:schemeClr val="tx1"/>
                </a:solidFill>
              </a:rPr>
              <a:t>Best feature: None</a:t>
            </a:r>
          </a:p>
          <a:p>
            <a:pPr algn="ctr"/>
            <a:r>
              <a:rPr lang="en-US" altLang="zh-CN" dirty="0" smtClean="0">
                <a:solidFill>
                  <a:schemeClr val="tx1"/>
                </a:solidFill>
              </a:rPr>
              <a:t>Predicted output label: 0</a:t>
            </a:r>
            <a:endParaRPr lang="zh-CN" altLang="en-US" dirty="0">
              <a:solidFill>
                <a:schemeClr val="tx1"/>
              </a:solidFill>
            </a:endParaRPr>
          </a:p>
        </p:txBody>
      </p:sp>
      <p:cxnSp>
        <p:nvCxnSpPr>
          <p:cNvPr id="29" name="直接箭头连接符 28"/>
          <p:cNvCxnSpPr/>
          <p:nvPr/>
        </p:nvCxnSpPr>
        <p:spPr>
          <a:xfrm flipH="1">
            <a:off x="1710268" y="5125088"/>
            <a:ext cx="685799" cy="386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58069" y="5125088"/>
            <a:ext cx="584198" cy="395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1900" y="3671566"/>
            <a:ext cx="1041401" cy="307777"/>
          </a:xfrm>
          <a:prstGeom prst="rect">
            <a:avLst/>
          </a:prstGeom>
          <a:noFill/>
        </p:spPr>
        <p:txBody>
          <a:bodyPr wrap="square" rtlCol="0">
            <a:spAutoFit/>
          </a:bodyPr>
          <a:lstStyle/>
          <a:p>
            <a:r>
              <a:rPr lang="en-US" altLang="zh-CN" dirty="0" smtClean="0"/>
              <a:t>Age&lt;40</a:t>
            </a:r>
            <a:endParaRPr lang="zh-CN" altLang="en-US" dirty="0"/>
          </a:p>
        </p:txBody>
      </p:sp>
      <p:sp>
        <p:nvSpPr>
          <p:cNvPr id="32" name="TextBox 31"/>
          <p:cNvSpPr txBox="1"/>
          <p:nvPr/>
        </p:nvSpPr>
        <p:spPr>
          <a:xfrm>
            <a:off x="4229104" y="3671566"/>
            <a:ext cx="1041401" cy="307777"/>
          </a:xfrm>
          <a:prstGeom prst="rect">
            <a:avLst/>
          </a:prstGeom>
          <a:noFill/>
        </p:spPr>
        <p:txBody>
          <a:bodyPr wrap="square" rtlCol="0">
            <a:spAutoFit/>
          </a:bodyPr>
          <a:lstStyle/>
          <a:p>
            <a:r>
              <a:rPr lang="en-US" altLang="zh-CN" dirty="0" smtClean="0"/>
              <a:t>Age&gt;=40</a:t>
            </a:r>
            <a:endParaRPr lang="zh-CN" altLang="en-US" dirty="0"/>
          </a:p>
        </p:txBody>
      </p:sp>
      <p:sp>
        <p:nvSpPr>
          <p:cNvPr id="33" name="TextBox 32"/>
          <p:cNvSpPr txBox="1"/>
          <p:nvPr/>
        </p:nvSpPr>
        <p:spPr>
          <a:xfrm>
            <a:off x="914392" y="5125088"/>
            <a:ext cx="1227675" cy="307777"/>
          </a:xfrm>
          <a:prstGeom prst="rect">
            <a:avLst/>
          </a:prstGeom>
          <a:noFill/>
        </p:spPr>
        <p:txBody>
          <a:bodyPr wrap="square" rtlCol="0">
            <a:spAutoFit/>
          </a:bodyPr>
          <a:lstStyle/>
          <a:p>
            <a:r>
              <a:rPr lang="en-US" altLang="zh-CN" dirty="0" smtClean="0"/>
              <a:t>Salary&lt;3000</a:t>
            </a:r>
            <a:endParaRPr lang="zh-CN" altLang="en-US" dirty="0"/>
          </a:p>
        </p:txBody>
      </p:sp>
      <p:sp>
        <p:nvSpPr>
          <p:cNvPr id="34" name="TextBox 33"/>
          <p:cNvSpPr txBox="1"/>
          <p:nvPr/>
        </p:nvSpPr>
        <p:spPr>
          <a:xfrm>
            <a:off x="3420530" y="5125087"/>
            <a:ext cx="1524000" cy="307777"/>
          </a:xfrm>
          <a:prstGeom prst="rect">
            <a:avLst/>
          </a:prstGeom>
          <a:noFill/>
        </p:spPr>
        <p:txBody>
          <a:bodyPr wrap="square" rtlCol="0">
            <a:spAutoFit/>
          </a:bodyPr>
          <a:lstStyle/>
          <a:p>
            <a:r>
              <a:rPr lang="en-US" altLang="zh-CN" dirty="0" smtClean="0"/>
              <a:t>Salary&gt;=3000</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691467219"/>
              </p:ext>
            </p:extLst>
          </p:nvPr>
        </p:nvGraphicFramePr>
        <p:xfrm>
          <a:off x="6417734" y="3097953"/>
          <a:ext cx="4656668" cy="3277450"/>
        </p:xfrm>
        <a:graphic>
          <a:graphicData uri="http://schemas.openxmlformats.org/drawingml/2006/table">
            <a:tbl>
              <a:tblPr>
                <a:tableStyleId>{793D81CF-94F2-401A-BA57-92F5A7B2D0C5}</a:tableStyleId>
              </a:tblPr>
              <a:tblGrid>
                <a:gridCol w="1164167"/>
                <a:gridCol w="1164167"/>
                <a:gridCol w="1164167"/>
                <a:gridCol w="1164167"/>
              </a:tblGrid>
              <a:tr h="297950">
                <a:tc>
                  <a:txBody>
                    <a:bodyPr/>
                    <a:lstStyle/>
                    <a:p>
                      <a:pPr algn="ctr" fontAlgn="b"/>
                      <a:r>
                        <a:rPr lang="en-US" altLang="zh-CN" sz="1200" u="none" strike="noStrike" dirty="0" smtClean="0">
                          <a:effectLst/>
                        </a:rPr>
                        <a:t>ID</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Age</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Salary</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Output label</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3000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2</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4000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50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1500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4</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45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2500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4500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6</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5000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1800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8</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7000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10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2400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左箭头 2"/>
          <p:cNvSpPr/>
          <p:nvPr/>
        </p:nvSpPr>
        <p:spPr>
          <a:xfrm rot="814049">
            <a:off x="5010442" y="3008604"/>
            <a:ext cx="1364018" cy="25102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846733" y="3005672"/>
            <a:ext cx="1286934" cy="34459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5247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altLang="zh-CN" sz="2000" dirty="0" smtClean="0"/>
              <a:t>Pass </a:t>
            </a:r>
            <a:r>
              <a:rPr lang="en-US" altLang="zh-CN" sz="2000" b="1" dirty="0" smtClean="0"/>
              <a:t>pruning </a:t>
            </a:r>
            <a:r>
              <a:rPr lang="en-US" altLang="zh-CN" sz="2000" b="1" dirty="0"/>
              <a:t>data </a:t>
            </a:r>
            <a:r>
              <a:rPr lang="en-US" altLang="zh-CN" sz="2000" b="1" dirty="0" smtClean="0"/>
              <a:t>samples </a:t>
            </a:r>
            <a:r>
              <a:rPr lang="en-US" altLang="zh-CN" sz="2000" dirty="0"/>
              <a:t>into the tree nodes(s) of the original training model, and calculate the </a:t>
            </a:r>
            <a:r>
              <a:rPr lang="en-US" altLang="zh-CN" sz="2000" b="1" dirty="0" smtClean="0"/>
              <a:t>prediction error </a:t>
            </a:r>
            <a:r>
              <a:rPr lang="en-US" altLang="zh-CN" sz="2000" b="1" dirty="0"/>
              <a:t>rate </a:t>
            </a:r>
            <a:r>
              <a:rPr lang="en-US" altLang="zh-CN" sz="2000" dirty="0"/>
              <a:t>of each node</a:t>
            </a:r>
          </a:p>
          <a:p>
            <a:pPr marL="0" marR="0" lvl="0" indent="0" algn="l" rtl="0">
              <a:lnSpc>
                <a:spcPct val="90000"/>
              </a:lnSpc>
              <a:spcBef>
                <a:spcPts val="0"/>
              </a:spcBef>
              <a:spcAft>
                <a:spcPts val="0"/>
              </a:spcAft>
              <a:buClr>
                <a:schemeClr val="dk1"/>
              </a:buClr>
              <a:buSzPts val="2800"/>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1" name="Google Shape;110;p15"/>
          <p:cNvSpPr txBox="1">
            <a:spLocks/>
          </p:cNvSpPr>
          <p:nvPr/>
        </p:nvSpPr>
        <p:spPr>
          <a:xfrm>
            <a:off x="6248400" y="2003413"/>
            <a:ext cx="4826000" cy="38555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en-US" sz="1800" dirty="0" smtClean="0"/>
              <a:t>Store </a:t>
            </a:r>
            <a:r>
              <a:rPr lang="en-US" sz="1800" b="1" dirty="0" smtClean="0"/>
              <a:t>pruning data samples </a:t>
            </a:r>
            <a:r>
              <a:rPr lang="en-US" sz="1800" dirty="0" smtClean="0"/>
              <a:t>in Node B</a:t>
            </a:r>
          </a:p>
          <a:p>
            <a:pPr marL="228600" indent="-228600">
              <a:spcBef>
                <a:spcPts val="0"/>
              </a:spcBef>
            </a:pPr>
            <a:r>
              <a:rPr lang="en-US" sz="1800" dirty="0" smtClean="0"/>
              <a:t>In pruning samples of Node B: 5 </a:t>
            </a:r>
            <a:r>
              <a:rPr lang="en-US" sz="1800" b="1" dirty="0" smtClean="0"/>
              <a:t>1s</a:t>
            </a:r>
            <a:r>
              <a:rPr lang="en-US" sz="1800" dirty="0" smtClean="0"/>
              <a:t> and 3 </a:t>
            </a:r>
            <a:r>
              <a:rPr lang="en-US" sz="1800" b="1" dirty="0" smtClean="0"/>
              <a:t>0s</a:t>
            </a:r>
          </a:p>
          <a:p>
            <a:pPr marL="228600" indent="-228600">
              <a:spcBef>
                <a:spcPts val="0"/>
              </a:spcBef>
            </a:pPr>
            <a:r>
              <a:rPr lang="en-US" sz="1800" dirty="0" smtClean="0"/>
              <a:t>Predicted output label is 1 (from training model)</a:t>
            </a:r>
            <a:endParaRPr lang="en-US" sz="1800" dirty="0"/>
          </a:p>
          <a:p>
            <a:pPr marL="228600" indent="-228600">
              <a:spcBef>
                <a:spcPts val="0"/>
              </a:spcBef>
            </a:pPr>
            <a:r>
              <a:rPr lang="en-US" sz="1800" dirty="0" smtClean="0"/>
              <a:t>Error rate of Node B: 3/8=0.375</a:t>
            </a:r>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2400" dirty="0" smtClean="0"/>
          </a:p>
          <a:p>
            <a:pPr marL="0" indent="0">
              <a:spcBef>
                <a:spcPts val="0"/>
              </a:spcBef>
              <a:buFont typeface="Arial"/>
              <a:buNone/>
            </a:pPr>
            <a:endParaRPr lang="en-US" sz="2400" dirty="0" smtClean="0"/>
          </a:p>
          <a:p>
            <a:pPr marL="0" indent="0">
              <a:buFont typeface="Arial"/>
              <a:buNone/>
            </a:pPr>
            <a:endParaRPr lang="en-US" altLang="zh-CN" dirty="0" smtClean="0"/>
          </a:p>
          <a:p>
            <a:pPr marL="0" indent="0">
              <a:buFont typeface="Arial"/>
              <a:buNone/>
            </a:pPr>
            <a:endParaRPr lang="en-US" dirty="0" smtClean="0"/>
          </a:p>
          <a:p>
            <a:pPr marL="685800" lvl="1" indent="-76200">
              <a:buFont typeface="Arial"/>
              <a:buNone/>
            </a:pPr>
            <a:endParaRPr lang="en-US" dirty="0" smtClean="0"/>
          </a:p>
          <a:p>
            <a:pPr marL="228600" indent="-50800">
              <a:buFont typeface="Arial"/>
              <a:buNone/>
            </a:pPr>
            <a:endParaRPr lang="en-US" dirty="0"/>
          </a:p>
        </p:txBody>
      </p:sp>
      <p:graphicFrame>
        <p:nvGraphicFramePr>
          <p:cNvPr id="2" name="表格 1"/>
          <p:cNvGraphicFramePr>
            <a:graphicFrameLocks noGrp="1"/>
          </p:cNvGraphicFramePr>
          <p:nvPr>
            <p:extLst>
              <p:ext uri="{D42A27DB-BD31-4B8C-83A1-F6EECF244321}">
                <p14:modId xmlns:p14="http://schemas.microsoft.com/office/powerpoint/2010/main" val="3004296392"/>
              </p:ext>
            </p:extLst>
          </p:nvPr>
        </p:nvGraphicFramePr>
        <p:xfrm>
          <a:off x="6417734" y="3097953"/>
          <a:ext cx="4656668" cy="2681550"/>
        </p:xfrm>
        <a:graphic>
          <a:graphicData uri="http://schemas.openxmlformats.org/drawingml/2006/table">
            <a:tbl>
              <a:tblPr>
                <a:tableStyleId>{793D81CF-94F2-401A-BA57-92F5A7B2D0C5}</a:tableStyleId>
              </a:tblPr>
              <a:tblGrid>
                <a:gridCol w="1164167"/>
                <a:gridCol w="1164167"/>
                <a:gridCol w="1164167"/>
                <a:gridCol w="1164167"/>
              </a:tblGrid>
              <a:tr h="297950">
                <a:tc>
                  <a:txBody>
                    <a:bodyPr/>
                    <a:lstStyle/>
                    <a:p>
                      <a:pPr algn="ctr" fontAlgn="b"/>
                      <a:r>
                        <a:rPr lang="en-US" altLang="zh-CN" sz="1200" u="none" strike="noStrike" dirty="0" smtClean="0">
                          <a:effectLst/>
                        </a:rPr>
                        <a:t>ID</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Age</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Salary</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Output label</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3000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2</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4000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4500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6</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5000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1800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8</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7000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10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2400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左箭头 2"/>
          <p:cNvSpPr/>
          <p:nvPr/>
        </p:nvSpPr>
        <p:spPr>
          <a:xfrm rot="20586934">
            <a:off x="3454882" y="3753744"/>
            <a:ext cx="2957991" cy="25102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846733" y="3014139"/>
            <a:ext cx="1286934" cy="28532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501900" y="2209800"/>
            <a:ext cx="2451097" cy="1380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A</a:t>
            </a:r>
          </a:p>
          <a:p>
            <a:pPr algn="ctr"/>
            <a:r>
              <a:rPr lang="en-US" altLang="zh-CN" dirty="0" smtClean="0">
                <a:solidFill>
                  <a:schemeClr val="tx1"/>
                </a:solidFill>
              </a:rPr>
              <a:t>Best feature: Age</a:t>
            </a:r>
          </a:p>
          <a:p>
            <a:pPr algn="ctr"/>
            <a:r>
              <a:rPr lang="en-US" altLang="zh-CN" dirty="0" smtClean="0">
                <a:solidFill>
                  <a:schemeClr val="tx1"/>
                </a:solidFill>
              </a:rPr>
              <a:t>Predicted output label: 0</a:t>
            </a:r>
          </a:p>
          <a:p>
            <a:pPr algn="ctr"/>
            <a:r>
              <a:rPr lang="en-US" altLang="zh-CN" dirty="0" smtClean="0">
                <a:solidFill>
                  <a:srgbClr val="FF0000"/>
                </a:solidFill>
              </a:rPr>
              <a:t>No. of prune samples: 10</a:t>
            </a:r>
          </a:p>
          <a:p>
            <a:pPr algn="ctr"/>
            <a:r>
              <a:rPr lang="en-US" altLang="zh-CN" dirty="0" smtClean="0">
                <a:solidFill>
                  <a:srgbClr val="FF0000"/>
                </a:solidFill>
              </a:rPr>
              <a:t>Error rate: 0.6</a:t>
            </a:r>
            <a:endParaRPr lang="zh-CN" altLang="en-US" dirty="0">
              <a:solidFill>
                <a:srgbClr val="FF0000"/>
              </a:solidFill>
            </a:endParaRPr>
          </a:p>
        </p:txBody>
      </p:sp>
      <p:cxnSp>
        <p:nvCxnSpPr>
          <p:cNvPr id="36" name="直接箭头连接符 35"/>
          <p:cNvCxnSpPr/>
          <p:nvPr/>
        </p:nvCxnSpPr>
        <p:spPr>
          <a:xfrm flipH="1">
            <a:off x="3302001" y="3589877"/>
            <a:ext cx="148167"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995207" y="3589877"/>
            <a:ext cx="267759"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168400" y="3931173"/>
            <a:ext cx="2573868" cy="1193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Salary</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8</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0.375</a:t>
            </a:r>
            <a:endParaRPr lang="zh-CN" altLang="en-US" dirty="0">
              <a:solidFill>
                <a:srgbClr val="FF0000"/>
              </a:solidFill>
            </a:endParaRPr>
          </a:p>
          <a:p>
            <a:pPr algn="ctr"/>
            <a:endParaRPr lang="zh-CN" altLang="en-US" dirty="0">
              <a:solidFill>
                <a:schemeClr val="tx1"/>
              </a:solidFill>
            </a:endParaRPr>
          </a:p>
        </p:txBody>
      </p:sp>
      <p:sp>
        <p:nvSpPr>
          <p:cNvPr id="39" name="圆角矩形 38"/>
          <p:cNvSpPr/>
          <p:nvPr/>
        </p:nvSpPr>
        <p:spPr>
          <a:xfrm>
            <a:off x="3869268" y="3979344"/>
            <a:ext cx="2379132" cy="1145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C</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endParaRPr lang="zh-CN" altLang="en-US" dirty="0">
              <a:solidFill>
                <a:schemeClr val="tx1"/>
              </a:solidFill>
            </a:endParaRPr>
          </a:p>
        </p:txBody>
      </p:sp>
      <p:sp>
        <p:nvSpPr>
          <p:cNvPr id="40" name="圆角矩形 39"/>
          <p:cNvSpPr/>
          <p:nvPr/>
        </p:nvSpPr>
        <p:spPr>
          <a:xfrm>
            <a:off x="414868" y="5511810"/>
            <a:ext cx="2220382" cy="11768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D</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endParaRPr lang="zh-CN" altLang="en-US" dirty="0">
              <a:solidFill>
                <a:schemeClr val="tx1"/>
              </a:solidFill>
            </a:endParaRPr>
          </a:p>
        </p:txBody>
      </p:sp>
      <p:sp>
        <p:nvSpPr>
          <p:cNvPr id="41" name="圆角矩形 40"/>
          <p:cNvSpPr/>
          <p:nvPr/>
        </p:nvSpPr>
        <p:spPr>
          <a:xfrm>
            <a:off x="2819400" y="5520273"/>
            <a:ext cx="2387599" cy="11683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E</a:t>
            </a:r>
          </a:p>
          <a:p>
            <a:pPr algn="ctr"/>
            <a:r>
              <a:rPr lang="en-US" altLang="zh-CN" dirty="0" smtClean="0">
                <a:solidFill>
                  <a:schemeClr val="tx1"/>
                </a:solidFill>
              </a:rPr>
              <a:t>Best feature: None</a:t>
            </a:r>
          </a:p>
          <a:p>
            <a:pPr algn="ctr"/>
            <a:r>
              <a:rPr lang="en-US" altLang="zh-CN" dirty="0" smtClean="0">
                <a:solidFill>
                  <a:schemeClr val="tx1"/>
                </a:solidFill>
              </a:rPr>
              <a:t>Predicted output label: 0</a:t>
            </a:r>
            <a:endParaRPr lang="zh-CN" altLang="en-US" dirty="0">
              <a:solidFill>
                <a:schemeClr val="tx1"/>
              </a:solidFill>
            </a:endParaRPr>
          </a:p>
        </p:txBody>
      </p:sp>
      <p:cxnSp>
        <p:nvCxnSpPr>
          <p:cNvPr id="42" name="直接箭头连接符 41"/>
          <p:cNvCxnSpPr/>
          <p:nvPr/>
        </p:nvCxnSpPr>
        <p:spPr>
          <a:xfrm flipH="1">
            <a:off x="1710268" y="5125088"/>
            <a:ext cx="685799" cy="386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158069" y="5125088"/>
            <a:ext cx="584198" cy="395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01900" y="3646165"/>
            <a:ext cx="1041401" cy="307777"/>
          </a:xfrm>
          <a:prstGeom prst="rect">
            <a:avLst/>
          </a:prstGeom>
          <a:noFill/>
        </p:spPr>
        <p:txBody>
          <a:bodyPr wrap="square" rtlCol="0">
            <a:spAutoFit/>
          </a:bodyPr>
          <a:lstStyle/>
          <a:p>
            <a:r>
              <a:rPr lang="en-US" altLang="zh-CN" dirty="0" smtClean="0"/>
              <a:t>Age&lt;40</a:t>
            </a:r>
            <a:endParaRPr lang="zh-CN" altLang="en-US" dirty="0"/>
          </a:p>
        </p:txBody>
      </p:sp>
      <p:sp>
        <p:nvSpPr>
          <p:cNvPr id="45" name="TextBox 44"/>
          <p:cNvSpPr txBox="1"/>
          <p:nvPr/>
        </p:nvSpPr>
        <p:spPr>
          <a:xfrm>
            <a:off x="4229104" y="3671566"/>
            <a:ext cx="1041401" cy="307777"/>
          </a:xfrm>
          <a:prstGeom prst="rect">
            <a:avLst/>
          </a:prstGeom>
          <a:noFill/>
        </p:spPr>
        <p:txBody>
          <a:bodyPr wrap="square" rtlCol="0">
            <a:spAutoFit/>
          </a:bodyPr>
          <a:lstStyle/>
          <a:p>
            <a:r>
              <a:rPr lang="en-US" altLang="zh-CN" dirty="0" smtClean="0"/>
              <a:t>Age&gt;=40</a:t>
            </a:r>
            <a:endParaRPr lang="zh-CN" altLang="en-US" dirty="0"/>
          </a:p>
        </p:txBody>
      </p:sp>
      <p:sp>
        <p:nvSpPr>
          <p:cNvPr id="46" name="TextBox 45"/>
          <p:cNvSpPr txBox="1"/>
          <p:nvPr/>
        </p:nvSpPr>
        <p:spPr>
          <a:xfrm>
            <a:off x="914392" y="5125088"/>
            <a:ext cx="1227675" cy="307777"/>
          </a:xfrm>
          <a:prstGeom prst="rect">
            <a:avLst/>
          </a:prstGeom>
          <a:noFill/>
        </p:spPr>
        <p:txBody>
          <a:bodyPr wrap="square" rtlCol="0">
            <a:spAutoFit/>
          </a:bodyPr>
          <a:lstStyle/>
          <a:p>
            <a:r>
              <a:rPr lang="en-US" altLang="zh-CN" dirty="0" smtClean="0"/>
              <a:t>Salary&lt;3000</a:t>
            </a:r>
            <a:endParaRPr lang="zh-CN" altLang="en-US" dirty="0"/>
          </a:p>
        </p:txBody>
      </p:sp>
      <p:sp>
        <p:nvSpPr>
          <p:cNvPr id="47" name="TextBox 46"/>
          <p:cNvSpPr txBox="1"/>
          <p:nvPr/>
        </p:nvSpPr>
        <p:spPr>
          <a:xfrm>
            <a:off x="3420530" y="5125087"/>
            <a:ext cx="1524000" cy="307777"/>
          </a:xfrm>
          <a:prstGeom prst="rect">
            <a:avLst/>
          </a:prstGeom>
          <a:noFill/>
        </p:spPr>
        <p:txBody>
          <a:bodyPr wrap="square" rtlCol="0">
            <a:spAutoFit/>
          </a:bodyPr>
          <a:lstStyle/>
          <a:p>
            <a:r>
              <a:rPr lang="en-US" altLang="zh-CN" dirty="0" smtClean="0"/>
              <a:t>Salary&gt;=3000</a:t>
            </a:r>
            <a:endParaRPr lang="zh-CN" altLang="en-US" dirty="0"/>
          </a:p>
        </p:txBody>
      </p:sp>
    </p:spTree>
    <p:extLst>
      <p:ext uri="{BB962C8B-B14F-4D97-AF65-F5344CB8AC3E}">
        <p14:creationId xmlns:p14="http://schemas.microsoft.com/office/powerpoint/2010/main" val="4275518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altLang="zh-CN" sz="2000" dirty="0" smtClean="0"/>
              <a:t>Pass </a:t>
            </a:r>
            <a:r>
              <a:rPr lang="en-US" altLang="zh-CN" sz="2000" b="1" dirty="0" smtClean="0"/>
              <a:t>pruning </a:t>
            </a:r>
            <a:r>
              <a:rPr lang="en-US" altLang="zh-CN" sz="2000" b="1" dirty="0"/>
              <a:t>data </a:t>
            </a:r>
            <a:r>
              <a:rPr lang="en-US" altLang="zh-CN" sz="2000" b="1" dirty="0" smtClean="0"/>
              <a:t>samples </a:t>
            </a:r>
            <a:r>
              <a:rPr lang="en-US" altLang="zh-CN" sz="2000" dirty="0"/>
              <a:t>into the tree nodes(s) of the original training model, and calculate the </a:t>
            </a:r>
            <a:r>
              <a:rPr lang="en-US" altLang="zh-CN" sz="2000" b="1" dirty="0" smtClean="0"/>
              <a:t>prediction error </a:t>
            </a:r>
            <a:r>
              <a:rPr lang="en-US" altLang="zh-CN" sz="2000" b="1" dirty="0"/>
              <a:t>rate </a:t>
            </a:r>
            <a:r>
              <a:rPr lang="en-US" altLang="zh-CN" sz="2000" dirty="0"/>
              <a:t>of each node</a:t>
            </a:r>
          </a:p>
          <a:p>
            <a:pPr marL="0" marR="0" lvl="0" indent="0" algn="l" rtl="0">
              <a:lnSpc>
                <a:spcPct val="90000"/>
              </a:lnSpc>
              <a:spcBef>
                <a:spcPts val="0"/>
              </a:spcBef>
              <a:spcAft>
                <a:spcPts val="0"/>
              </a:spcAft>
              <a:buClr>
                <a:schemeClr val="dk1"/>
              </a:buClr>
              <a:buSzPts val="2800"/>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1" name="Google Shape;110;p15"/>
          <p:cNvSpPr txBox="1">
            <a:spLocks/>
          </p:cNvSpPr>
          <p:nvPr/>
        </p:nvSpPr>
        <p:spPr>
          <a:xfrm>
            <a:off x="6248400" y="2003413"/>
            <a:ext cx="4826000" cy="38555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en-US" sz="1800" dirty="0" smtClean="0"/>
              <a:t>Store </a:t>
            </a:r>
            <a:r>
              <a:rPr lang="en-US" sz="1800" b="1" dirty="0" smtClean="0"/>
              <a:t>pruning data samples </a:t>
            </a:r>
            <a:r>
              <a:rPr lang="en-US" sz="1800" dirty="0" smtClean="0"/>
              <a:t>in Node C</a:t>
            </a:r>
          </a:p>
          <a:p>
            <a:pPr marL="228600" indent="-228600">
              <a:spcBef>
                <a:spcPts val="0"/>
              </a:spcBef>
            </a:pPr>
            <a:r>
              <a:rPr lang="en-US" sz="1800" dirty="0" smtClean="0"/>
              <a:t>In pruning samples of Node C: 1 </a:t>
            </a:r>
            <a:r>
              <a:rPr lang="en-US" sz="1800" b="1" dirty="0" smtClean="0"/>
              <a:t>1s</a:t>
            </a:r>
            <a:r>
              <a:rPr lang="en-US" sz="1800" dirty="0" smtClean="0"/>
              <a:t> and 1 </a:t>
            </a:r>
            <a:r>
              <a:rPr lang="en-US" sz="1800" b="1" dirty="0" smtClean="0"/>
              <a:t>0s</a:t>
            </a:r>
          </a:p>
          <a:p>
            <a:pPr marL="228600" indent="-228600">
              <a:spcBef>
                <a:spcPts val="0"/>
              </a:spcBef>
            </a:pPr>
            <a:r>
              <a:rPr lang="en-US" sz="1800" dirty="0" smtClean="0"/>
              <a:t>Predicted output label is 1 (from training model)</a:t>
            </a:r>
            <a:endParaRPr lang="en-US" sz="1800" dirty="0"/>
          </a:p>
          <a:p>
            <a:pPr marL="228600" indent="-228600">
              <a:spcBef>
                <a:spcPts val="0"/>
              </a:spcBef>
            </a:pPr>
            <a:r>
              <a:rPr lang="en-US" sz="1800" dirty="0" smtClean="0"/>
              <a:t>Error rate of Node C: 1/2=0.5</a:t>
            </a:r>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2400" dirty="0" smtClean="0"/>
          </a:p>
          <a:p>
            <a:pPr marL="0" indent="0">
              <a:spcBef>
                <a:spcPts val="0"/>
              </a:spcBef>
              <a:buFont typeface="Arial"/>
              <a:buNone/>
            </a:pPr>
            <a:endParaRPr lang="en-US" sz="2400" dirty="0" smtClean="0"/>
          </a:p>
          <a:p>
            <a:pPr marL="0" indent="0">
              <a:buFont typeface="Arial"/>
              <a:buNone/>
            </a:pPr>
            <a:endParaRPr lang="en-US" altLang="zh-CN" dirty="0" smtClean="0"/>
          </a:p>
          <a:p>
            <a:pPr marL="0" indent="0">
              <a:buFont typeface="Arial"/>
              <a:buNone/>
            </a:pPr>
            <a:endParaRPr lang="en-US" dirty="0" smtClean="0"/>
          </a:p>
          <a:p>
            <a:pPr marL="685800" lvl="1" indent="-76200">
              <a:buFont typeface="Arial"/>
              <a:buNone/>
            </a:pPr>
            <a:endParaRPr lang="en-US" dirty="0" smtClean="0"/>
          </a:p>
          <a:p>
            <a:pPr marL="228600" indent="-50800">
              <a:buFont typeface="Arial"/>
              <a:buNone/>
            </a:pPr>
            <a:endParaRPr lang="en-US" dirty="0"/>
          </a:p>
        </p:txBody>
      </p:sp>
      <p:sp>
        <p:nvSpPr>
          <p:cNvPr id="3" name="左箭头 2"/>
          <p:cNvSpPr/>
          <p:nvPr/>
        </p:nvSpPr>
        <p:spPr>
          <a:xfrm rot="19818499">
            <a:off x="5167078" y="3499620"/>
            <a:ext cx="1208078" cy="25102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501900" y="2209800"/>
            <a:ext cx="2451097" cy="1380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A</a:t>
            </a:r>
          </a:p>
          <a:p>
            <a:pPr algn="ctr"/>
            <a:r>
              <a:rPr lang="en-US" altLang="zh-CN" dirty="0" smtClean="0">
                <a:solidFill>
                  <a:schemeClr val="tx1"/>
                </a:solidFill>
              </a:rPr>
              <a:t>Best feature: Age</a:t>
            </a:r>
          </a:p>
          <a:p>
            <a:pPr algn="ctr"/>
            <a:r>
              <a:rPr lang="en-US" altLang="zh-CN" dirty="0" smtClean="0">
                <a:solidFill>
                  <a:schemeClr val="tx1"/>
                </a:solidFill>
              </a:rPr>
              <a:t>Predicted output label: 0</a:t>
            </a:r>
          </a:p>
          <a:p>
            <a:pPr algn="ctr"/>
            <a:r>
              <a:rPr lang="en-US" altLang="zh-CN" dirty="0" smtClean="0">
                <a:solidFill>
                  <a:srgbClr val="FF0000"/>
                </a:solidFill>
              </a:rPr>
              <a:t>No. of prune samples: 10</a:t>
            </a:r>
          </a:p>
          <a:p>
            <a:pPr algn="ctr"/>
            <a:r>
              <a:rPr lang="en-US" altLang="zh-CN" dirty="0" smtClean="0">
                <a:solidFill>
                  <a:srgbClr val="FF0000"/>
                </a:solidFill>
              </a:rPr>
              <a:t>Error rate: 0.6</a:t>
            </a:r>
            <a:endParaRPr lang="zh-CN" altLang="en-US" dirty="0">
              <a:solidFill>
                <a:srgbClr val="FF0000"/>
              </a:solidFill>
            </a:endParaRPr>
          </a:p>
        </p:txBody>
      </p:sp>
      <p:cxnSp>
        <p:nvCxnSpPr>
          <p:cNvPr id="36" name="直接箭头连接符 35"/>
          <p:cNvCxnSpPr/>
          <p:nvPr/>
        </p:nvCxnSpPr>
        <p:spPr>
          <a:xfrm flipH="1">
            <a:off x="3302001" y="3589877"/>
            <a:ext cx="148167"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995207" y="3589877"/>
            <a:ext cx="267759"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168400" y="3931173"/>
            <a:ext cx="2573868" cy="1193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Salary</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8</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0.375</a:t>
            </a:r>
            <a:endParaRPr lang="zh-CN" altLang="en-US" dirty="0">
              <a:solidFill>
                <a:srgbClr val="FF0000"/>
              </a:solidFill>
            </a:endParaRPr>
          </a:p>
          <a:p>
            <a:pPr algn="ctr"/>
            <a:endParaRPr lang="zh-CN" altLang="en-US" dirty="0">
              <a:solidFill>
                <a:schemeClr val="tx1"/>
              </a:solidFill>
            </a:endParaRPr>
          </a:p>
        </p:txBody>
      </p:sp>
      <p:sp>
        <p:nvSpPr>
          <p:cNvPr id="39" name="圆角矩形 38"/>
          <p:cNvSpPr/>
          <p:nvPr/>
        </p:nvSpPr>
        <p:spPr>
          <a:xfrm>
            <a:off x="3869268" y="3953942"/>
            <a:ext cx="2379132" cy="11711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C</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2</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0.5</a:t>
            </a:r>
            <a:endParaRPr lang="zh-CN" altLang="en-US" dirty="0">
              <a:solidFill>
                <a:srgbClr val="FF0000"/>
              </a:solidFill>
            </a:endParaRPr>
          </a:p>
          <a:p>
            <a:pPr algn="ctr"/>
            <a:endParaRPr lang="zh-CN" altLang="en-US" dirty="0">
              <a:solidFill>
                <a:schemeClr val="tx1"/>
              </a:solidFill>
            </a:endParaRPr>
          </a:p>
        </p:txBody>
      </p:sp>
      <p:sp>
        <p:nvSpPr>
          <p:cNvPr id="40" name="圆角矩形 39"/>
          <p:cNvSpPr/>
          <p:nvPr/>
        </p:nvSpPr>
        <p:spPr>
          <a:xfrm>
            <a:off x="414868" y="5511810"/>
            <a:ext cx="2220382" cy="11768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D</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endParaRPr lang="zh-CN" altLang="en-US" dirty="0">
              <a:solidFill>
                <a:schemeClr val="tx1"/>
              </a:solidFill>
            </a:endParaRPr>
          </a:p>
        </p:txBody>
      </p:sp>
      <p:sp>
        <p:nvSpPr>
          <p:cNvPr id="41" name="圆角矩形 40"/>
          <p:cNvSpPr/>
          <p:nvPr/>
        </p:nvSpPr>
        <p:spPr>
          <a:xfrm>
            <a:off x="2819400" y="5520273"/>
            <a:ext cx="2387599" cy="11683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E</a:t>
            </a:r>
          </a:p>
          <a:p>
            <a:pPr algn="ctr"/>
            <a:r>
              <a:rPr lang="en-US" altLang="zh-CN" dirty="0" smtClean="0">
                <a:solidFill>
                  <a:schemeClr val="tx1"/>
                </a:solidFill>
              </a:rPr>
              <a:t>Best feature: None</a:t>
            </a:r>
          </a:p>
          <a:p>
            <a:pPr algn="ctr"/>
            <a:r>
              <a:rPr lang="en-US" altLang="zh-CN" dirty="0" smtClean="0">
                <a:solidFill>
                  <a:schemeClr val="tx1"/>
                </a:solidFill>
              </a:rPr>
              <a:t>Predicted output label: 0</a:t>
            </a:r>
            <a:endParaRPr lang="zh-CN" altLang="en-US" dirty="0">
              <a:solidFill>
                <a:schemeClr val="tx1"/>
              </a:solidFill>
            </a:endParaRPr>
          </a:p>
        </p:txBody>
      </p:sp>
      <p:cxnSp>
        <p:nvCxnSpPr>
          <p:cNvPr id="42" name="直接箭头连接符 41"/>
          <p:cNvCxnSpPr/>
          <p:nvPr/>
        </p:nvCxnSpPr>
        <p:spPr>
          <a:xfrm flipH="1">
            <a:off x="1710268" y="5125088"/>
            <a:ext cx="685799" cy="386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158069" y="5125088"/>
            <a:ext cx="584198" cy="395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01900" y="3646165"/>
            <a:ext cx="1041401" cy="307777"/>
          </a:xfrm>
          <a:prstGeom prst="rect">
            <a:avLst/>
          </a:prstGeom>
          <a:noFill/>
        </p:spPr>
        <p:txBody>
          <a:bodyPr wrap="square" rtlCol="0">
            <a:spAutoFit/>
          </a:bodyPr>
          <a:lstStyle/>
          <a:p>
            <a:r>
              <a:rPr lang="en-US" altLang="zh-CN" dirty="0" smtClean="0"/>
              <a:t>Age&lt;40</a:t>
            </a:r>
            <a:endParaRPr lang="zh-CN" altLang="en-US" dirty="0"/>
          </a:p>
        </p:txBody>
      </p:sp>
      <p:sp>
        <p:nvSpPr>
          <p:cNvPr id="45" name="TextBox 44"/>
          <p:cNvSpPr txBox="1"/>
          <p:nvPr/>
        </p:nvSpPr>
        <p:spPr>
          <a:xfrm>
            <a:off x="4229104" y="3671566"/>
            <a:ext cx="1041401" cy="307777"/>
          </a:xfrm>
          <a:prstGeom prst="rect">
            <a:avLst/>
          </a:prstGeom>
          <a:noFill/>
        </p:spPr>
        <p:txBody>
          <a:bodyPr wrap="square" rtlCol="0">
            <a:spAutoFit/>
          </a:bodyPr>
          <a:lstStyle/>
          <a:p>
            <a:r>
              <a:rPr lang="en-US" altLang="zh-CN" dirty="0" smtClean="0"/>
              <a:t>Age&gt;=40</a:t>
            </a:r>
            <a:endParaRPr lang="zh-CN" altLang="en-US" dirty="0"/>
          </a:p>
        </p:txBody>
      </p:sp>
      <p:sp>
        <p:nvSpPr>
          <p:cNvPr id="46" name="TextBox 45"/>
          <p:cNvSpPr txBox="1"/>
          <p:nvPr/>
        </p:nvSpPr>
        <p:spPr>
          <a:xfrm>
            <a:off x="914392" y="5125088"/>
            <a:ext cx="1227675" cy="307777"/>
          </a:xfrm>
          <a:prstGeom prst="rect">
            <a:avLst/>
          </a:prstGeom>
          <a:noFill/>
        </p:spPr>
        <p:txBody>
          <a:bodyPr wrap="square" rtlCol="0">
            <a:spAutoFit/>
          </a:bodyPr>
          <a:lstStyle/>
          <a:p>
            <a:r>
              <a:rPr lang="en-US" altLang="zh-CN" dirty="0" smtClean="0"/>
              <a:t>Salary&lt;3000</a:t>
            </a:r>
            <a:endParaRPr lang="zh-CN" altLang="en-US" dirty="0"/>
          </a:p>
        </p:txBody>
      </p:sp>
      <p:sp>
        <p:nvSpPr>
          <p:cNvPr id="47" name="TextBox 46"/>
          <p:cNvSpPr txBox="1"/>
          <p:nvPr/>
        </p:nvSpPr>
        <p:spPr>
          <a:xfrm>
            <a:off x="3420530" y="5125087"/>
            <a:ext cx="1524000" cy="307777"/>
          </a:xfrm>
          <a:prstGeom prst="rect">
            <a:avLst/>
          </a:prstGeom>
          <a:noFill/>
        </p:spPr>
        <p:txBody>
          <a:bodyPr wrap="square" rtlCol="0">
            <a:spAutoFit/>
          </a:bodyPr>
          <a:lstStyle/>
          <a:p>
            <a:r>
              <a:rPr lang="en-US" altLang="zh-CN" dirty="0" smtClean="0"/>
              <a:t>Salary&gt;=3000</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398336183"/>
              </p:ext>
            </p:extLst>
          </p:nvPr>
        </p:nvGraphicFramePr>
        <p:xfrm>
          <a:off x="6358018" y="3157629"/>
          <a:ext cx="4656668" cy="893850"/>
        </p:xfrm>
        <a:graphic>
          <a:graphicData uri="http://schemas.openxmlformats.org/drawingml/2006/table">
            <a:tbl>
              <a:tblPr>
                <a:tableStyleId>{793D81CF-94F2-401A-BA57-92F5A7B2D0C5}</a:tableStyleId>
              </a:tblPr>
              <a:tblGrid>
                <a:gridCol w="1164167"/>
                <a:gridCol w="1164167"/>
                <a:gridCol w="1164167"/>
                <a:gridCol w="1164167"/>
              </a:tblGrid>
              <a:tr h="297950">
                <a:tc>
                  <a:txBody>
                    <a:bodyPr/>
                    <a:lstStyle/>
                    <a:p>
                      <a:pPr algn="ctr" fontAlgn="b"/>
                      <a:r>
                        <a:rPr lang="en-US" altLang="zh-CN" sz="1200" u="none" strike="noStrike" dirty="0" smtClean="0">
                          <a:effectLst/>
                        </a:rPr>
                        <a:t>ID</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Age</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Salary</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Output label</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3</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50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1500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4</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45</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2500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矩形 3"/>
          <p:cNvSpPr/>
          <p:nvPr/>
        </p:nvSpPr>
        <p:spPr>
          <a:xfrm>
            <a:off x="9770530" y="3014139"/>
            <a:ext cx="1286934" cy="11853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0448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Georgia"/>
              <a:buNone/>
            </a:pPr>
            <a:r>
              <a:rPr lang="en-US" sz="4400" b="0" i="0" u="none" strike="noStrike" cap="none" dirty="0" smtClean="0">
                <a:solidFill>
                  <a:schemeClr val="dk1"/>
                </a:solidFill>
                <a:latin typeface="Georgia"/>
                <a:ea typeface="Georgia"/>
                <a:cs typeface="Georgia"/>
                <a:sym typeface="Georgia"/>
              </a:rPr>
              <a:t>Simple Example</a:t>
            </a:r>
            <a:endParaRPr sz="4400" b="0" i="0" u="none" strike="noStrike" cap="none" dirty="0">
              <a:solidFill>
                <a:schemeClr val="dk1"/>
              </a:solidFill>
              <a:latin typeface="Georgia"/>
              <a:ea typeface="Georgia"/>
              <a:cs typeface="Georgia"/>
              <a:sym typeface="Georgia"/>
            </a:endParaRPr>
          </a:p>
        </p:txBody>
      </p:sp>
      <p:sp>
        <p:nvSpPr>
          <p:cNvPr id="110" name="Google Shape;110;p15"/>
          <p:cNvSpPr txBox="1">
            <a:spLocks noGrp="1"/>
          </p:cNvSpPr>
          <p:nvPr>
            <p:ph type="body" idx="1"/>
          </p:nvPr>
        </p:nvSpPr>
        <p:spPr>
          <a:xfrm>
            <a:off x="838200" y="1512346"/>
            <a:ext cx="10515600" cy="4351338"/>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altLang="zh-CN" sz="2000" dirty="0" smtClean="0"/>
              <a:t>Pass </a:t>
            </a:r>
            <a:r>
              <a:rPr lang="en-US" altLang="zh-CN" sz="2000" b="1" dirty="0" smtClean="0"/>
              <a:t>pruning </a:t>
            </a:r>
            <a:r>
              <a:rPr lang="en-US" altLang="zh-CN" sz="2000" b="1" dirty="0"/>
              <a:t>data </a:t>
            </a:r>
            <a:r>
              <a:rPr lang="en-US" altLang="zh-CN" sz="2000" b="1" dirty="0" smtClean="0"/>
              <a:t>samples </a:t>
            </a:r>
            <a:r>
              <a:rPr lang="en-US" altLang="zh-CN" sz="2000" dirty="0"/>
              <a:t>into the tree nodes(s) of the original training model, and calculate the </a:t>
            </a:r>
            <a:r>
              <a:rPr lang="en-US" altLang="zh-CN" sz="2000" b="1" dirty="0" smtClean="0"/>
              <a:t>prediction error </a:t>
            </a:r>
            <a:r>
              <a:rPr lang="en-US" altLang="zh-CN" sz="2000" b="1" dirty="0"/>
              <a:t>rate </a:t>
            </a:r>
            <a:r>
              <a:rPr lang="en-US" altLang="zh-CN" sz="2000" dirty="0"/>
              <a:t>of each node</a:t>
            </a:r>
          </a:p>
          <a:p>
            <a:pPr marL="0" marR="0" lvl="0" indent="0" algn="l" rtl="0">
              <a:lnSpc>
                <a:spcPct val="90000"/>
              </a:lnSpc>
              <a:spcBef>
                <a:spcPts val="0"/>
              </a:spcBef>
              <a:spcAft>
                <a:spcPts val="0"/>
              </a:spcAft>
              <a:buClr>
                <a:schemeClr val="dk1"/>
              </a:buClr>
              <a:buSzPts val="2800"/>
              <a:buNone/>
            </a:pPr>
            <a:endParaRPr lang="en-US" sz="2400" b="0" i="0" u="none" strike="noStrike" cap="none" dirty="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800"/>
              <a:buNone/>
            </a:pPr>
            <a:endParaRPr sz="2400" b="0" i="0" u="none" strike="noStrike" cap="none" dirty="0">
              <a:solidFill>
                <a:schemeClr val="dk1"/>
              </a:solidFill>
              <a:latin typeface="Garamond"/>
              <a:ea typeface="Garamond"/>
              <a:cs typeface="Garamond"/>
              <a:sym typeface="Garamond"/>
            </a:endParaRPr>
          </a:p>
          <a:p>
            <a:pPr marL="0" indent="0">
              <a:buNone/>
            </a:pPr>
            <a:endParaRPr lang="en-US" altLang="zh-CN" dirty="0"/>
          </a:p>
          <a:p>
            <a:pPr marL="0" marR="0" lvl="0" indent="0" algn="l" rtl="0">
              <a:lnSpc>
                <a:spcPct val="90000"/>
              </a:lnSpc>
              <a:spcBef>
                <a:spcPts val="1000"/>
              </a:spcBef>
              <a:spcAft>
                <a:spcPts val="0"/>
              </a:spcAft>
              <a:buClr>
                <a:schemeClr val="dk1"/>
              </a:buClr>
              <a:buSzPts val="2800"/>
              <a:buNone/>
            </a:pPr>
            <a:endParaRPr sz="2800" b="0" i="0" u="none" strike="noStrike" cap="none" dirty="0">
              <a:solidFill>
                <a:schemeClr val="dk1"/>
              </a:solidFill>
              <a:latin typeface="Garamond"/>
              <a:ea typeface="Garamond"/>
              <a:cs typeface="Garamond"/>
              <a:sym typeface="Garamond"/>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aramond"/>
              <a:ea typeface="Garamond"/>
              <a:cs typeface="Garamond"/>
              <a:sym typeface="Garamond"/>
            </a:endParaRPr>
          </a:p>
        </p:txBody>
      </p:sp>
      <p:sp>
        <p:nvSpPr>
          <p:cNvPr id="21" name="Google Shape;110;p15"/>
          <p:cNvSpPr txBox="1">
            <a:spLocks/>
          </p:cNvSpPr>
          <p:nvPr/>
        </p:nvSpPr>
        <p:spPr>
          <a:xfrm>
            <a:off x="6248400" y="2003413"/>
            <a:ext cx="4826000" cy="38555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en-US" sz="1800" dirty="0" smtClean="0"/>
              <a:t>Store </a:t>
            </a:r>
            <a:r>
              <a:rPr lang="en-US" sz="1800" b="1" dirty="0" smtClean="0"/>
              <a:t>pruning data samples </a:t>
            </a:r>
            <a:r>
              <a:rPr lang="en-US" sz="1800" dirty="0" smtClean="0"/>
              <a:t>in Node D</a:t>
            </a:r>
          </a:p>
          <a:p>
            <a:pPr marL="228600" indent="-228600">
              <a:spcBef>
                <a:spcPts val="0"/>
              </a:spcBef>
            </a:pPr>
            <a:r>
              <a:rPr lang="en-US" sz="1800" dirty="0" smtClean="0"/>
              <a:t>In pruning samples of Node D: 2 </a:t>
            </a:r>
            <a:r>
              <a:rPr lang="en-US" sz="1800" b="1" dirty="0" smtClean="0"/>
              <a:t>1s</a:t>
            </a:r>
            <a:r>
              <a:rPr lang="en-US" sz="1800" dirty="0" smtClean="0"/>
              <a:t> and 1 </a:t>
            </a:r>
            <a:r>
              <a:rPr lang="en-US" sz="1800" b="1" dirty="0" smtClean="0"/>
              <a:t>0s</a:t>
            </a:r>
          </a:p>
          <a:p>
            <a:pPr marL="228600" indent="-228600">
              <a:spcBef>
                <a:spcPts val="0"/>
              </a:spcBef>
            </a:pPr>
            <a:r>
              <a:rPr lang="en-US" sz="1800" dirty="0" smtClean="0"/>
              <a:t>Predicted output label is 1 (from training model)</a:t>
            </a:r>
            <a:endParaRPr lang="en-US" sz="1800" dirty="0"/>
          </a:p>
          <a:p>
            <a:pPr marL="228600" indent="-228600">
              <a:spcBef>
                <a:spcPts val="0"/>
              </a:spcBef>
            </a:pPr>
            <a:r>
              <a:rPr lang="en-US" sz="1800" dirty="0" smtClean="0"/>
              <a:t>Error rate of Node D: 1/3=0.33</a:t>
            </a:r>
          </a:p>
          <a:p>
            <a:pPr marL="228600" indent="-228600">
              <a:spcBef>
                <a:spcPts val="0"/>
              </a:spcBef>
            </a:pPr>
            <a:endParaRPr lang="en-US" sz="1800" dirty="0" smtClean="0"/>
          </a:p>
          <a:p>
            <a:pPr marL="228600" indent="-228600">
              <a:spcBef>
                <a:spcPts val="0"/>
              </a:spcBef>
            </a:pPr>
            <a:endParaRPr lang="en-US" sz="1800" dirty="0" smtClean="0"/>
          </a:p>
          <a:p>
            <a:pPr marL="228600" indent="-228600">
              <a:spcBef>
                <a:spcPts val="0"/>
              </a:spcBef>
            </a:pPr>
            <a:endParaRPr lang="en-US" sz="2400" dirty="0" smtClean="0"/>
          </a:p>
          <a:p>
            <a:pPr marL="0" indent="0">
              <a:spcBef>
                <a:spcPts val="0"/>
              </a:spcBef>
              <a:buFont typeface="Arial"/>
              <a:buNone/>
            </a:pPr>
            <a:endParaRPr lang="en-US" sz="2400" dirty="0" smtClean="0"/>
          </a:p>
          <a:p>
            <a:pPr marL="0" indent="0">
              <a:buFont typeface="Arial"/>
              <a:buNone/>
            </a:pPr>
            <a:endParaRPr lang="en-US" altLang="zh-CN" dirty="0" smtClean="0"/>
          </a:p>
          <a:p>
            <a:pPr marL="0" indent="0">
              <a:buFont typeface="Arial"/>
              <a:buNone/>
            </a:pPr>
            <a:endParaRPr lang="en-US" dirty="0" smtClean="0"/>
          </a:p>
          <a:p>
            <a:pPr marL="685800" lvl="1" indent="-76200">
              <a:buFont typeface="Arial"/>
              <a:buNone/>
            </a:pPr>
            <a:endParaRPr lang="en-US" dirty="0" smtClean="0"/>
          </a:p>
          <a:p>
            <a:pPr marL="228600" indent="-50800">
              <a:buFont typeface="Arial"/>
              <a:buNone/>
            </a:pPr>
            <a:endParaRPr lang="en-US" dirty="0"/>
          </a:p>
        </p:txBody>
      </p:sp>
      <p:sp>
        <p:nvSpPr>
          <p:cNvPr id="3" name="左箭头 2"/>
          <p:cNvSpPr/>
          <p:nvPr/>
        </p:nvSpPr>
        <p:spPr>
          <a:xfrm rot="19818499">
            <a:off x="1908755" y="4363295"/>
            <a:ext cx="4695333" cy="25102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501900" y="2209800"/>
            <a:ext cx="2451097" cy="1380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A</a:t>
            </a:r>
          </a:p>
          <a:p>
            <a:pPr algn="ctr"/>
            <a:r>
              <a:rPr lang="en-US" altLang="zh-CN" dirty="0" smtClean="0">
                <a:solidFill>
                  <a:schemeClr val="tx1"/>
                </a:solidFill>
              </a:rPr>
              <a:t>Best feature: Age</a:t>
            </a:r>
          </a:p>
          <a:p>
            <a:pPr algn="ctr"/>
            <a:r>
              <a:rPr lang="en-US" altLang="zh-CN" dirty="0" smtClean="0">
                <a:solidFill>
                  <a:schemeClr val="tx1"/>
                </a:solidFill>
              </a:rPr>
              <a:t>Predicted output label: 0</a:t>
            </a:r>
          </a:p>
          <a:p>
            <a:pPr algn="ctr"/>
            <a:r>
              <a:rPr lang="en-US" altLang="zh-CN" dirty="0" smtClean="0">
                <a:solidFill>
                  <a:srgbClr val="FF0000"/>
                </a:solidFill>
              </a:rPr>
              <a:t>No. of prune samples: 10</a:t>
            </a:r>
          </a:p>
          <a:p>
            <a:pPr algn="ctr"/>
            <a:r>
              <a:rPr lang="en-US" altLang="zh-CN" dirty="0" smtClean="0">
                <a:solidFill>
                  <a:srgbClr val="FF0000"/>
                </a:solidFill>
              </a:rPr>
              <a:t>Error rate: 0.6</a:t>
            </a:r>
            <a:endParaRPr lang="zh-CN" altLang="en-US" dirty="0">
              <a:solidFill>
                <a:srgbClr val="FF0000"/>
              </a:solidFill>
            </a:endParaRPr>
          </a:p>
        </p:txBody>
      </p:sp>
      <p:cxnSp>
        <p:nvCxnSpPr>
          <p:cNvPr id="36" name="直接箭头连接符 35"/>
          <p:cNvCxnSpPr/>
          <p:nvPr/>
        </p:nvCxnSpPr>
        <p:spPr>
          <a:xfrm flipH="1">
            <a:off x="3302001" y="3589877"/>
            <a:ext cx="148167"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995207" y="3589877"/>
            <a:ext cx="267759" cy="3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168400" y="3931173"/>
            <a:ext cx="2573868" cy="1193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B</a:t>
            </a:r>
          </a:p>
          <a:p>
            <a:pPr algn="ctr"/>
            <a:r>
              <a:rPr lang="en-US" altLang="zh-CN" dirty="0" smtClean="0">
                <a:solidFill>
                  <a:schemeClr val="tx1"/>
                </a:solidFill>
              </a:rPr>
              <a:t>Best feature: Salary</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8</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0.375</a:t>
            </a:r>
            <a:endParaRPr lang="zh-CN" altLang="en-US" dirty="0">
              <a:solidFill>
                <a:srgbClr val="FF0000"/>
              </a:solidFill>
            </a:endParaRPr>
          </a:p>
          <a:p>
            <a:pPr algn="ctr"/>
            <a:endParaRPr lang="zh-CN" altLang="en-US" dirty="0">
              <a:solidFill>
                <a:schemeClr val="tx1"/>
              </a:solidFill>
            </a:endParaRPr>
          </a:p>
        </p:txBody>
      </p:sp>
      <p:sp>
        <p:nvSpPr>
          <p:cNvPr id="39" name="圆角矩形 38"/>
          <p:cNvSpPr/>
          <p:nvPr/>
        </p:nvSpPr>
        <p:spPr>
          <a:xfrm>
            <a:off x="3869268" y="3953942"/>
            <a:ext cx="2379132" cy="11711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C</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2</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0.5</a:t>
            </a:r>
            <a:endParaRPr lang="zh-CN" altLang="en-US" dirty="0">
              <a:solidFill>
                <a:srgbClr val="FF0000"/>
              </a:solidFill>
            </a:endParaRPr>
          </a:p>
          <a:p>
            <a:pPr algn="ctr"/>
            <a:endParaRPr lang="zh-CN" altLang="en-US" dirty="0">
              <a:solidFill>
                <a:schemeClr val="tx1"/>
              </a:solidFill>
            </a:endParaRPr>
          </a:p>
        </p:txBody>
      </p:sp>
      <p:sp>
        <p:nvSpPr>
          <p:cNvPr id="40" name="圆角矩形 39"/>
          <p:cNvSpPr/>
          <p:nvPr/>
        </p:nvSpPr>
        <p:spPr>
          <a:xfrm>
            <a:off x="414868" y="5511810"/>
            <a:ext cx="2220382" cy="11768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D</a:t>
            </a:r>
          </a:p>
          <a:p>
            <a:pPr algn="ctr"/>
            <a:r>
              <a:rPr lang="en-US" altLang="zh-CN" dirty="0" smtClean="0">
                <a:solidFill>
                  <a:schemeClr val="tx1"/>
                </a:solidFill>
              </a:rPr>
              <a:t>Best feature: None</a:t>
            </a:r>
          </a:p>
          <a:p>
            <a:pPr algn="ctr"/>
            <a:r>
              <a:rPr lang="en-US" altLang="zh-CN" dirty="0" smtClean="0">
                <a:solidFill>
                  <a:schemeClr val="tx1"/>
                </a:solidFill>
              </a:rPr>
              <a:t>Predicted output label: 1</a:t>
            </a:r>
          </a:p>
          <a:p>
            <a:pPr algn="ctr"/>
            <a:r>
              <a:rPr lang="en-US" altLang="zh-CN" dirty="0">
                <a:solidFill>
                  <a:srgbClr val="FF0000"/>
                </a:solidFill>
              </a:rPr>
              <a:t>No. of prune samples: </a:t>
            </a:r>
            <a:r>
              <a:rPr lang="en-US" altLang="zh-CN" dirty="0" smtClean="0">
                <a:solidFill>
                  <a:srgbClr val="FF0000"/>
                </a:solidFill>
              </a:rPr>
              <a:t>3</a:t>
            </a:r>
            <a:endParaRPr lang="en-US" altLang="zh-CN" dirty="0">
              <a:solidFill>
                <a:srgbClr val="FF0000"/>
              </a:solidFill>
            </a:endParaRPr>
          </a:p>
          <a:p>
            <a:pPr algn="ctr"/>
            <a:r>
              <a:rPr lang="en-US" altLang="zh-CN" dirty="0">
                <a:solidFill>
                  <a:srgbClr val="FF0000"/>
                </a:solidFill>
              </a:rPr>
              <a:t>Error rate: </a:t>
            </a:r>
            <a:r>
              <a:rPr lang="en-US" altLang="zh-CN" dirty="0" smtClean="0">
                <a:solidFill>
                  <a:srgbClr val="FF0000"/>
                </a:solidFill>
              </a:rPr>
              <a:t>0.33</a:t>
            </a:r>
            <a:endParaRPr lang="zh-CN" altLang="en-US" dirty="0">
              <a:solidFill>
                <a:srgbClr val="FF0000"/>
              </a:solidFill>
            </a:endParaRPr>
          </a:p>
          <a:p>
            <a:pPr algn="ctr"/>
            <a:endParaRPr lang="zh-CN" altLang="en-US" dirty="0">
              <a:solidFill>
                <a:schemeClr val="tx1"/>
              </a:solidFill>
            </a:endParaRPr>
          </a:p>
        </p:txBody>
      </p:sp>
      <p:sp>
        <p:nvSpPr>
          <p:cNvPr id="41" name="圆角矩形 40"/>
          <p:cNvSpPr/>
          <p:nvPr/>
        </p:nvSpPr>
        <p:spPr>
          <a:xfrm>
            <a:off x="2819400" y="5520273"/>
            <a:ext cx="2387599" cy="11683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Node: E</a:t>
            </a:r>
          </a:p>
          <a:p>
            <a:pPr algn="ctr"/>
            <a:r>
              <a:rPr lang="en-US" altLang="zh-CN" dirty="0" smtClean="0">
                <a:solidFill>
                  <a:schemeClr val="tx1"/>
                </a:solidFill>
              </a:rPr>
              <a:t>Best feature: None</a:t>
            </a:r>
          </a:p>
          <a:p>
            <a:pPr algn="ctr"/>
            <a:r>
              <a:rPr lang="en-US" altLang="zh-CN" dirty="0" smtClean="0">
                <a:solidFill>
                  <a:schemeClr val="tx1"/>
                </a:solidFill>
              </a:rPr>
              <a:t>Predicted output label: 0</a:t>
            </a:r>
            <a:endParaRPr lang="zh-CN" altLang="en-US" dirty="0">
              <a:solidFill>
                <a:schemeClr val="tx1"/>
              </a:solidFill>
            </a:endParaRPr>
          </a:p>
        </p:txBody>
      </p:sp>
      <p:cxnSp>
        <p:nvCxnSpPr>
          <p:cNvPr id="42" name="直接箭头连接符 41"/>
          <p:cNvCxnSpPr/>
          <p:nvPr/>
        </p:nvCxnSpPr>
        <p:spPr>
          <a:xfrm flipH="1">
            <a:off x="1710268" y="5125088"/>
            <a:ext cx="685799" cy="386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158069" y="5125088"/>
            <a:ext cx="584198" cy="395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01900" y="3646165"/>
            <a:ext cx="1041401" cy="307777"/>
          </a:xfrm>
          <a:prstGeom prst="rect">
            <a:avLst/>
          </a:prstGeom>
          <a:noFill/>
        </p:spPr>
        <p:txBody>
          <a:bodyPr wrap="square" rtlCol="0">
            <a:spAutoFit/>
          </a:bodyPr>
          <a:lstStyle/>
          <a:p>
            <a:r>
              <a:rPr lang="en-US" altLang="zh-CN" dirty="0" smtClean="0"/>
              <a:t>Age&lt;40</a:t>
            </a:r>
            <a:endParaRPr lang="zh-CN" altLang="en-US" dirty="0"/>
          </a:p>
        </p:txBody>
      </p:sp>
      <p:sp>
        <p:nvSpPr>
          <p:cNvPr id="45" name="TextBox 44"/>
          <p:cNvSpPr txBox="1"/>
          <p:nvPr/>
        </p:nvSpPr>
        <p:spPr>
          <a:xfrm>
            <a:off x="4229104" y="3671566"/>
            <a:ext cx="1041401" cy="307777"/>
          </a:xfrm>
          <a:prstGeom prst="rect">
            <a:avLst/>
          </a:prstGeom>
          <a:noFill/>
        </p:spPr>
        <p:txBody>
          <a:bodyPr wrap="square" rtlCol="0">
            <a:spAutoFit/>
          </a:bodyPr>
          <a:lstStyle/>
          <a:p>
            <a:r>
              <a:rPr lang="en-US" altLang="zh-CN" dirty="0" smtClean="0"/>
              <a:t>Age&gt;=40</a:t>
            </a:r>
            <a:endParaRPr lang="zh-CN" altLang="en-US" dirty="0"/>
          </a:p>
        </p:txBody>
      </p:sp>
      <p:sp>
        <p:nvSpPr>
          <p:cNvPr id="46" name="TextBox 45"/>
          <p:cNvSpPr txBox="1"/>
          <p:nvPr/>
        </p:nvSpPr>
        <p:spPr>
          <a:xfrm>
            <a:off x="914392" y="5125088"/>
            <a:ext cx="1227675" cy="307777"/>
          </a:xfrm>
          <a:prstGeom prst="rect">
            <a:avLst/>
          </a:prstGeom>
          <a:noFill/>
        </p:spPr>
        <p:txBody>
          <a:bodyPr wrap="square" rtlCol="0">
            <a:spAutoFit/>
          </a:bodyPr>
          <a:lstStyle/>
          <a:p>
            <a:r>
              <a:rPr lang="en-US" altLang="zh-CN" dirty="0" smtClean="0"/>
              <a:t>Salary&lt;3000</a:t>
            </a:r>
            <a:endParaRPr lang="zh-CN" altLang="en-US" dirty="0"/>
          </a:p>
        </p:txBody>
      </p:sp>
      <p:sp>
        <p:nvSpPr>
          <p:cNvPr id="47" name="TextBox 46"/>
          <p:cNvSpPr txBox="1"/>
          <p:nvPr/>
        </p:nvSpPr>
        <p:spPr>
          <a:xfrm>
            <a:off x="3420530" y="5125087"/>
            <a:ext cx="1524000" cy="307777"/>
          </a:xfrm>
          <a:prstGeom prst="rect">
            <a:avLst/>
          </a:prstGeom>
          <a:noFill/>
        </p:spPr>
        <p:txBody>
          <a:bodyPr wrap="square" rtlCol="0">
            <a:spAutoFit/>
          </a:bodyPr>
          <a:lstStyle/>
          <a:p>
            <a:r>
              <a:rPr lang="en-US" altLang="zh-CN" dirty="0" smtClean="0"/>
              <a:t>Salary&gt;=3000</a:t>
            </a:r>
            <a:endParaRPr lang="zh-CN" altLang="en-US" dirty="0"/>
          </a:p>
        </p:txBody>
      </p:sp>
      <p:graphicFrame>
        <p:nvGraphicFramePr>
          <p:cNvPr id="24" name="表格 23"/>
          <p:cNvGraphicFramePr>
            <a:graphicFrameLocks noGrp="1"/>
          </p:cNvGraphicFramePr>
          <p:nvPr>
            <p:extLst>
              <p:ext uri="{D42A27DB-BD31-4B8C-83A1-F6EECF244321}">
                <p14:modId xmlns:p14="http://schemas.microsoft.com/office/powerpoint/2010/main" val="3774727597"/>
              </p:ext>
            </p:extLst>
          </p:nvPr>
        </p:nvGraphicFramePr>
        <p:xfrm>
          <a:off x="6400796" y="3079164"/>
          <a:ext cx="4656668" cy="1191800"/>
        </p:xfrm>
        <a:graphic>
          <a:graphicData uri="http://schemas.openxmlformats.org/drawingml/2006/table">
            <a:tbl>
              <a:tblPr>
                <a:tableStyleId>{793D81CF-94F2-401A-BA57-92F5A7B2D0C5}</a:tableStyleId>
              </a:tblPr>
              <a:tblGrid>
                <a:gridCol w="1164167"/>
                <a:gridCol w="1164167"/>
                <a:gridCol w="1164167"/>
                <a:gridCol w="1164167"/>
              </a:tblGrid>
              <a:tr h="297950">
                <a:tc>
                  <a:txBody>
                    <a:bodyPr/>
                    <a:lstStyle/>
                    <a:p>
                      <a:pPr algn="ctr" fontAlgn="b"/>
                      <a:r>
                        <a:rPr lang="en-US" altLang="zh-CN" sz="1200" u="none" strike="noStrike" dirty="0" smtClean="0">
                          <a:effectLst/>
                        </a:rPr>
                        <a:t>ID</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Age</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Salary</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Output label</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27</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1800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39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1000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7950">
                <a:tc>
                  <a:txBody>
                    <a:bodyPr/>
                    <a:lstStyle/>
                    <a:p>
                      <a:pPr algn="ctr" fontAlgn="b"/>
                      <a:r>
                        <a:rPr lang="en-US" altLang="zh-CN" sz="1200" u="none" strike="noStrike" dirty="0" smtClean="0">
                          <a:effectLst/>
                        </a:rPr>
                        <a:t>10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u="none" strike="noStrike" dirty="0" smtClean="0">
                          <a:effectLst/>
                        </a:rPr>
                        <a:t>29</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2400</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b="0" i="0" u="none" strike="noStrike" dirty="0" smtClean="0">
                          <a:solidFill>
                            <a:srgbClr val="000000"/>
                          </a:solidFill>
                          <a:effectLst/>
                          <a:latin typeface="Georgia" pitchFamily="18" charset="0"/>
                        </a:rPr>
                        <a:t>1</a:t>
                      </a:r>
                      <a:endParaRPr lang="zh-CN" altLang="en-US" sz="1200" b="0" i="0" u="none" strike="noStrike" dirty="0">
                        <a:solidFill>
                          <a:srgbClr val="000000"/>
                        </a:solidFill>
                        <a:effectLst/>
                        <a:latin typeface="Georgia"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矩形 3"/>
          <p:cNvSpPr/>
          <p:nvPr/>
        </p:nvSpPr>
        <p:spPr>
          <a:xfrm>
            <a:off x="9770529" y="3014139"/>
            <a:ext cx="1388537" cy="13885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717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2253</Words>
  <Application>Microsoft Office PowerPoint</Application>
  <PresentationFormat>自定义</PresentationFormat>
  <Paragraphs>644</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Arial</vt:lpstr>
      <vt:lpstr>宋体</vt:lpstr>
      <vt:lpstr>Georgia</vt:lpstr>
      <vt:lpstr>Garamond</vt:lpstr>
      <vt:lpstr>Calibri</vt:lpstr>
      <vt:lpstr>Office Theme</vt:lpstr>
      <vt:lpstr>BT2101 Tutorial 1 Post-Pruning</vt:lpstr>
      <vt:lpstr>Pruning</vt:lpstr>
      <vt:lpstr>Post-pruning</vt:lpstr>
      <vt:lpstr>Simple Example</vt:lpstr>
      <vt:lpstr>Simple Example</vt:lpstr>
      <vt:lpstr>Simple Example</vt:lpstr>
      <vt:lpstr>Simple Example</vt:lpstr>
      <vt:lpstr>Simple Example</vt:lpstr>
      <vt:lpstr>Simple Example</vt:lpstr>
      <vt:lpstr>Simple Example</vt:lpstr>
      <vt:lpstr>Simple Example</vt:lpstr>
      <vt:lpstr>Simple Example</vt:lpstr>
      <vt:lpstr>Simple Example</vt:lpstr>
      <vt:lpstr>Simple Example</vt:lpstr>
      <vt:lpstr>Code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BT2101 Tutorial 1</dc:title>
  <dc:creator>yunkun zhao</dc:creator>
  <cp:lastModifiedBy>yunkun zhao</cp:lastModifiedBy>
  <cp:revision>49</cp:revision>
  <dcterms:modified xsi:type="dcterms:W3CDTF">2018-08-30T06:21:23Z</dcterms:modified>
</cp:coreProperties>
</file>