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7" r:id="rId16"/>
    <p:sldId id="278" r:id="rId17"/>
    <p:sldId id="279" r:id="rId18"/>
    <p:sldId id="280" r:id="rId19"/>
    <p:sldId id="275" r:id="rId20"/>
    <p:sldId id="276" r:id="rId21"/>
    <p:sldId id="263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東笙" initials="陳東笙" lastIdx="1" clrIdx="0">
    <p:extLst>
      <p:ext uri="{19B8F6BF-5375-455C-9EA6-DF929625EA0E}">
        <p15:presenceInfo xmlns:p15="http://schemas.microsoft.com/office/powerpoint/2012/main" userId="7474cf0f90eace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0099"/>
    <a:srgbClr val="FF9933"/>
    <a:srgbClr val="E1A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0832" autoAdjust="0"/>
  </p:normalViewPr>
  <p:slideViewPr>
    <p:cSldViewPr>
      <p:cViewPr varScale="1">
        <p:scale>
          <a:sx n="80" d="100"/>
          <a:sy n="80" d="100"/>
        </p:scale>
        <p:origin x="10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20T20:03:08.62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B8835-F750-49BD-BF72-C7C386BE866D}" type="datetimeFigureOut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4BAE-0DEA-4F2A-92DF-CC7230F83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27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1DA6ECB2-AECA-49CE-933F-1A2ACDA3C0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60802"/>
            <a:ext cx="9144000" cy="524582"/>
          </a:xfrm>
          <a:prstGeom prst="rect">
            <a:avLst/>
          </a:prstGeom>
        </p:spPr>
      </p:pic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3A02A7B3-0DA6-49BD-B736-07D6E0CE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4A32656-235A-45CE-9DD9-4FD756F149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838765"/>
            <a:ext cx="9143999" cy="6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9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E2A0-2523-485B-816A-56B9014F7ABB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77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775B-94B2-460E-AE06-B33E1CD5E3F8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733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39C3B64-B7A5-49CB-A41F-2DD7A68EEEBC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85BFC8B-EBB1-46B2-A5AF-6973DD5E3501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477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9C90A7F-8877-47A2-B41C-8FD30E5732B2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550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66990AD-6271-458F-978D-B1C00FF35F1D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595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1731341-AABA-4E64-9C9D-F13D1B8ED577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406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E8059BB-070E-4349-B3B7-9D1B3F850D98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0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1AEA5D4-AEC8-4CD0-9A4F-A2A8410C2569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517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75A7EE4-48EC-4B15-8052-932689CCC91D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70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B59B-5DC4-493D-B2DF-D1E6A94178B5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493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AAFCA5F-1D63-4E73-93FD-B246A68092C8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034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5E20F4E-F65F-45A2-A985-55849A24DC67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35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160BF10-BCB7-4DCD-AB9B-BC5E70AD5216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495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B94AAC6-4433-4DBD-86E9-A5AE16F630B2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369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08304" y="6513909"/>
            <a:ext cx="1080120" cy="344091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37241E3-0758-44EA-AD5F-4E3EBFA01C6D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2143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5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500A-7124-4DB9-A0A1-8FEE1A8D6E01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15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5F3C-36CA-4328-9A5E-6F471F1E71CE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0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73B5-68F7-4C90-BF33-86309174A7C0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66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243F-4E1B-40DF-966C-DA5D9373B3A1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3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0F4-9AD5-47B3-84BC-2E772859C8A3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0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E98A-33E0-4444-9BB4-8DCFBE8CAE62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31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6102-E0DC-47A5-80D4-4F6DA22FD838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27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C2E0-9DB1-45A9-AF08-D93BFF5B783E}" type="datetime1">
              <a:rPr lang="zh-TW" altLang="en-US" smtClean="0"/>
              <a:t>2018/2/20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DFF54-BB61-4D35-BC40-A1779A0B8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29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blobarbera/Rfacebook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tools/explorer/145634995501895/?method=GET&amp;path=kikuChen%3Ffields%3Did%2Cname%2Cfan_count&amp;version=v2.12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tools/explorer/145634995501895/?method=GET&amp;path=DoctorKoWJ%3Ffields%3Did%2Cname%2Cfan_count&amp;version=v2.12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wchiu/rcrawler" TargetMode="External"/><Relationship Id="rId3" Type="http://schemas.openxmlformats.org/officeDocument/2006/relationships/hyperlink" Target="https://rpubs.com/skydome20/R-Note13-Web-Crawler-on-CIA-CREST-by-xml2" TargetMode="External"/><Relationship Id="rId7" Type="http://schemas.openxmlformats.org/officeDocument/2006/relationships/hyperlink" Target="https://www.slideshare.net/secret/mdfHLPgvIW1kPR" TargetMode="External"/><Relationship Id="rId12" Type="http://schemas.openxmlformats.org/officeDocument/2006/relationships/hyperlink" Target="http://leoluyi.logdown.com/posts/406397-crawler-mops-2" TargetMode="External"/><Relationship Id="rId2" Type="http://schemas.openxmlformats.org/officeDocument/2006/relationships/hyperlink" Target="http://www.hmwu.idv.tw/web/R/D02-hmwu_R-Crawler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rogrammermagazine.github.io/201311/htm/article6.html" TargetMode="External"/><Relationship Id="rId11" Type="http://schemas.openxmlformats.org/officeDocument/2006/relationships/hyperlink" Target="https://blog.gtwang.org/r/rvest-web-scraping-with-r/" TargetMode="External"/><Relationship Id="rId5" Type="http://schemas.openxmlformats.org/officeDocument/2006/relationships/hyperlink" Target="https://data-sci.info/2015/09/20/rvest_01/" TargetMode="External"/><Relationship Id="rId10" Type="http://schemas.openxmlformats.org/officeDocument/2006/relationships/hyperlink" Target="https://weitinglin.com/2017/01/19/%E9%80%B2%E9%9A%8Er%E7%B6%B2%E8%B7%AF%E7%88%AC%E8%9F%B2%E5%88%A9%E7%94%A8rvest%E4%BE%86%E7%88%AC%E5%8F%96%E9%9C%80%E8%A6%81%E5%B8%B3%E8%99%9F%E5%AF%86%E7%A2%BC%E7%99%BB%E5%85%A5%E7%9A%84%E8%97%A5/" TargetMode="External"/><Relationship Id="rId4" Type="http://schemas.openxmlformats.org/officeDocument/2006/relationships/hyperlink" Target="https://rstudio-pubs-static.s3.amazonaws.com/226877_056a6e4bdd734563a7405752e6fb83bc.html" TargetMode="External"/><Relationship Id="rId9" Type="http://schemas.openxmlformats.org/officeDocument/2006/relationships/hyperlink" Target="https://blog.stranity.com.tw/2017/09/20/r-%E6%96%87%E5%AD%97%E6%8E%A2%E5%8B%98-%E7%B6%B2%E9%A0%81%E7%88%AC%E8%9F%B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685800" y="1556792"/>
            <a:ext cx="7772400" cy="1728192"/>
          </a:xfrm>
        </p:spPr>
        <p:txBody>
          <a:bodyPr>
            <a:normAutofit fontScale="90000"/>
          </a:bodyPr>
          <a:lstStyle/>
          <a:p>
            <a:r>
              <a:rPr lang="zh-TW" altLang="en-US" sz="5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以下內容，純為閒聊打屁</a:t>
            </a:r>
            <a:br>
              <a:rPr lang="en-US" altLang="zh-TW" sz="5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若與事實相符，係屬巧合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827584" y="3933056"/>
            <a:ext cx="7416824" cy="20162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注意事項：</a:t>
            </a:r>
            <a:endParaRPr lang="en-US" altLang="zh-TW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簡報內容多為網路中截錄，</a:t>
            </a:r>
            <a:endParaRPr lang="en-US" altLang="zh-TW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並未知會作者同意，故僅供會中討論用</a:t>
            </a:r>
            <a:endParaRPr lang="en-US" altLang="zh-TW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請勿散佈，以免侵犯作者權利</a:t>
            </a:r>
            <a:endParaRPr lang="en-US" altLang="zh-TW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5536" y="190381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免責聲明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92395C-667D-474C-A68D-F09E37E1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43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C2366EE-9FB4-4F10-8CE5-AA87C807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E539D6C-0F17-436B-9A6F-036BC7F9A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32" y="1197000"/>
            <a:ext cx="9144000" cy="327860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DB6BCCA-0841-43FB-B036-FBAF8F3AB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000" y="4736816"/>
            <a:ext cx="4267200" cy="13335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01FC8E3-64AE-4A79-98CA-9FA33FC257E7}"/>
              </a:ext>
            </a:extLst>
          </p:cNvPr>
          <p:cNvSpPr txBox="1"/>
          <p:nvPr/>
        </p:nvSpPr>
        <p:spPr>
          <a:xfrm>
            <a:off x="251520" y="116632"/>
            <a:ext cx="712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Token(6)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680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64CE311-77B9-4D53-8106-ED79899E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BCFB4D-BBE5-43FB-A6CA-C404846A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5826"/>
            <a:ext cx="9144000" cy="344634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5BF3B4F-F859-4451-8C79-7FF806767E20}"/>
              </a:ext>
            </a:extLst>
          </p:cNvPr>
          <p:cNvSpPr txBox="1"/>
          <p:nvPr/>
        </p:nvSpPr>
        <p:spPr>
          <a:xfrm>
            <a:off x="251520" y="116632"/>
            <a:ext cx="712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Token(7)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550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CD75E9-D291-4AAA-9226-6FB8DDD5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1E6C4F-C893-4861-B953-4F7781BF3B36}"/>
              </a:ext>
            </a:extLst>
          </p:cNvPr>
          <p:cNvSpPr txBox="1"/>
          <p:nvPr/>
        </p:nvSpPr>
        <p:spPr>
          <a:xfrm>
            <a:off x="251520" y="116632"/>
            <a:ext cx="8136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爬取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BigDataSpark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大數據論壇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EEFBD75-B349-43FA-90DC-DE41C3C50DAC}"/>
              </a:ext>
            </a:extLst>
          </p:cNvPr>
          <p:cNvSpPr txBox="1"/>
          <p:nvPr/>
        </p:nvSpPr>
        <p:spPr>
          <a:xfrm>
            <a:off x="251520" y="1195951"/>
            <a:ext cx="3910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Group_ID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0DC13B-8DAA-40B6-BC8E-8210697C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17" y="1903837"/>
            <a:ext cx="7390084" cy="43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5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9BA6A0-FD49-48D8-8AD4-8A9C9D3C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13BB221-3AF7-4CE0-B234-7D9E546845AA}"/>
              </a:ext>
            </a:extLst>
          </p:cNvPr>
          <p:cNvSpPr txBox="1"/>
          <p:nvPr/>
        </p:nvSpPr>
        <p:spPr>
          <a:xfrm>
            <a:off x="251520" y="1195951"/>
            <a:ext cx="4141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4FAA13-DA88-4D04-B27E-874D1CD5F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5000"/>
            <a:ext cx="9144000" cy="34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42A048-7E05-48DE-809F-217F3B57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60C8A6-391A-4FB1-9EC8-58BD673AC20E}"/>
              </a:ext>
            </a:extLst>
          </p:cNvPr>
          <p:cNvSpPr txBox="1"/>
          <p:nvPr/>
        </p:nvSpPr>
        <p:spPr>
          <a:xfrm>
            <a:off x="251520" y="1195951"/>
            <a:ext cx="5219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Rfacebook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75AAE91-2AD5-4C4D-A542-D4DDFADCEAEF}"/>
              </a:ext>
            </a:extLst>
          </p:cNvPr>
          <p:cNvSpPr txBox="1"/>
          <p:nvPr/>
        </p:nvSpPr>
        <p:spPr>
          <a:xfrm>
            <a:off x="684000" y="2277000"/>
            <a:ext cx="68578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基本語法：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getUsers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：爬取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用戶訊息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getGroup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：爬取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社團訊息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getPage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：爬取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粉絲團訊息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7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486FC2-E8B2-4128-9DC1-543F73E1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BC3054-1474-4B08-B336-035AFAEB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000"/>
            <a:ext cx="5128283" cy="41148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C5B6FE1-2234-46AF-9185-2A7526ED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71" y="2645468"/>
            <a:ext cx="4771429" cy="370476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B455DA0-1397-4326-A226-10771F212F4A}"/>
              </a:ext>
            </a:extLst>
          </p:cNvPr>
          <p:cNvSpPr txBox="1"/>
          <p:nvPr/>
        </p:nvSpPr>
        <p:spPr>
          <a:xfrm>
            <a:off x="251520" y="116632"/>
            <a:ext cx="8136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貼文前五名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A52198A-9E30-41D6-A968-6476B6839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54" y="5301000"/>
            <a:ext cx="4120847" cy="7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9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463E17-830C-460C-B0C2-9C14E456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7F8B1C-15E0-42C2-B447-19E2AFF64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67" y="0"/>
            <a:ext cx="8737333" cy="635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3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6B94EF-07E0-413E-828C-1337F4C6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8123E3-909F-4629-9A3B-7469CCFD0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00" y="1015493"/>
            <a:ext cx="7342857" cy="530476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3327076-1001-4799-823F-6B40A53BA1D7}"/>
              </a:ext>
            </a:extLst>
          </p:cNvPr>
          <p:cNvSpPr txBox="1"/>
          <p:nvPr/>
        </p:nvSpPr>
        <p:spPr>
          <a:xfrm>
            <a:off x="251520" y="116632"/>
            <a:ext cx="8136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人氣貼文</a:t>
            </a:r>
          </a:p>
        </p:txBody>
      </p:sp>
    </p:spTree>
    <p:extLst>
      <p:ext uri="{BB962C8B-B14F-4D97-AF65-F5344CB8AC3E}">
        <p14:creationId xmlns:p14="http://schemas.microsoft.com/office/powerpoint/2010/main" val="352670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52E0DC2-EB2D-4479-8E97-B552945C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CCA2BF-BDE3-4455-91E4-16772D4AE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3426347"/>
            <a:ext cx="2767702" cy="23767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E4D3290-E644-49BA-9940-BF4C4B379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" y="1079123"/>
            <a:ext cx="5904000" cy="481860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AF1C2FB-CC32-4DF1-9F5A-930AE022E414}"/>
              </a:ext>
            </a:extLst>
          </p:cNvPr>
          <p:cNvSpPr txBox="1"/>
          <p:nvPr/>
        </p:nvSpPr>
        <p:spPr>
          <a:xfrm>
            <a:off x="251520" y="116632"/>
            <a:ext cx="8136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熱衷參與前六名</a:t>
            </a:r>
          </a:p>
        </p:txBody>
      </p:sp>
    </p:spTree>
    <p:extLst>
      <p:ext uri="{BB962C8B-B14F-4D97-AF65-F5344CB8AC3E}">
        <p14:creationId xmlns:p14="http://schemas.microsoft.com/office/powerpoint/2010/main" val="2152095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F25725E-CF33-45A7-8AD4-F084EDD6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34E50AF-2E56-41BC-9B9C-792DF8407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2" y="1219476"/>
            <a:ext cx="8590476" cy="441904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64CAE13-B6E2-4C9B-991B-FE10C10B4833}"/>
              </a:ext>
            </a:extLst>
          </p:cNvPr>
          <p:cNvSpPr txBox="1"/>
          <p:nvPr/>
        </p:nvSpPr>
        <p:spPr>
          <a:xfrm>
            <a:off x="251520" y="116632"/>
            <a:ext cx="432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花媽粉絲團</a:t>
            </a:r>
          </a:p>
        </p:txBody>
      </p:sp>
      <p:sp>
        <p:nvSpPr>
          <p:cNvPr id="6" name="流程圖: 卡片 5">
            <a:extLst>
              <a:ext uri="{FF2B5EF4-FFF2-40B4-BE49-F238E27FC236}">
                <a16:creationId xmlns:a16="http://schemas.microsoft.com/office/drawing/2014/main" id="{89474C0C-75D7-41A1-8CBB-641511C3C8B0}"/>
              </a:ext>
            </a:extLst>
          </p:cNvPr>
          <p:cNvSpPr/>
          <p:nvPr/>
        </p:nvSpPr>
        <p:spPr>
          <a:xfrm>
            <a:off x="5590800" y="4592109"/>
            <a:ext cx="3096000" cy="1405328"/>
          </a:xfrm>
          <a:prstGeom prst="flowChartPunchedCar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{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  "id": "</a:t>
            </a:r>
            <a:r>
              <a:rPr lang="en-US" altLang="zh-TW" dirty="0">
                <a:solidFill>
                  <a:schemeClr val="tx1"/>
                </a:solidFill>
                <a:hlinkClick r:id="rId3"/>
              </a:rPr>
              <a:t>232716627404</a:t>
            </a:r>
            <a:r>
              <a:rPr lang="en-US" altLang="zh-TW" dirty="0">
                <a:solidFill>
                  <a:schemeClr val="tx1"/>
                </a:solidFill>
              </a:rPr>
              <a:t>",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  "name": "</a:t>
            </a:r>
            <a:r>
              <a:rPr lang="zh-TW" altLang="en-US" dirty="0">
                <a:solidFill>
                  <a:schemeClr val="tx1"/>
                </a:solidFill>
              </a:rPr>
              <a:t>陳菊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花媽</a:t>
            </a:r>
            <a:r>
              <a:rPr lang="en-US" altLang="zh-TW" dirty="0">
                <a:solidFill>
                  <a:schemeClr val="tx1"/>
                </a:solidFill>
              </a:rPr>
              <a:t>) </a:t>
            </a:r>
            <a:r>
              <a:rPr lang="zh-TW" altLang="en-US" dirty="0">
                <a:solidFill>
                  <a:schemeClr val="tx1"/>
                </a:solidFill>
              </a:rPr>
              <a:t>市長</a:t>
            </a:r>
            <a:r>
              <a:rPr lang="en-US" altLang="zh-TW" dirty="0">
                <a:solidFill>
                  <a:schemeClr val="tx1"/>
                </a:solidFill>
              </a:rPr>
              <a:t>",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  "</a:t>
            </a:r>
            <a:r>
              <a:rPr lang="en-US" altLang="zh-TW" dirty="0" err="1">
                <a:solidFill>
                  <a:schemeClr val="tx1"/>
                </a:solidFill>
              </a:rPr>
              <a:t>fan_count</a:t>
            </a:r>
            <a:r>
              <a:rPr lang="en-US" altLang="zh-TW" dirty="0">
                <a:solidFill>
                  <a:schemeClr val="tx1"/>
                </a:solidFill>
              </a:rPr>
              <a:t>": </a:t>
            </a:r>
            <a:r>
              <a:rPr lang="en-US" altLang="zh-TW" dirty="0">
                <a:solidFill>
                  <a:srgbClr val="FF0000"/>
                </a:solidFill>
              </a:rPr>
              <a:t>1062466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}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83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02ACCC-B4A0-4915-8331-5942FD75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AE277C-258C-4665-A692-321969F00803}"/>
              </a:ext>
            </a:extLst>
          </p:cNvPr>
          <p:cNvSpPr txBox="1"/>
          <p:nvPr/>
        </p:nvSpPr>
        <p:spPr>
          <a:xfrm>
            <a:off x="395536" y="1268760"/>
            <a:ext cx="4608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陳東笙 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Tung-Sheng  Chen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元大銀行 資訊部 副理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Education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高應大電機系碩專班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雲科大電機系控制組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高雄工專電機科儀控組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FinTech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Blockchain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Big Data, Machine Learning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875B32-54F6-4660-9334-5AAF33CCC19E}"/>
              </a:ext>
            </a:extLst>
          </p:cNvPr>
          <p:cNvSpPr txBox="1"/>
          <p:nvPr/>
        </p:nvSpPr>
        <p:spPr>
          <a:xfrm>
            <a:off x="611560" y="116632"/>
            <a:ext cx="2664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About Me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079DC41-86A3-49F1-B692-52705549A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893" y="1117685"/>
            <a:ext cx="2828571" cy="5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70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8C217F5-70AD-4232-B089-D890980F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8EAD08-2BD2-4BB8-A328-2C13AB3A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2" y="1200428"/>
            <a:ext cx="8590476" cy="445714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3A52A37-F9B7-4AC5-B553-D5E6509C73E8}"/>
              </a:ext>
            </a:extLst>
          </p:cNvPr>
          <p:cNvSpPr txBox="1"/>
          <p:nvPr/>
        </p:nvSpPr>
        <p:spPr>
          <a:xfrm>
            <a:off x="251520" y="116632"/>
            <a:ext cx="8136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粉絲團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16FE50F-DA67-413D-9AC6-BE2A1D0020A8}"/>
              </a:ext>
            </a:extLst>
          </p:cNvPr>
          <p:cNvSpPr txBox="1"/>
          <p:nvPr/>
        </p:nvSpPr>
        <p:spPr>
          <a:xfrm>
            <a:off x="5292000" y="4725000"/>
            <a:ext cx="27655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{</a:t>
            </a:r>
            <a:br>
              <a:rPr lang="en-US" altLang="zh-TW" dirty="0"/>
            </a:br>
            <a:r>
              <a:rPr lang="en-US" altLang="zh-TW" dirty="0"/>
              <a:t>  "id": "</a:t>
            </a:r>
            <a:r>
              <a:rPr lang="en-US" altLang="zh-TW" dirty="0">
                <a:hlinkClick r:id="rId3"/>
              </a:rPr>
              <a:t>136845026417486</a:t>
            </a:r>
            <a:r>
              <a:rPr lang="en-US" altLang="zh-TW" dirty="0"/>
              <a:t>",</a:t>
            </a:r>
            <a:br>
              <a:rPr lang="en-US" altLang="zh-TW" dirty="0"/>
            </a:br>
            <a:r>
              <a:rPr lang="en-US" altLang="zh-TW" dirty="0"/>
              <a:t>  "name": "</a:t>
            </a:r>
            <a:r>
              <a:rPr lang="zh-TW" altLang="en-US" dirty="0"/>
              <a:t>柯文哲</a:t>
            </a:r>
            <a:r>
              <a:rPr lang="en-US" altLang="zh-TW" dirty="0"/>
              <a:t>",</a:t>
            </a:r>
            <a:br>
              <a:rPr lang="en-US" altLang="zh-TW" dirty="0"/>
            </a:br>
            <a:r>
              <a:rPr lang="en-US" altLang="zh-TW" dirty="0"/>
              <a:t>  "</a:t>
            </a:r>
            <a:r>
              <a:rPr lang="en-US" altLang="zh-TW" dirty="0" err="1"/>
              <a:t>fan_count</a:t>
            </a:r>
            <a:r>
              <a:rPr lang="en-US" altLang="zh-TW" dirty="0"/>
              <a:t>": </a:t>
            </a:r>
            <a:r>
              <a:rPr lang="en-US" altLang="zh-TW" dirty="0">
                <a:solidFill>
                  <a:srgbClr val="FF0000"/>
                </a:solidFill>
              </a:rPr>
              <a:t>1761670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00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313CED1-B450-48DA-A8C2-C263F1E5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3FE47E-DE12-4FAA-ACF3-2A6A88E33202}"/>
              </a:ext>
            </a:extLst>
          </p:cNvPr>
          <p:cNvSpPr txBox="1"/>
          <p:nvPr/>
        </p:nvSpPr>
        <p:spPr>
          <a:xfrm>
            <a:off x="251520" y="11663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55873CE-97A8-46AE-8BD7-3867BBCCB5B8}"/>
              </a:ext>
            </a:extLst>
          </p:cNvPr>
          <p:cNvSpPr txBox="1"/>
          <p:nvPr/>
        </p:nvSpPr>
        <p:spPr>
          <a:xfrm>
            <a:off x="600197" y="1012890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網路爬蟲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-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吳漢銘</a:t>
            </a:r>
            <a:endParaRPr lang="zh-TW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A307A4-F7C6-4EB5-9B2A-D43028C25ED9}"/>
              </a:ext>
            </a:extLst>
          </p:cNvPr>
          <p:cNvSpPr txBox="1"/>
          <p:nvPr/>
        </p:nvSpPr>
        <p:spPr>
          <a:xfrm>
            <a:off x="587487" y="1425114"/>
            <a:ext cx="7788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RPubs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 - 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筆記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– (13)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網路爬蟲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(Crawler)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：用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xml2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爬美國中情局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(CIA)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的解密文件資料庫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8E7801-976B-4C44-BDD6-B044724BC8AE}"/>
              </a:ext>
            </a:extLst>
          </p:cNvPr>
          <p:cNvSpPr txBox="1"/>
          <p:nvPr/>
        </p:nvSpPr>
        <p:spPr>
          <a:xfrm>
            <a:off x="600197" y="2205000"/>
            <a:ext cx="4424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網路爬蟲入門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in R (1) - Amazon AWS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5575EFE-5F96-4C37-9095-7DFF4B9C05F4}"/>
              </a:ext>
            </a:extLst>
          </p:cNvPr>
          <p:cNvSpPr txBox="1"/>
          <p:nvPr/>
        </p:nvSpPr>
        <p:spPr>
          <a:xfrm>
            <a:off x="600197" y="2709000"/>
            <a:ext cx="4662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簡單好用的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web scraping R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套件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–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rvest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E442FF-9565-4C5F-8F9D-2B3F04E73B77}"/>
              </a:ext>
            </a:extLst>
          </p:cNvPr>
          <p:cNvSpPr txBox="1"/>
          <p:nvPr/>
        </p:nvSpPr>
        <p:spPr>
          <a:xfrm>
            <a:off x="600197" y="3172890"/>
            <a:ext cx="4365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SpideR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 --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自製網路爬蟲收集資料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9BCE64-9B41-4EB8-BAED-4151A768E09D}"/>
              </a:ext>
            </a:extLst>
          </p:cNvPr>
          <p:cNvSpPr txBox="1"/>
          <p:nvPr/>
        </p:nvSpPr>
        <p:spPr>
          <a:xfrm>
            <a:off x="600197" y="3604890"/>
            <a:ext cx="7657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網路爬蟲實作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-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語言打造自己的爬蟲程式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GitHub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F22D61-0BA3-45C1-8847-3BB1B6ABAB3F}"/>
              </a:ext>
            </a:extLst>
          </p:cNvPr>
          <p:cNvSpPr txBox="1"/>
          <p:nvPr/>
        </p:nvSpPr>
        <p:spPr>
          <a:xfrm>
            <a:off x="614880" y="4108890"/>
            <a:ext cx="4394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R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文字探勘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–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網頁爬蟲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–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Stranity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 Blog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55C2335-14CB-4CE0-A62A-372E64D30F6F}"/>
              </a:ext>
            </a:extLst>
          </p:cNvPr>
          <p:cNvSpPr txBox="1"/>
          <p:nvPr/>
        </p:nvSpPr>
        <p:spPr>
          <a:xfrm>
            <a:off x="614880" y="4593114"/>
            <a:ext cx="6864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進階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網路爬蟲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利用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rvest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來爬取需要帳號密碼登入的藥物基因體資料庫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A95C4C-15B0-47F4-BFDF-E8573750F768}"/>
              </a:ext>
            </a:extLst>
          </p:cNvPr>
          <p:cNvSpPr txBox="1"/>
          <p:nvPr/>
        </p:nvSpPr>
        <p:spPr>
          <a:xfrm>
            <a:off x="600197" y="5384203"/>
            <a:ext cx="389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R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與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rvest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套件擷取網頁資料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6DF8ED0-3C61-4FDB-B10E-B22C44C0C034}"/>
              </a:ext>
            </a:extLst>
          </p:cNvPr>
          <p:cNvSpPr txBox="1"/>
          <p:nvPr/>
        </p:nvSpPr>
        <p:spPr>
          <a:xfrm>
            <a:off x="587487" y="5848093"/>
            <a:ext cx="6816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[R crawler]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公開資訊觀測站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實作篇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) «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/>
              </a:rPr>
              <a:t>呂奕的數據科學筆記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26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6DA998-8E44-4D4F-BE00-0F214DF1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6453336"/>
            <a:ext cx="442392" cy="365125"/>
          </a:xfrm>
        </p:spPr>
        <p:txBody>
          <a:bodyPr/>
          <a:lstStyle/>
          <a:p>
            <a:fld id="{4B5DFF54-BB61-4D35-BC40-A1779A0B8333}" type="slidenum">
              <a:rPr lang="zh-TW" altLang="en-US" sz="1800" smtClean="0"/>
              <a:pPr/>
              <a:t>3</a:t>
            </a:fld>
            <a:endParaRPr lang="zh-TW" altLang="en-US" sz="1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301604-9D83-4F45-AF67-6044C27AD97E}"/>
              </a:ext>
            </a:extLst>
          </p:cNvPr>
          <p:cNvSpPr txBox="1"/>
          <p:nvPr/>
        </p:nvSpPr>
        <p:spPr>
          <a:xfrm>
            <a:off x="1187624" y="1798945"/>
            <a:ext cx="69127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網路爬蟲設計實務</a:t>
            </a:r>
            <a:endParaRPr lang="en-US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相關圖片">
            <a:extLst>
              <a:ext uri="{FF2B5EF4-FFF2-40B4-BE49-F238E27FC236}">
                <a16:creationId xmlns:a16="http://schemas.microsoft.com/office/drawing/2014/main" id="{819CB60E-C3D8-4D86-811C-C5EACE1A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410" y="4581128"/>
            <a:ext cx="1578147" cy="157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3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66018C-4FE7-4B52-90A4-8C3D10D7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986DAF4-65E1-4156-906E-849A5CB72E6C}"/>
              </a:ext>
            </a:extLst>
          </p:cNvPr>
          <p:cNvSpPr txBox="1"/>
          <p:nvPr/>
        </p:nvSpPr>
        <p:spPr>
          <a:xfrm>
            <a:off x="251520" y="116632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網路爬蟲的注意事項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6A0A0A-DD83-47A7-ABB8-6384C5D7644E}"/>
              </a:ext>
            </a:extLst>
          </p:cNvPr>
          <p:cNvSpPr txBox="1"/>
          <p:nvPr/>
        </p:nvSpPr>
        <p:spPr>
          <a:xfrm>
            <a:off x="540000" y="1701000"/>
            <a:ext cx="835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檢視網站對於抓取與運用資料的宣告。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爬蟲程式是一種駭客行為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(Hacking)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沒有一成不變的網站及爬蟲程式。</a:t>
            </a:r>
          </a:p>
        </p:txBody>
      </p:sp>
    </p:spTree>
    <p:extLst>
      <p:ext uri="{BB962C8B-B14F-4D97-AF65-F5344CB8AC3E}">
        <p14:creationId xmlns:p14="http://schemas.microsoft.com/office/powerpoint/2010/main" val="300357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D41C69C-A9F6-4588-9AFF-23029444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DB6A184-CDF9-40A6-8F02-FF3BA01E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3000"/>
            <a:ext cx="9144000" cy="342804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9628AE4-9457-455B-BC07-A8816AC713D5}"/>
              </a:ext>
            </a:extLst>
          </p:cNvPr>
          <p:cNvSpPr txBox="1"/>
          <p:nvPr/>
        </p:nvSpPr>
        <p:spPr>
          <a:xfrm>
            <a:off x="251520" y="116632"/>
            <a:ext cx="712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Token(1)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CF8EAC-0B1F-4D7C-B6DA-E87E4C64D2D3}"/>
              </a:ext>
            </a:extLst>
          </p:cNvPr>
          <p:cNvSpPr txBox="1"/>
          <p:nvPr/>
        </p:nvSpPr>
        <p:spPr>
          <a:xfrm>
            <a:off x="468000" y="1485000"/>
            <a:ext cx="7383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https://developers.facebook.com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651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EA05894-D636-4C7C-9238-17ACA2C8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86CFDA-F9B1-4220-8866-30D2ABD1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975"/>
            <a:ext cx="9144000" cy="349404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039E73D-9F73-4F16-B01F-A0D4DB33A8C9}"/>
              </a:ext>
            </a:extLst>
          </p:cNvPr>
          <p:cNvSpPr txBox="1"/>
          <p:nvPr/>
        </p:nvSpPr>
        <p:spPr>
          <a:xfrm>
            <a:off x="251520" y="116632"/>
            <a:ext cx="712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Token(2)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972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C15E7D4-BA14-45A2-BB3E-8E483636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97DFB7-9747-4DA6-8BDA-0781AC56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3" y="1629000"/>
            <a:ext cx="8030453" cy="387103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EC981D5-68A7-492F-8962-2DE6DB36CB57}"/>
              </a:ext>
            </a:extLst>
          </p:cNvPr>
          <p:cNvSpPr txBox="1"/>
          <p:nvPr/>
        </p:nvSpPr>
        <p:spPr>
          <a:xfrm>
            <a:off x="251520" y="116632"/>
            <a:ext cx="712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Token(3)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192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F5D9AA-3D6C-40CB-A922-A25B96B2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0B35B5-B102-4EB8-9898-4EE2876F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747837"/>
            <a:ext cx="6877050" cy="336232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E6748AF-547C-4C0B-A616-52C15DE88638}"/>
              </a:ext>
            </a:extLst>
          </p:cNvPr>
          <p:cNvSpPr txBox="1"/>
          <p:nvPr/>
        </p:nvSpPr>
        <p:spPr>
          <a:xfrm>
            <a:off x="251520" y="116632"/>
            <a:ext cx="712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Token(4)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980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DC17BC8-EE38-483B-A8C7-C69208FF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FF54-BB61-4D35-BC40-A1779A0B8333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5AAE40-85E9-4C17-883E-F02FEE464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8132"/>
            <a:ext cx="9144000" cy="296173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5C2C30D-52A2-48ED-A935-22025F1E4532}"/>
              </a:ext>
            </a:extLst>
          </p:cNvPr>
          <p:cNvSpPr txBox="1"/>
          <p:nvPr/>
        </p:nvSpPr>
        <p:spPr>
          <a:xfrm>
            <a:off x="251520" y="116632"/>
            <a:ext cx="712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Token(5)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290930"/>
      </p:ext>
    </p:extLst>
  </p:cSld>
  <p:clrMapOvr>
    <a:masterClrMapping/>
  </p:clrMapOvr>
</p:sld>
</file>

<file path=ppt/theme/theme1.xml><?xml version="1.0" encoding="utf-8"?>
<a:theme xmlns:a="http://schemas.openxmlformats.org/drawingml/2006/main" name="景氣對策信號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景氣對策信號</Template>
  <TotalTime>2469</TotalTime>
  <Words>427</Words>
  <Application>Microsoft Office PowerPoint</Application>
  <PresentationFormat>如螢幕大小 (4:3)</PresentationFormat>
  <Paragraphs>85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Wingdings</vt:lpstr>
      <vt:lpstr>景氣對策信號</vt:lpstr>
      <vt:lpstr>以下內容，純為閒聊打屁 若與事實相符，係屬巧合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以下內容，純為閒聊打屁 若與事實相符，係屬巧合</dc:title>
  <dc:creator>陳東笙</dc:creator>
  <cp:lastModifiedBy>陳東笙</cp:lastModifiedBy>
  <cp:revision>129</cp:revision>
  <dcterms:created xsi:type="dcterms:W3CDTF">2017-08-14T01:01:55Z</dcterms:created>
  <dcterms:modified xsi:type="dcterms:W3CDTF">2018-02-20T12:06:35Z</dcterms:modified>
</cp:coreProperties>
</file>