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7" r:id="rId2"/>
    <p:sldId id="257" r:id="rId3"/>
    <p:sldId id="291" r:id="rId4"/>
    <p:sldId id="278" r:id="rId5"/>
    <p:sldId id="258" r:id="rId6"/>
    <p:sldId id="259" r:id="rId7"/>
    <p:sldId id="261" r:id="rId8"/>
    <p:sldId id="260" r:id="rId9"/>
    <p:sldId id="272" r:id="rId10"/>
    <p:sldId id="262" r:id="rId11"/>
    <p:sldId id="263" r:id="rId12"/>
    <p:sldId id="264" r:id="rId13"/>
    <p:sldId id="266" r:id="rId14"/>
    <p:sldId id="265" r:id="rId15"/>
    <p:sldId id="267" r:id="rId16"/>
    <p:sldId id="271" r:id="rId17"/>
    <p:sldId id="268" r:id="rId18"/>
    <p:sldId id="293" r:id="rId19"/>
    <p:sldId id="275" r:id="rId20"/>
    <p:sldId id="269" r:id="rId21"/>
    <p:sldId id="270" r:id="rId22"/>
    <p:sldId id="273" r:id="rId23"/>
    <p:sldId id="274" r:id="rId24"/>
    <p:sldId id="276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38B204-FEBC-44E7-920C-C1659423DBFA}">
          <p14:sldIdLst>
            <p14:sldId id="277"/>
            <p14:sldId id="257"/>
            <p14:sldId id="291"/>
            <p14:sldId id="278"/>
            <p14:sldId id="258"/>
            <p14:sldId id="259"/>
            <p14:sldId id="261"/>
            <p14:sldId id="260"/>
            <p14:sldId id="272"/>
            <p14:sldId id="262"/>
            <p14:sldId id="263"/>
            <p14:sldId id="264"/>
            <p14:sldId id="266"/>
            <p14:sldId id="265"/>
            <p14:sldId id="267"/>
            <p14:sldId id="271"/>
            <p14:sldId id="268"/>
            <p14:sldId id="293"/>
            <p14:sldId id="275"/>
            <p14:sldId id="269"/>
            <p14:sldId id="270"/>
            <p14:sldId id="273"/>
            <p14:sldId id="274"/>
            <p14:sldId id="27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D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03DB9-6A42-4C16-AD46-14B74794577A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6D62-1ADE-4FB4-B6C5-701C4D2EC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148-B559-42EC-8430-A2F5F5002C3E}" type="datetime1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9D21245-35D1-4B95-8F54-B9BDF43DBB32}"/>
              </a:ext>
            </a:extLst>
          </p:cNvPr>
          <p:cNvSpPr/>
          <p:nvPr userDrawn="1"/>
        </p:nvSpPr>
        <p:spPr>
          <a:xfrm>
            <a:off x="0" y="6410325"/>
            <a:ext cx="9144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3375" y="6483352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8475" y="6480176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BB6163-79FB-4E33-AAA9-2CC31CD6AD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A6C97F-5D0E-4CD8-8E18-E098B195CBFB}"/>
              </a:ext>
            </a:extLst>
          </p:cNvPr>
          <p:cNvSpPr txBox="1"/>
          <p:nvPr userDrawn="1"/>
        </p:nvSpPr>
        <p:spPr>
          <a:xfrm>
            <a:off x="2724149" y="6475969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</a:p>
        </p:txBody>
      </p:sp>
    </p:spTree>
    <p:extLst>
      <p:ext uri="{BB962C8B-B14F-4D97-AF65-F5344CB8AC3E}">
        <p14:creationId xmlns:p14="http://schemas.microsoft.com/office/powerpoint/2010/main" val="5794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2D41-247B-407E-AD41-4DC27F87D5EB}" type="datetime1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6163-79FB-4E33-AAA9-2CC31CD6A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4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q.yam.com/post.php?id=9339" TargetMode="External"/><Relationship Id="rId7" Type="http://schemas.openxmlformats.org/officeDocument/2006/relationships/hyperlink" Target="https://www.bnext.com.tw/article/53995/taiwan-blockchain-alliance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inb.com/?P=Cont&amp;id=1290" TargetMode="External"/><Relationship Id="rId5" Type="http://schemas.openxmlformats.org/officeDocument/2006/relationships/hyperlink" Target="https://zh.wikipedia.org/wiki/%E6%AF%94%E7%89%B9%E5%B9%A3%E7%8F%BE%E9%87%91" TargetMode="External"/><Relationship Id="rId4" Type="http://schemas.openxmlformats.org/officeDocument/2006/relationships/hyperlink" Target="https://blockcast.it/2017/07/09/bitcoin-segwit-jul-aug-event-timetabl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BC-nXj3Ng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lockchain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blockchain.com/zh-tw/poo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andnexus.com/libr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&#27861;&#23450;&#36008;&#2416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8AC3F-0BB0-448D-98C8-A27CAD8D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52" y="84171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虛擬貨幣抓取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及區塊鏈介紹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A6B79-1784-4823-A5D3-493EA547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4" y="3953184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主講人：陳東笙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66CF9-DE48-4999-A828-E2A9D46E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148-B559-42EC-8430-A2F5F5002C3E}" type="datetime1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40CEBA-66F0-4878-A6E5-0667AD6B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ãç¶²è·¯ç¬è²ãçåçæå°çµæ">
            <a:extLst>
              <a:ext uri="{FF2B5EF4-FFF2-40B4-BE49-F238E27FC236}">
                <a16:creationId xmlns:a16="http://schemas.microsoft.com/office/drawing/2014/main" id="{2274D31A-0242-4C12-BB1B-72CD6B23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9" y="3652220"/>
            <a:ext cx="2717719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0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96967B-9EB4-4B8C-BB94-9F8E6990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1213-31D2-4446-9653-26C6F1216F20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58D9A7-43AA-4534-B296-8D2E85F9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AFCC16A-ED47-4BC5-89CF-9C23416D81F5}"/>
              </a:ext>
            </a:extLst>
          </p:cNvPr>
          <p:cNvCxnSpPr>
            <a:cxnSpLocks/>
          </p:cNvCxnSpPr>
          <p:nvPr/>
        </p:nvCxnSpPr>
        <p:spPr>
          <a:xfrm>
            <a:off x="601852" y="3811794"/>
            <a:ext cx="8144583" cy="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94E50EB-DF5E-447D-802E-5BD7BF066305}"/>
              </a:ext>
            </a:extLst>
          </p:cNvPr>
          <p:cNvCxnSpPr>
            <a:cxnSpLocks/>
          </p:cNvCxnSpPr>
          <p:nvPr/>
        </p:nvCxnSpPr>
        <p:spPr>
          <a:xfrm flipV="1">
            <a:off x="765313" y="2853971"/>
            <a:ext cx="0" cy="95782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8434DD-1D03-46FE-BB29-AD769CE49D6D}"/>
              </a:ext>
            </a:extLst>
          </p:cNvPr>
          <p:cNvSpPr txBox="1"/>
          <p:nvPr/>
        </p:nvSpPr>
        <p:spPr>
          <a:xfrm>
            <a:off x="288736" y="1330416"/>
            <a:ext cx="1267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2008/11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中本聰發表：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Bitcoin: A Peer-to-Peer Electronic Cash System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AF27718-BF5D-4BDA-A96D-6D5D425CC40C}"/>
              </a:ext>
            </a:extLst>
          </p:cNvPr>
          <p:cNvCxnSpPr>
            <a:cxnSpLocks/>
          </p:cNvCxnSpPr>
          <p:nvPr/>
        </p:nvCxnSpPr>
        <p:spPr>
          <a:xfrm>
            <a:off x="1048426" y="3811794"/>
            <a:ext cx="0" cy="79632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6F04CD-5BDC-4EC6-93B3-B6D7FBDDD995}"/>
              </a:ext>
            </a:extLst>
          </p:cNvPr>
          <p:cNvSpPr txBox="1"/>
          <p:nvPr/>
        </p:nvSpPr>
        <p:spPr>
          <a:xfrm>
            <a:off x="417845" y="469965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2009/01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比特幣網路上線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71022B-25D4-4C5E-9290-2413E8F93DBE}"/>
              </a:ext>
            </a:extLst>
          </p:cNvPr>
          <p:cNvCxnSpPr>
            <a:cxnSpLocks/>
          </p:cNvCxnSpPr>
          <p:nvPr/>
        </p:nvCxnSpPr>
        <p:spPr>
          <a:xfrm flipV="1">
            <a:off x="1848681" y="2415048"/>
            <a:ext cx="0" cy="139674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87C004-688B-4782-BF3E-1EA23098E8E6}"/>
              </a:ext>
            </a:extLst>
          </p:cNvPr>
          <p:cNvSpPr txBox="1"/>
          <p:nvPr/>
        </p:nvSpPr>
        <p:spPr>
          <a:xfrm>
            <a:off x="1490472" y="1148092"/>
            <a:ext cx="15456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2010/05/22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第一筆比特幣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購買實體物品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花費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萬個比特幣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購買了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個披薩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A7523C-65F8-4652-84B2-38EE6C3C277C}"/>
              </a:ext>
            </a:extLst>
          </p:cNvPr>
          <p:cNvSpPr txBox="1"/>
          <p:nvPr/>
        </p:nvSpPr>
        <p:spPr>
          <a:xfrm>
            <a:off x="1623082" y="5527202"/>
            <a:ext cx="1366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2011/02/09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首次突破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BC564C-D863-49DD-9FFC-53AF3406FC2E}"/>
              </a:ext>
            </a:extLst>
          </p:cNvPr>
          <p:cNvCxnSpPr>
            <a:cxnSpLocks/>
          </p:cNvCxnSpPr>
          <p:nvPr/>
        </p:nvCxnSpPr>
        <p:spPr>
          <a:xfrm>
            <a:off x="2244359" y="3792032"/>
            <a:ext cx="0" cy="160510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00C51D2-1058-468D-9FB4-000AE63D9F9C}"/>
              </a:ext>
            </a:extLst>
          </p:cNvPr>
          <p:cNvCxnSpPr>
            <a:cxnSpLocks/>
          </p:cNvCxnSpPr>
          <p:nvPr/>
        </p:nvCxnSpPr>
        <p:spPr>
          <a:xfrm flipV="1">
            <a:off x="3747663" y="2317643"/>
            <a:ext cx="0" cy="151779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790053-F44A-4614-AB46-8A7D999535B2}"/>
              </a:ext>
            </a:extLst>
          </p:cNvPr>
          <p:cNvSpPr txBox="1"/>
          <p:nvPr/>
        </p:nvSpPr>
        <p:spPr>
          <a:xfrm>
            <a:off x="3086521" y="926836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2014/02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比特幣交易平台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Mt.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八十五萬個比特幣被竊，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價值將近台幣五億元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C0DBD0-115A-4BC8-B298-54258FF70C11}"/>
              </a:ext>
            </a:extLst>
          </p:cNvPr>
          <p:cNvSpPr txBox="1"/>
          <p:nvPr/>
        </p:nvSpPr>
        <p:spPr>
          <a:xfrm>
            <a:off x="2480591" y="4448481"/>
            <a:ext cx="1383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2013/03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比特幣專業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挖礦晶片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ASICs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問世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F508801-DFE4-43BD-9190-535CB27B18DD}"/>
              </a:ext>
            </a:extLst>
          </p:cNvPr>
          <p:cNvCxnSpPr>
            <a:cxnSpLocks/>
          </p:cNvCxnSpPr>
          <p:nvPr/>
        </p:nvCxnSpPr>
        <p:spPr>
          <a:xfrm>
            <a:off x="2917835" y="3792032"/>
            <a:ext cx="0" cy="521863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4F81E-AEA4-4ACC-92E3-E904CA67A59E}"/>
              </a:ext>
            </a:extLst>
          </p:cNvPr>
          <p:cNvSpPr txBox="1"/>
          <p:nvPr/>
        </p:nvSpPr>
        <p:spPr>
          <a:xfrm>
            <a:off x="3419216" y="545688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2014/09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BitoEX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將購買比特幣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導入全家便利商店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6BAE19-E89E-4EF7-8070-171D04A7A4CF}"/>
              </a:ext>
            </a:extLst>
          </p:cNvPr>
          <p:cNvCxnSpPr>
            <a:cxnSpLocks/>
          </p:cNvCxnSpPr>
          <p:nvPr/>
        </p:nvCxnSpPr>
        <p:spPr>
          <a:xfrm>
            <a:off x="3985942" y="3811795"/>
            <a:ext cx="4285" cy="164509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852EE7-CDA3-43E2-A8CD-FF8E6950892A}"/>
              </a:ext>
            </a:extLst>
          </p:cNvPr>
          <p:cNvSpPr txBox="1"/>
          <p:nvPr/>
        </p:nvSpPr>
        <p:spPr>
          <a:xfrm>
            <a:off x="5647236" y="17012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2017/03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一個比特幣的價格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首次超過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一盎司的黃金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1409ABB-20E2-472A-A8BB-CA86992A63C3}"/>
              </a:ext>
            </a:extLst>
          </p:cNvPr>
          <p:cNvCxnSpPr>
            <a:cxnSpLocks/>
          </p:cNvCxnSpPr>
          <p:nvPr/>
        </p:nvCxnSpPr>
        <p:spPr>
          <a:xfrm flipV="1">
            <a:off x="6161573" y="2715411"/>
            <a:ext cx="0" cy="109638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32B8F1-AA55-4481-9CAB-AB63E0E14213}"/>
              </a:ext>
            </a:extLst>
          </p:cNvPr>
          <p:cNvSpPr txBox="1"/>
          <p:nvPr/>
        </p:nvSpPr>
        <p:spPr>
          <a:xfrm>
            <a:off x="6455215" y="4920088"/>
            <a:ext cx="2219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2017/08/01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擴容硬分叉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tooltip="比特幣現金"/>
              </a:rPr>
              <a:t>比特幣現金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(Bitcoin Cash, BCC, BCH)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5102A92-1044-4748-BA59-F49F1D2CB08F}"/>
              </a:ext>
            </a:extLst>
          </p:cNvPr>
          <p:cNvCxnSpPr>
            <a:cxnSpLocks/>
          </p:cNvCxnSpPr>
          <p:nvPr/>
        </p:nvCxnSpPr>
        <p:spPr>
          <a:xfrm>
            <a:off x="6789451" y="3811795"/>
            <a:ext cx="0" cy="100420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7BF023-88DF-4A0B-8BF2-4C357D4D0045}"/>
              </a:ext>
            </a:extLst>
          </p:cNvPr>
          <p:cNvSpPr txBox="1"/>
          <p:nvPr/>
        </p:nvSpPr>
        <p:spPr>
          <a:xfrm>
            <a:off x="6963575" y="473932"/>
            <a:ext cx="1782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2017/11/28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比特幣交易價格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首次突破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D8E4E0C-8D4A-4ECA-9FE4-3E55D05BD2DD}"/>
              </a:ext>
            </a:extLst>
          </p:cNvPr>
          <p:cNvCxnSpPr>
            <a:cxnSpLocks/>
          </p:cNvCxnSpPr>
          <p:nvPr/>
        </p:nvCxnSpPr>
        <p:spPr>
          <a:xfrm flipV="1">
            <a:off x="7402451" y="1330416"/>
            <a:ext cx="0" cy="245061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030FFB-CA14-48F5-A531-CCE82D3FA1B9}"/>
              </a:ext>
            </a:extLst>
          </p:cNvPr>
          <p:cNvSpPr txBox="1"/>
          <p:nvPr/>
        </p:nvSpPr>
        <p:spPr>
          <a:xfrm>
            <a:off x="7657981" y="4608116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比特幣下跌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趨勢開始明朗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16A513-8077-49DE-8427-FA1D05BAD35F}"/>
              </a:ext>
            </a:extLst>
          </p:cNvPr>
          <p:cNvCxnSpPr>
            <a:cxnSpLocks/>
          </p:cNvCxnSpPr>
          <p:nvPr/>
        </p:nvCxnSpPr>
        <p:spPr>
          <a:xfrm>
            <a:off x="7934034" y="3835435"/>
            <a:ext cx="0" cy="65808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3476B92-CD44-4C35-8EC1-EF1950964E6D}"/>
              </a:ext>
            </a:extLst>
          </p:cNvPr>
          <p:cNvCxnSpPr>
            <a:cxnSpLocks/>
          </p:cNvCxnSpPr>
          <p:nvPr/>
        </p:nvCxnSpPr>
        <p:spPr>
          <a:xfrm flipV="1">
            <a:off x="3202070" y="3415365"/>
            <a:ext cx="0" cy="370390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3F34346-34A1-4354-8D95-04B7FEDF38A5}"/>
              </a:ext>
            </a:extLst>
          </p:cNvPr>
          <p:cNvSpPr txBox="1"/>
          <p:nvPr/>
        </p:nvSpPr>
        <p:spPr>
          <a:xfrm>
            <a:off x="2406775" y="2682326"/>
            <a:ext cx="1401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</a:t>
            </a:r>
          </a:p>
          <a:p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Vitalik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Buterin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發表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白皮書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1F2317C-11E3-45E5-B022-D17DE452AC43}"/>
              </a:ext>
            </a:extLst>
          </p:cNvPr>
          <p:cNvSpPr txBox="1"/>
          <p:nvPr/>
        </p:nvSpPr>
        <p:spPr>
          <a:xfrm>
            <a:off x="3934006" y="2269357"/>
            <a:ext cx="1385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2015/07/30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Frontier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0A774C9-2A58-42AD-ACDA-918AF7503A99}"/>
              </a:ext>
            </a:extLst>
          </p:cNvPr>
          <p:cNvCxnSpPr>
            <a:cxnSpLocks/>
          </p:cNvCxnSpPr>
          <p:nvPr/>
        </p:nvCxnSpPr>
        <p:spPr>
          <a:xfrm flipV="1">
            <a:off x="4436417" y="3008021"/>
            <a:ext cx="0" cy="77475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799447-8F1E-4EE5-A8F6-E4CAA8C3A362}"/>
              </a:ext>
            </a:extLst>
          </p:cNvPr>
          <p:cNvSpPr txBox="1"/>
          <p:nvPr/>
        </p:nvSpPr>
        <p:spPr>
          <a:xfrm>
            <a:off x="5011904" y="5149249"/>
            <a:ext cx="1161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年春季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硬分擦叉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釋出穩定版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Homestead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468CE58-6B8F-4184-B502-2C2FA9E16A93}"/>
              </a:ext>
            </a:extLst>
          </p:cNvPr>
          <p:cNvCxnSpPr>
            <a:cxnSpLocks/>
          </p:cNvCxnSpPr>
          <p:nvPr/>
        </p:nvCxnSpPr>
        <p:spPr>
          <a:xfrm>
            <a:off x="5232718" y="3811794"/>
            <a:ext cx="13369" cy="1273375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3358911-0BB0-4F05-BD1B-D97128267493}"/>
              </a:ext>
            </a:extLst>
          </p:cNvPr>
          <p:cNvCxnSpPr>
            <a:cxnSpLocks/>
          </p:cNvCxnSpPr>
          <p:nvPr/>
        </p:nvCxnSpPr>
        <p:spPr>
          <a:xfrm flipV="1">
            <a:off x="5468057" y="1732867"/>
            <a:ext cx="0" cy="2059167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ABE3E5B-7EEF-4B7B-931F-05611AD5618C}"/>
              </a:ext>
            </a:extLst>
          </p:cNvPr>
          <p:cNvSpPr txBox="1"/>
          <p:nvPr/>
        </p:nvSpPr>
        <p:spPr>
          <a:xfrm>
            <a:off x="5013795" y="660473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2016/06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DAO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被駭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tooltip="The DAO（頁面不存在）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市值五千萬美元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tooltip="The DAO（頁面不存在）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的以太幣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186FBD2-E428-4252-AD37-661361732A59}"/>
              </a:ext>
            </a:extLst>
          </p:cNvPr>
          <p:cNvSpPr txBox="1"/>
          <p:nvPr/>
        </p:nvSpPr>
        <p:spPr>
          <a:xfrm>
            <a:off x="4087933" y="4094044"/>
            <a:ext cx="116730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2015/12</a:t>
            </a:r>
          </a:p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基金會</a:t>
            </a: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Hyperleger</a:t>
            </a: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項目的啟動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73CA9F2-7504-440A-9E32-53731524509A}"/>
              </a:ext>
            </a:extLst>
          </p:cNvPr>
          <p:cNvCxnSpPr>
            <a:cxnSpLocks/>
          </p:cNvCxnSpPr>
          <p:nvPr/>
        </p:nvCxnSpPr>
        <p:spPr>
          <a:xfrm>
            <a:off x="4716668" y="3828309"/>
            <a:ext cx="0" cy="292765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CF921B-F60B-4098-9FD8-CE4334AC001A}"/>
              </a:ext>
            </a:extLst>
          </p:cNvPr>
          <p:cNvSpPr txBox="1"/>
          <p:nvPr/>
        </p:nvSpPr>
        <p:spPr>
          <a:xfrm>
            <a:off x="377018" y="14365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虛擬貨幣發展時間軸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C8F4416-325B-4841-B5AD-B85701E75213}"/>
              </a:ext>
            </a:extLst>
          </p:cNvPr>
          <p:cNvCxnSpPr>
            <a:cxnSpLocks/>
          </p:cNvCxnSpPr>
          <p:nvPr/>
        </p:nvCxnSpPr>
        <p:spPr>
          <a:xfrm flipV="1">
            <a:off x="8421770" y="3008021"/>
            <a:ext cx="0" cy="757769"/>
          </a:xfrm>
          <a:prstGeom prst="line">
            <a:avLst/>
          </a:prstGeom>
          <a:ln w="28575">
            <a:solidFill>
              <a:srgbClr val="66006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C93F50E-DA2F-4305-8892-8FEBE9836BF3}"/>
              </a:ext>
            </a:extLst>
          </p:cNvPr>
          <p:cNvSpPr txBox="1"/>
          <p:nvPr/>
        </p:nvSpPr>
        <p:spPr>
          <a:xfrm>
            <a:off x="7826147" y="2252843"/>
            <a:ext cx="1261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2019/07/12</a:t>
            </a:r>
          </a:p>
          <a:p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台灣區塊鏈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7"/>
            </a:endParaRPr>
          </a:p>
          <a:p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大聯盟成立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35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697563-4FB3-4D69-880D-108CBFFA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18D808-2FBC-4B8D-9E3C-ED7907C9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5678DB-E60B-4DB2-AD99-296837A8B215}"/>
              </a:ext>
            </a:extLst>
          </p:cNvPr>
          <p:cNvSpPr txBox="1"/>
          <p:nvPr/>
        </p:nvSpPr>
        <p:spPr>
          <a:xfrm>
            <a:off x="781539" y="1368021"/>
            <a:ext cx="7580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抓取總市值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名的虛擬貨幣</a:t>
            </a:r>
          </a:p>
        </p:txBody>
      </p:sp>
    </p:spTree>
    <p:extLst>
      <p:ext uri="{BB962C8B-B14F-4D97-AF65-F5344CB8AC3E}">
        <p14:creationId xmlns:p14="http://schemas.microsoft.com/office/powerpoint/2010/main" val="5018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700C25-EE64-44C6-800B-652CE707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7A4E1-9A5A-4AA0-A597-EC94C83B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C08447-FD48-45DA-B9D6-74846711B003}"/>
              </a:ext>
            </a:extLst>
          </p:cNvPr>
          <p:cNvSpPr txBox="1"/>
          <p:nvPr/>
        </p:nvSpPr>
        <p:spPr>
          <a:xfrm>
            <a:off x="743803" y="398591"/>
            <a:ext cx="765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(BTC)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(ETH)</a:t>
            </a: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瑞波幣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(XRP)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萊特幣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(LTC)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429F2-5ABC-4B07-B6A1-7F228508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88" y="2523148"/>
            <a:ext cx="6267024" cy="31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9B3453-C9DB-4025-AFDB-68A454C3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C4934D-C06E-40BD-A2C3-01896724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D6503-4888-4B23-B874-6D0298859EFC}"/>
              </a:ext>
            </a:extLst>
          </p:cNvPr>
          <p:cNvSpPr txBox="1"/>
          <p:nvPr/>
        </p:nvSpPr>
        <p:spPr>
          <a:xfrm>
            <a:off x="530086" y="3272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5B0F00-3004-46C0-93DD-B7E55E03F82E}"/>
              </a:ext>
            </a:extLst>
          </p:cNvPr>
          <p:cNvSpPr txBox="1"/>
          <p:nvPr/>
        </p:nvSpPr>
        <p:spPr>
          <a:xfrm>
            <a:off x="1872761" y="1905506"/>
            <a:ext cx="3223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去中心化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不可竄改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可追蹤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3E44FE-76EE-41AA-8A8E-8359F97C0AD0}"/>
              </a:ext>
            </a:extLst>
          </p:cNvPr>
          <p:cNvSpPr txBox="1"/>
          <p:nvPr/>
        </p:nvSpPr>
        <p:spPr>
          <a:xfrm>
            <a:off x="1872761" y="5512904"/>
            <a:ext cx="489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https://www.youtube.com/watch?v=bBC-nXj3Ng4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9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F711CE-01EB-4257-8079-AFBB4715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4ACB88-0EC1-46A7-97AD-A6F270E6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2F29CA-288D-4B9C-9A83-44DC19C06700}"/>
              </a:ext>
            </a:extLst>
          </p:cNvPr>
          <p:cNvSpPr txBox="1"/>
          <p:nvPr/>
        </p:nvSpPr>
        <p:spPr>
          <a:xfrm>
            <a:off x="477079" y="48127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區塊的構成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E35B84-9425-4025-900B-A89992BB88F6}"/>
              </a:ext>
            </a:extLst>
          </p:cNvPr>
          <p:cNvSpPr txBox="1"/>
          <p:nvPr/>
        </p:nvSpPr>
        <p:spPr>
          <a:xfrm>
            <a:off x="3402584" y="573607"/>
            <a:ext cx="441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https://www.blockchain.com/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4B49CC-ABD4-4357-B022-4A3B5742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693833"/>
            <a:ext cx="8782050" cy="2343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68E662-9756-463E-9A60-175631FD8E2C}"/>
              </a:ext>
            </a:extLst>
          </p:cNvPr>
          <p:cNvSpPr txBox="1"/>
          <p:nvPr/>
        </p:nvSpPr>
        <p:spPr>
          <a:xfrm>
            <a:off x="1145876" y="1412610"/>
            <a:ext cx="45134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每一個區塊包含有：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區塊的容量大小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Size)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區塊頭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Header)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交易數量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(Transaction Counter)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交易資訊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(Transaction)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00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F71098-A435-42B4-96C6-A21F37D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5C6BCC-E761-415C-A521-47E44DE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04EA29-49A8-497C-8738-1A122A571EFE}"/>
              </a:ext>
            </a:extLst>
          </p:cNvPr>
          <p:cNvSpPr txBox="1"/>
          <p:nvPr/>
        </p:nvSpPr>
        <p:spPr>
          <a:xfrm>
            <a:off x="642655" y="653023"/>
            <a:ext cx="78586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區塊頭固定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80Bytes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，包含有：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32Bytes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(Previous Block Header Hash)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第二組為中繼資料，由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 Target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Timestamp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Nonce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值所組成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第三組為彙整多筆交易紀錄的資料結構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Tree Root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49ED5-C5AA-4521-BB63-988A3603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834295"/>
            <a:ext cx="8458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0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1A3087-12CE-4DBF-8DBF-94D7F28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1691D5-A310-4DA7-9E99-A96DD0A6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18A5A-D374-4134-AF63-73B82FA87A7B}"/>
              </a:ext>
            </a:extLst>
          </p:cNvPr>
          <p:cNvSpPr/>
          <p:nvPr/>
        </p:nvSpPr>
        <p:spPr>
          <a:xfrm>
            <a:off x="437321" y="1298713"/>
            <a:ext cx="82693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查看區塊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及區塊結構抓取交易資訊</a:t>
            </a:r>
          </a:p>
        </p:txBody>
      </p:sp>
    </p:spTree>
    <p:extLst>
      <p:ext uri="{BB962C8B-B14F-4D97-AF65-F5344CB8AC3E}">
        <p14:creationId xmlns:p14="http://schemas.microsoft.com/office/powerpoint/2010/main" val="268584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2834F3-FB7D-4B48-AF50-06A3D77F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9C471-8E3B-4D9F-8DE2-B50B949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D1E77F-2B1A-492C-A0EB-684D9036B29F}"/>
              </a:ext>
            </a:extLst>
          </p:cNvPr>
          <p:cNvSpPr txBox="1"/>
          <p:nvPr/>
        </p:nvSpPr>
        <p:spPr>
          <a:xfrm>
            <a:off x="715618" y="50358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比特幣區塊鏈的特性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6236B-D5B9-414D-8E8F-DE6CE4BF1C2E}"/>
              </a:ext>
            </a:extLst>
          </p:cNvPr>
          <p:cNvSpPr txBox="1"/>
          <p:nvPr/>
        </p:nvSpPr>
        <p:spPr>
          <a:xfrm>
            <a:off x="741336" y="1628829"/>
            <a:ext cx="766132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★採用工作量證明機制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(Proof of Work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★每產生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個區塊會調整一次難度，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以每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分鐘產生一區塊估算，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大約是每兩周會調整一次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★每筆交易採橢圓曲線數位簽章演算法加密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Hashcash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演算法及多種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函數確保資料不被竄改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★經由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Tree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將大量訊息縮短成一個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★用時間戳伺服器（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 Server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）確保區塊序列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BD48AE-37A3-4A33-B2D4-6F8ADAA2DF44}"/>
              </a:ext>
            </a:extLst>
          </p:cNvPr>
          <p:cNvSpPr txBox="1"/>
          <p:nvPr/>
        </p:nvSpPr>
        <p:spPr>
          <a:xfrm>
            <a:off x="1095728" y="5210481"/>
            <a:ext cx="7133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時間戳是指格林威治時間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至現在的總秒數</a:t>
            </a:r>
          </a:p>
        </p:txBody>
      </p:sp>
    </p:spTree>
    <p:extLst>
      <p:ext uri="{BB962C8B-B14F-4D97-AF65-F5344CB8AC3E}">
        <p14:creationId xmlns:p14="http://schemas.microsoft.com/office/powerpoint/2010/main" val="160857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E87760-049E-4689-9647-93989232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3A0413-57DE-4CC4-84A8-A0889345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9EB908-1786-44DF-BF07-53A9339FD511}"/>
              </a:ext>
            </a:extLst>
          </p:cNvPr>
          <p:cNvSpPr txBox="1"/>
          <p:nvPr/>
        </p:nvSpPr>
        <p:spPr>
          <a:xfrm>
            <a:off x="768627" y="42407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比特幣非對稱加密機制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E89C9-2C3E-428E-AE75-7CAD903544AD}"/>
              </a:ext>
            </a:extLst>
          </p:cNvPr>
          <p:cNvSpPr/>
          <p:nvPr/>
        </p:nvSpPr>
        <p:spPr>
          <a:xfrm>
            <a:off x="808384" y="1417985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A5A0D8-0A02-4F3F-9485-92C441C3BC2C}"/>
              </a:ext>
            </a:extLst>
          </p:cNvPr>
          <p:cNvSpPr/>
          <p:nvPr/>
        </p:nvSpPr>
        <p:spPr>
          <a:xfrm>
            <a:off x="2841350" y="1417985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BB38E46-0297-4FCC-B67A-BA929E6032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98645" y="1842055"/>
            <a:ext cx="442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7E7FF38-BEEF-4EAE-AB1C-F02F18AF5A6D}"/>
              </a:ext>
            </a:extLst>
          </p:cNvPr>
          <p:cNvSpPr/>
          <p:nvPr/>
        </p:nvSpPr>
        <p:spPr>
          <a:xfrm>
            <a:off x="4874316" y="1417985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F17DEC6-4A24-4126-9A39-3869C1BDC2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431611" y="1842055"/>
            <a:ext cx="442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556299D-5479-42ED-866B-C3F5D1AA5570}"/>
              </a:ext>
            </a:extLst>
          </p:cNvPr>
          <p:cNvSpPr/>
          <p:nvPr/>
        </p:nvSpPr>
        <p:spPr>
          <a:xfrm>
            <a:off x="6933786" y="1417984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D10D03C-B8A9-4270-9607-F9D30892592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464577" y="1842054"/>
            <a:ext cx="4692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CC78A2-8008-4DE8-8E22-F941743602E2}"/>
              </a:ext>
            </a:extLst>
          </p:cNvPr>
          <p:cNvSpPr txBox="1"/>
          <p:nvPr/>
        </p:nvSpPr>
        <p:spPr>
          <a:xfrm>
            <a:off x="1821915" y="25739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Secp256K1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橢圓曲線算法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6D07531-A565-414F-A16B-23CB5505EE3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606745" y="1987827"/>
            <a:ext cx="0" cy="58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6F967D5-2665-47FB-8C35-BC2FE16EF838}"/>
              </a:ext>
            </a:extLst>
          </p:cNvPr>
          <p:cNvSpPr txBox="1"/>
          <p:nvPr/>
        </p:nvSpPr>
        <p:spPr>
          <a:xfrm>
            <a:off x="3923439" y="2573955"/>
            <a:ext cx="145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SHA256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RIPEMD160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DAB168-E0E2-4914-8EA3-7096B82026BF}"/>
              </a:ext>
            </a:extLst>
          </p:cNvPr>
          <p:cNvCxnSpPr>
            <a:cxnSpLocks/>
          </p:cNvCxnSpPr>
          <p:nvPr/>
        </p:nvCxnSpPr>
        <p:spPr>
          <a:xfrm flipV="1">
            <a:off x="4657106" y="1973059"/>
            <a:ext cx="0" cy="58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A32CEE-A353-4E07-9A42-1FEF95D6F3BE}"/>
              </a:ext>
            </a:extLst>
          </p:cNvPr>
          <p:cNvSpPr txBox="1"/>
          <p:nvPr/>
        </p:nvSpPr>
        <p:spPr>
          <a:xfrm>
            <a:off x="6234346" y="2573955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Base58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0EE2605-E440-45EF-A6C0-FB9907339421}"/>
              </a:ext>
            </a:extLst>
          </p:cNvPr>
          <p:cNvCxnSpPr>
            <a:cxnSpLocks/>
          </p:cNvCxnSpPr>
          <p:nvPr/>
        </p:nvCxnSpPr>
        <p:spPr>
          <a:xfrm flipV="1">
            <a:off x="6711400" y="1973059"/>
            <a:ext cx="0" cy="58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5CDFE9-4F6C-40A4-9A16-EE2772714DA1}"/>
              </a:ext>
            </a:extLst>
          </p:cNvPr>
          <p:cNvSpPr txBox="1"/>
          <p:nvPr/>
        </p:nvSpPr>
        <p:spPr>
          <a:xfrm>
            <a:off x="673942" y="351844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橢圓曲線簽名與驗証簽名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260F63FB-8BBE-411F-AF8C-C7350E2D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7" y="4268073"/>
            <a:ext cx="892193" cy="89219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B3531C0-12C9-4CEA-86D8-48920415E4C8}"/>
              </a:ext>
            </a:extLst>
          </p:cNvPr>
          <p:cNvSpPr/>
          <p:nvPr/>
        </p:nvSpPr>
        <p:spPr>
          <a:xfrm>
            <a:off x="1316632" y="4391003"/>
            <a:ext cx="157012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10BTC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Bob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8C6A0B-0FCD-412E-9C3C-E1FAA22D84DD}"/>
              </a:ext>
            </a:extLst>
          </p:cNvPr>
          <p:cNvSpPr/>
          <p:nvPr/>
        </p:nvSpPr>
        <p:spPr>
          <a:xfrm>
            <a:off x="3637570" y="4385880"/>
            <a:ext cx="734496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526D0DE-31BD-439E-AF16-E5EBC06B195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886752" y="4709046"/>
            <a:ext cx="750818" cy="51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45B6F60-F8AE-4BE8-9207-FB0756EFB956}"/>
              </a:ext>
            </a:extLst>
          </p:cNvPr>
          <p:cNvSpPr/>
          <p:nvPr/>
        </p:nvSpPr>
        <p:spPr>
          <a:xfrm>
            <a:off x="5181204" y="4385880"/>
            <a:ext cx="755717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63683EE-AC68-431B-8FCC-3440BF53489F}"/>
              </a:ext>
            </a:extLst>
          </p:cNvPr>
          <p:cNvSpPr txBox="1"/>
          <p:nvPr/>
        </p:nvSpPr>
        <p:spPr>
          <a:xfrm>
            <a:off x="2852835" y="429200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4E8C2BD-AB95-4515-A0D1-F370BC232E69}"/>
              </a:ext>
            </a:extLst>
          </p:cNvPr>
          <p:cNvCxnSpPr>
            <a:cxnSpLocks/>
          </p:cNvCxnSpPr>
          <p:nvPr/>
        </p:nvCxnSpPr>
        <p:spPr>
          <a:xfrm>
            <a:off x="4372066" y="4709045"/>
            <a:ext cx="823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5586078-9DE1-4F41-A5D3-BD16FCEEF53A}"/>
              </a:ext>
            </a:extLst>
          </p:cNvPr>
          <p:cNvSpPr txBox="1"/>
          <p:nvPr/>
        </p:nvSpPr>
        <p:spPr>
          <a:xfrm>
            <a:off x="2207566" y="5270755"/>
            <a:ext cx="77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</a:p>
          <a:p>
            <a:pPr algn="ctr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公鑰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845F0C-BE00-4822-9AF7-E98640F03F48}"/>
              </a:ext>
            </a:extLst>
          </p:cNvPr>
          <p:cNvSpPr/>
          <p:nvPr/>
        </p:nvSpPr>
        <p:spPr>
          <a:xfrm>
            <a:off x="6469280" y="4385879"/>
            <a:ext cx="157012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10BTC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Bob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0E2E60-2BFC-41AD-8E4A-C72E124B04D7}"/>
              </a:ext>
            </a:extLst>
          </p:cNvPr>
          <p:cNvSpPr/>
          <p:nvPr/>
        </p:nvSpPr>
        <p:spPr>
          <a:xfrm>
            <a:off x="8040667" y="4385879"/>
            <a:ext cx="79853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88D7E2D-3225-4222-A503-43F2B8027D6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5936921" y="4709045"/>
            <a:ext cx="532359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圖片 52">
            <a:extLst>
              <a:ext uri="{FF2B5EF4-FFF2-40B4-BE49-F238E27FC236}">
                <a16:creationId xmlns:a16="http://schemas.microsoft.com/office/drawing/2014/main" id="{C1082F85-CD0E-4C32-88AB-C4E118B4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7" y="5320747"/>
            <a:ext cx="809916" cy="809916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890CB7B6-FAF3-470A-BFC8-AE9CBDDAC465}"/>
              </a:ext>
            </a:extLst>
          </p:cNvPr>
          <p:cNvSpPr/>
          <p:nvPr/>
        </p:nvSpPr>
        <p:spPr>
          <a:xfrm>
            <a:off x="1454839" y="5402251"/>
            <a:ext cx="79853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3ABDAD2-9E2C-4C9C-90DA-BCF54E253911}"/>
              </a:ext>
            </a:extLst>
          </p:cNvPr>
          <p:cNvSpPr/>
          <p:nvPr/>
        </p:nvSpPr>
        <p:spPr>
          <a:xfrm>
            <a:off x="2934114" y="5362495"/>
            <a:ext cx="798532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8D9A17-D27D-4E8E-AA6A-A9A74F6176E6}"/>
              </a:ext>
            </a:extLst>
          </p:cNvPr>
          <p:cNvCxnSpPr>
            <a:cxnSpLocks/>
            <a:stCxn id="43" idx="1"/>
            <a:endCxn id="55" idx="1"/>
          </p:cNvCxnSpPr>
          <p:nvPr/>
        </p:nvCxnSpPr>
        <p:spPr>
          <a:xfrm flipV="1">
            <a:off x="2207566" y="5685661"/>
            <a:ext cx="726548" cy="5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83B725C-F544-4444-A742-47F3443E3E79}"/>
              </a:ext>
            </a:extLst>
          </p:cNvPr>
          <p:cNvSpPr txBox="1"/>
          <p:nvPr/>
        </p:nvSpPr>
        <p:spPr>
          <a:xfrm>
            <a:off x="4362137" y="4298127"/>
            <a:ext cx="77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</a:p>
          <a:p>
            <a:pPr algn="ctr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私鑰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F87352-024F-4B30-84F1-A6D0F0CCFB22}"/>
              </a:ext>
            </a:extLst>
          </p:cNvPr>
          <p:cNvSpPr/>
          <p:nvPr/>
        </p:nvSpPr>
        <p:spPr>
          <a:xfrm>
            <a:off x="3969662" y="5362494"/>
            <a:ext cx="157012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10BTC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Bob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0AF4B78-1D94-45CE-B432-13C87715D004}"/>
              </a:ext>
            </a:extLst>
          </p:cNvPr>
          <p:cNvSpPr/>
          <p:nvPr/>
        </p:nvSpPr>
        <p:spPr>
          <a:xfrm>
            <a:off x="6254031" y="5391413"/>
            <a:ext cx="734496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4340D2E-572A-4A0F-A027-5B6648B8F9C0}"/>
              </a:ext>
            </a:extLst>
          </p:cNvPr>
          <p:cNvCxnSpPr>
            <a:cxnSpLocks/>
          </p:cNvCxnSpPr>
          <p:nvPr/>
        </p:nvCxnSpPr>
        <p:spPr>
          <a:xfrm flipV="1">
            <a:off x="5539782" y="5680535"/>
            <a:ext cx="750818" cy="51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52FF04F-928D-43BB-A229-9859AEA59C3F}"/>
              </a:ext>
            </a:extLst>
          </p:cNvPr>
          <p:cNvSpPr txBox="1"/>
          <p:nvPr/>
        </p:nvSpPr>
        <p:spPr>
          <a:xfrm>
            <a:off x="5539327" y="528545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0C48F1-0203-4EBC-B6C5-05A124854908}"/>
              </a:ext>
            </a:extLst>
          </p:cNvPr>
          <p:cNvSpPr/>
          <p:nvPr/>
        </p:nvSpPr>
        <p:spPr>
          <a:xfrm>
            <a:off x="8002297" y="5368626"/>
            <a:ext cx="798532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C60534-0332-4779-B837-0636F9C01BAB}"/>
              </a:ext>
            </a:extLst>
          </p:cNvPr>
          <p:cNvCxnSpPr>
            <a:cxnSpLocks/>
          </p:cNvCxnSpPr>
          <p:nvPr/>
        </p:nvCxnSpPr>
        <p:spPr>
          <a:xfrm flipV="1">
            <a:off x="6951958" y="5730539"/>
            <a:ext cx="1087442" cy="1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2127748-C6BF-49B6-A077-17C265BF508F}"/>
              </a:ext>
            </a:extLst>
          </p:cNvPr>
          <p:cNvSpPr txBox="1"/>
          <p:nvPr/>
        </p:nvSpPr>
        <p:spPr>
          <a:xfrm>
            <a:off x="7121962" y="5301533"/>
            <a:ext cx="6463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76705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D114AD-EEEE-4BDB-B543-C6489AA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C4EDB2-A60D-4FD0-910B-D01783F7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4364B0-BBDF-440D-9A7A-1431E4B1993A}"/>
              </a:ext>
            </a:extLst>
          </p:cNvPr>
          <p:cNvSpPr txBox="1"/>
          <p:nvPr/>
        </p:nvSpPr>
        <p:spPr>
          <a:xfrm>
            <a:off x="596347" y="4505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難度係數調整公式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A9F76-D69C-4ED7-B10B-BCF4699A73D4}"/>
              </a:ext>
            </a:extLst>
          </p:cNvPr>
          <p:cNvSpPr txBox="1"/>
          <p:nvPr/>
        </p:nvSpPr>
        <p:spPr>
          <a:xfrm>
            <a:off x="790825" y="1325217"/>
            <a:ext cx="6795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分鐘出塊一次，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個區塊調整難度係數一次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1A97DD-EE71-4F55-94B6-7C3C6EAD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" y="2828835"/>
            <a:ext cx="7917961" cy="12003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50B396-30BC-486F-9D40-C08EBA36BE3E}"/>
              </a:ext>
            </a:extLst>
          </p:cNvPr>
          <p:cNvSpPr txBox="1"/>
          <p:nvPr/>
        </p:nvSpPr>
        <p:spPr>
          <a:xfrm>
            <a:off x="943110" y="4400333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比特幣的交易速度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7 tps(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0EA054-1F47-4635-906F-A4B95E31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" y="5356277"/>
            <a:ext cx="8764966" cy="4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F78A39-6BF6-4598-A638-D06B4259BCF9}"/>
              </a:ext>
            </a:extLst>
          </p:cNvPr>
          <p:cNvSpPr txBox="1"/>
          <p:nvPr/>
        </p:nvSpPr>
        <p:spPr>
          <a:xfrm>
            <a:off x="532158" y="1503875"/>
            <a:ext cx="40398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陳東笙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Tung-Sheng  Chen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安泰商業銀行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資訊服務部  規劃二科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高應大電機系碩專班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雲科大電機系控制組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高雄工專電機科儀控組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FinTech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EC4071-332E-4511-9CD9-9D0AAAEA0A29}"/>
              </a:ext>
            </a:extLst>
          </p:cNvPr>
          <p:cNvSpPr txBox="1"/>
          <p:nvPr/>
        </p:nvSpPr>
        <p:spPr>
          <a:xfrm>
            <a:off x="830809" y="294662"/>
            <a:ext cx="1858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Me</a:t>
            </a:r>
            <a:endParaRPr lang="zh-TW" altLang="en-US" sz="2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8321EC-2B61-4866-BB54-BD622BBE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66162"/>
            <a:ext cx="4246409" cy="488911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7D797C-FD56-49BF-8357-4867207A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391C-C81E-44EB-965F-68ED973F65A4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ACC81-0390-4D91-A212-9324C084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92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709422-3E55-4FAB-A860-4B85089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2E9F48-B293-455F-937B-EC56F369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4938D5-DB6A-4E49-8EB7-7401C16E73E2}"/>
              </a:ext>
            </a:extLst>
          </p:cNvPr>
          <p:cNvSpPr txBox="1"/>
          <p:nvPr/>
        </p:nvSpPr>
        <p:spPr>
          <a:xfrm>
            <a:off x="969479" y="1902181"/>
            <a:ext cx="7534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比特幣具有總量有限，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年總額將產生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10500000BTC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年產出數額減半，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年至第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年會產生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5250000BTC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年則只有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2625000BTC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，如此類推。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到最後，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總共產生的比特幣數量為接近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21000000BTC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26A3CB-12B5-4528-ACA4-4FAF6BCD3524}"/>
              </a:ext>
            </a:extLst>
          </p:cNvPr>
          <p:cNvSpPr txBox="1"/>
          <p:nvPr/>
        </p:nvSpPr>
        <p:spPr>
          <a:xfrm>
            <a:off x="699399" y="58309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比特幣為通貨緊縮</a:t>
            </a:r>
          </a:p>
        </p:txBody>
      </p:sp>
    </p:spTree>
    <p:extLst>
      <p:ext uri="{BB962C8B-B14F-4D97-AF65-F5344CB8AC3E}">
        <p14:creationId xmlns:p14="http://schemas.microsoft.com/office/powerpoint/2010/main" val="138855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C0465C-D80B-4FE1-B408-55413FDD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4BECB2-73EA-472A-9764-2AE7FE54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95C096-F00F-44F1-9817-2044C811AB3B}"/>
              </a:ext>
            </a:extLst>
          </p:cNvPr>
          <p:cNvSpPr txBox="1"/>
          <p:nvPr/>
        </p:nvSpPr>
        <p:spPr>
          <a:xfrm>
            <a:off x="682615" y="3578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比特幣如何產生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BD043B-FA51-48B8-B86A-A678EFF0D126}"/>
              </a:ext>
            </a:extLst>
          </p:cNvPr>
          <p:cNvSpPr txBox="1"/>
          <p:nvPr/>
        </p:nvSpPr>
        <p:spPr>
          <a:xfrm>
            <a:off x="1566280" y="1086722"/>
            <a:ext cx="56685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，中本聰挖出第一個比特幣區塊，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創建了首批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枚比特幣。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210000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個區塊，獎勵就會減少一半。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月，獎勵已經減至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個比特幣。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最後一枚比特幣將在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2140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月份被挖出來。</a:t>
            </a:r>
          </a:p>
        </p:txBody>
      </p:sp>
      <p:pic>
        <p:nvPicPr>
          <p:cNvPr id="1026" name="Picture 2" descr="https://inside-assets4.inside.com.tw/2018/04/1d067f3721f10f0a76439de9860a4e54.png?auto=compress&amp;fit=max&amp;w=730">
            <a:extLst>
              <a:ext uri="{FF2B5EF4-FFF2-40B4-BE49-F238E27FC236}">
                <a16:creationId xmlns:a16="http://schemas.microsoft.com/office/drawing/2014/main" id="{B5F529B5-0E5D-4870-8B55-EF5B6CFCD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17938"/>
            <a:ext cx="6953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061999-6D2B-4DE8-8316-67BEC888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36E890-E475-4EE7-8566-E67220B7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B8BEB-9643-4D7B-BE26-B7CCAB7A04C8}"/>
              </a:ext>
            </a:extLst>
          </p:cNvPr>
          <p:cNvSpPr/>
          <p:nvPr/>
        </p:nvSpPr>
        <p:spPr>
          <a:xfrm>
            <a:off x="132523" y="1224025"/>
            <a:ext cx="8613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查看區塊高度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抓取各種虛擬貨幣</a:t>
            </a:r>
          </a:p>
        </p:txBody>
      </p:sp>
    </p:spTree>
    <p:extLst>
      <p:ext uri="{BB962C8B-B14F-4D97-AF65-F5344CB8AC3E}">
        <p14:creationId xmlns:p14="http://schemas.microsoft.com/office/powerpoint/2010/main" val="292930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664971-E981-40B8-8CA2-B0173F68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8EF22-4D3B-420F-964D-E368CA2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B7D74E-BDD0-47CB-B2C5-F494F16B2E26}"/>
              </a:ext>
            </a:extLst>
          </p:cNvPr>
          <p:cNvSpPr txBox="1"/>
          <p:nvPr/>
        </p:nvSpPr>
        <p:spPr>
          <a:xfrm>
            <a:off x="4346713" y="602325"/>
            <a:ext cx="411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https://www.blockchain.com/zh-tw/pools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E38463-9D39-4EE0-B56E-CD9F480A421A}"/>
              </a:ext>
            </a:extLst>
          </p:cNvPr>
          <p:cNvSpPr txBox="1"/>
          <p:nvPr/>
        </p:nvSpPr>
        <p:spPr>
          <a:xfrm>
            <a:off x="548093" y="33600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比特幣礦池分佈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DAEDB-F19F-4AA3-9E1A-44E57E11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6" y="1087366"/>
            <a:ext cx="5501157" cy="40121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08994D5-9A69-4BED-8749-3D5C230EDA5E}"/>
              </a:ext>
            </a:extLst>
          </p:cNvPr>
          <p:cNvSpPr txBox="1"/>
          <p:nvPr/>
        </p:nvSpPr>
        <p:spPr>
          <a:xfrm>
            <a:off x="963982" y="5193846"/>
            <a:ext cx="7231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目前全球算力較大的礦池有比特礦池（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BTC 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）、魚池（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F2Pool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蟻池（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AntPool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）、幣印（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Slushpool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ViaBTC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其中僅前五大礦池的算力就超過全網算力的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slushpool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外，其餘礦池都來自中國。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64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0812C6-FDD5-4075-A320-0D7A8AA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AF6E0D-375C-4A12-B0C1-E29ABD48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A68BC9-8998-4F9F-8672-C9F4496F7B22}"/>
              </a:ext>
            </a:extLst>
          </p:cNvPr>
          <p:cNvSpPr txBox="1"/>
          <p:nvPr/>
        </p:nvSpPr>
        <p:spPr>
          <a:xfrm>
            <a:off x="1484243" y="1192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5CAFA3-F998-4379-884F-E8BAD44DD658}"/>
              </a:ext>
            </a:extLst>
          </p:cNvPr>
          <p:cNvSpPr txBox="1"/>
          <p:nvPr/>
        </p:nvSpPr>
        <p:spPr>
          <a:xfrm>
            <a:off x="509281" y="424070"/>
            <a:ext cx="839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拜占庭將軍問題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Byzantine Generals Problem)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C770C-F489-4B3D-A851-3DB8D68D4FA7}"/>
              </a:ext>
            </a:extLst>
          </p:cNvPr>
          <p:cNvSpPr txBox="1"/>
          <p:nvPr/>
        </p:nvSpPr>
        <p:spPr>
          <a:xfrm>
            <a:off x="509281" y="1120676"/>
            <a:ext cx="7905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古代東羅馬帝國的帝都，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一組拜占庭將軍分別各率領一支軍隊共同圍困一座城市。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各支軍隊的行動策略限定為進攻或撤離兩種。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因為部分軍隊進攻部分軍隊撤離可能會造成災難性後果，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因此各位將軍必須通過投票來達成一致策略，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即所有軍隊一起進攻或所有軍隊一起撤離。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4282FE-52B6-475D-89C7-7BD67C3E387E}"/>
              </a:ext>
            </a:extLst>
          </p:cNvPr>
          <p:cNvSpPr txBox="1"/>
          <p:nvPr/>
        </p:nvSpPr>
        <p:spPr>
          <a:xfrm>
            <a:off x="481977" y="3801587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算力攻擊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807A52-1F9F-44C5-9FAB-72085A6FD783}"/>
              </a:ext>
            </a:extLst>
          </p:cNvPr>
          <p:cNvSpPr txBox="1"/>
          <p:nvPr/>
        </p:nvSpPr>
        <p:spPr>
          <a:xfrm>
            <a:off x="481977" y="4657147"/>
            <a:ext cx="790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“51%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算力攻擊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是指在控制了比特幣全網的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算力之後，用這些算力來重新計算已經確認過的區塊，使得區塊鏈變得可以被篡改。</a:t>
            </a:r>
          </a:p>
        </p:txBody>
      </p:sp>
    </p:spTree>
    <p:extLst>
      <p:ext uri="{BB962C8B-B14F-4D97-AF65-F5344CB8AC3E}">
        <p14:creationId xmlns:p14="http://schemas.microsoft.com/office/powerpoint/2010/main" val="110288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924E14-7234-41EB-8831-F3630849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BFD4B7-0AB7-4564-8D6A-C6A58A04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40677D-0C37-43C1-90C8-1FA5996D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08" y="1556907"/>
            <a:ext cx="7603380" cy="37441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DAE012-FB12-4F0D-BA0C-E392DF3D116E}"/>
              </a:ext>
            </a:extLst>
          </p:cNvPr>
          <p:cNvSpPr txBox="1"/>
          <p:nvPr/>
        </p:nvSpPr>
        <p:spPr>
          <a:xfrm>
            <a:off x="2637183" y="5593212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https://nextandnexus.com/libra/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DE5833-6933-47EE-B78E-D14FCEFDB518}"/>
              </a:ext>
            </a:extLst>
          </p:cNvPr>
          <p:cNvSpPr txBox="1"/>
          <p:nvPr/>
        </p:nvSpPr>
        <p:spPr>
          <a:xfrm>
            <a:off x="812612" y="572290"/>
            <a:ext cx="345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 Libra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2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1A3643-6CC5-49ED-A456-23C8256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161B82-EC2C-425F-B3B3-F2A77214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56101841-B542-4829-AFF4-434A57F54C4A}"/>
              </a:ext>
            </a:extLst>
          </p:cNvPr>
          <p:cNvSpPr txBox="1">
            <a:spLocks/>
          </p:cNvSpPr>
          <p:nvPr/>
        </p:nvSpPr>
        <p:spPr>
          <a:xfrm>
            <a:off x="6848475" y="64801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2D831A-9B4B-469A-9745-106B47E968A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808BB4-9EA5-49F7-A183-ACCB5DC560FB}"/>
              </a:ext>
            </a:extLst>
          </p:cNvPr>
          <p:cNvSpPr txBox="1"/>
          <p:nvPr/>
        </p:nvSpPr>
        <p:spPr>
          <a:xfrm>
            <a:off x="339436" y="98359"/>
            <a:ext cx="303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免責聲明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12109D-CEF1-4F13-8074-C968674F8F13}"/>
              </a:ext>
            </a:extLst>
          </p:cNvPr>
          <p:cNvSpPr txBox="1"/>
          <p:nvPr/>
        </p:nvSpPr>
        <p:spPr>
          <a:xfrm>
            <a:off x="1299724" y="1005796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以下分享內容</a:t>
            </a:r>
            <a:endParaRPr lang="en-US" altLang="zh-TW" sz="6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純為社團交流活動</a:t>
            </a:r>
            <a:endParaRPr lang="en-US" altLang="zh-TW" sz="6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無從事任何商業行為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177167-62B1-4CA5-BC88-ACB3BDF5E5C4}"/>
              </a:ext>
            </a:extLst>
          </p:cNvPr>
          <p:cNvSpPr txBox="1"/>
          <p:nvPr/>
        </p:nvSpPr>
        <p:spPr>
          <a:xfrm>
            <a:off x="512625" y="400979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簡報內容截錄自網路及參考書籍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並未取得作者授權，故僅供會中討論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請勿散佈，以免侵犯作者權利</a:t>
            </a:r>
          </a:p>
        </p:txBody>
      </p:sp>
    </p:spTree>
    <p:extLst>
      <p:ext uri="{BB962C8B-B14F-4D97-AF65-F5344CB8AC3E}">
        <p14:creationId xmlns:p14="http://schemas.microsoft.com/office/powerpoint/2010/main" val="28933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BDD38E-F473-43C2-AB0F-9DC70C33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F722C-838B-404A-994C-899F50F5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5661A3-958D-49CC-8628-AE82CFA7D727}"/>
              </a:ext>
            </a:extLst>
          </p:cNvPr>
          <p:cNvSpPr txBox="1"/>
          <p:nvPr/>
        </p:nvSpPr>
        <p:spPr>
          <a:xfrm>
            <a:off x="1152939" y="735957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爬蟲應有的道德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55CC80-2CBF-47B1-9E83-754AB2995988}"/>
              </a:ext>
            </a:extLst>
          </p:cNvPr>
          <p:cNvSpPr txBox="1"/>
          <p:nvPr/>
        </p:nvSpPr>
        <p:spPr>
          <a:xfrm>
            <a:off x="892146" y="2332382"/>
            <a:ext cx="73597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不告而取謂之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偷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做好偽裝，保護自己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避免過度抓取，影響網站運作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遵重智慧財產，不作商業用途</a:t>
            </a:r>
          </a:p>
        </p:txBody>
      </p:sp>
    </p:spTree>
    <p:extLst>
      <p:ext uri="{BB962C8B-B14F-4D97-AF65-F5344CB8AC3E}">
        <p14:creationId xmlns:p14="http://schemas.microsoft.com/office/powerpoint/2010/main" val="24964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0827E5-DE3F-4EEB-A618-14FA8DC08FB3}"/>
              </a:ext>
            </a:extLst>
          </p:cNvPr>
          <p:cNvSpPr txBox="1"/>
          <p:nvPr/>
        </p:nvSpPr>
        <p:spPr>
          <a:xfrm>
            <a:off x="1722782" y="1084301"/>
            <a:ext cx="61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8A2854-D262-4BE9-AC1C-DFF446A6ECDE}"/>
              </a:ext>
            </a:extLst>
          </p:cNvPr>
          <p:cNvSpPr txBox="1"/>
          <p:nvPr/>
        </p:nvSpPr>
        <p:spPr>
          <a:xfrm>
            <a:off x="1722782" y="1915298"/>
            <a:ext cx="61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A07E0B-5132-4886-803F-1705DACF5889}"/>
              </a:ext>
            </a:extLst>
          </p:cNvPr>
          <p:cNvSpPr txBox="1"/>
          <p:nvPr/>
        </p:nvSpPr>
        <p:spPr>
          <a:xfrm>
            <a:off x="1722782" y="2853467"/>
            <a:ext cx="61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254E3E-FCEC-47CE-9FE3-93788DB2AF19}"/>
              </a:ext>
            </a:extLst>
          </p:cNvPr>
          <p:cNvSpPr txBox="1"/>
          <p:nvPr/>
        </p:nvSpPr>
        <p:spPr>
          <a:xfrm>
            <a:off x="2001077" y="3808780"/>
            <a:ext cx="479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A48745-5E72-40B7-BDB9-A963D9A38E24}"/>
              </a:ext>
            </a:extLst>
          </p:cNvPr>
          <p:cNvSpPr txBox="1"/>
          <p:nvPr/>
        </p:nvSpPr>
        <p:spPr>
          <a:xfrm>
            <a:off x="2001077" y="4639777"/>
            <a:ext cx="479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92246-1AC4-476E-ABE8-89BC99CD0920}"/>
              </a:ext>
            </a:extLst>
          </p:cNvPr>
          <p:cNvSpPr txBox="1"/>
          <p:nvPr/>
        </p:nvSpPr>
        <p:spPr>
          <a:xfrm>
            <a:off x="2001077" y="5470774"/>
            <a:ext cx="479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FFE300-04AB-44CF-8ECB-106892AE96DF}"/>
              </a:ext>
            </a:extLst>
          </p:cNvPr>
          <p:cNvSpPr txBox="1"/>
          <p:nvPr/>
        </p:nvSpPr>
        <p:spPr>
          <a:xfrm>
            <a:off x="2228703" y="3351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重要事情要說三遍</a:t>
            </a: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55CE3D7-E17C-4349-84B5-0C9E2918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D96-B4E1-4D88-AA7B-272535D6D6EB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D3BB46F-A66D-4346-90BF-DE05039D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54FA3634-2A90-49EC-A016-9B747DB7F2C1}"/>
              </a:ext>
            </a:extLst>
          </p:cNvPr>
          <p:cNvSpPr/>
          <p:nvPr/>
        </p:nvSpPr>
        <p:spPr>
          <a:xfrm>
            <a:off x="1630018" y="1260045"/>
            <a:ext cx="2928730" cy="26504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幣圈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5A9EC0A-AF60-4536-A56D-9A39F3D70AC6}"/>
              </a:ext>
            </a:extLst>
          </p:cNvPr>
          <p:cNvSpPr/>
          <p:nvPr/>
        </p:nvSpPr>
        <p:spPr>
          <a:xfrm>
            <a:off x="4585252" y="1260045"/>
            <a:ext cx="2928730" cy="26504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礦圈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1917A4A-345F-4872-B167-6A98B6F7C4AA}"/>
              </a:ext>
            </a:extLst>
          </p:cNvPr>
          <p:cNvSpPr/>
          <p:nvPr/>
        </p:nvSpPr>
        <p:spPr>
          <a:xfrm>
            <a:off x="3107635" y="3559296"/>
            <a:ext cx="2928730" cy="265043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鏈圈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BBE5B23-30A3-43EB-AC66-8EC4DB0BFBD6}"/>
              </a:ext>
            </a:extLst>
          </p:cNvPr>
          <p:cNvSpPr/>
          <p:nvPr/>
        </p:nvSpPr>
        <p:spPr>
          <a:xfrm>
            <a:off x="3094383" y="1773568"/>
            <a:ext cx="3067878" cy="2928730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48D4A2-E0E8-4195-B003-9EEE677DB112}"/>
              </a:ext>
            </a:extLst>
          </p:cNvPr>
          <p:cNvSpPr txBox="1"/>
          <p:nvPr/>
        </p:nvSpPr>
        <p:spPr>
          <a:xfrm>
            <a:off x="3049650" y="266137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你是那一圈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2579F9-A08B-44C5-9034-1E8F7F4A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2DB-78E0-42EA-A399-948C1E318C09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9406DF0-2AC8-4024-9864-AD5A583D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58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eemitimages.com/p/BRWJ2XuBRXQxQtwjkpK59RMNMgNesVkfg9PkJ9YLoPXXuEQW?format=match&amp;mode=fit&amp;width=640">
            <a:extLst>
              <a:ext uri="{FF2B5EF4-FFF2-40B4-BE49-F238E27FC236}">
                <a16:creationId xmlns:a16="http://schemas.microsoft.com/office/drawing/2014/main" id="{2862D60A-AFF5-47C1-936C-B1666300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2" y="980302"/>
            <a:ext cx="7759976" cy="540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9C6BEE-5811-4591-8E5A-FBC500C85EC5}"/>
              </a:ext>
            </a:extLst>
          </p:cNvPr>
          <p:cNvSpPr txBox="1"/>
          <p:nvPr/>
        </p:nvSpPr>
        <p:spPr>
          <a:xfrm>
            <a:off x="2866426" y="23606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比特幣生態圈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ADB131-E593-43BF-BEAD-8ED50D52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43EF-7232-4D96-9A13-76D3AB008BE8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BEA8F-D89B-43DB-AB6E-77CC1CF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05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æ¬è²¨å¹£ç¨®é¡">
            <a:extLst>
              <a:ext uri="{FF2B5EF4-FFF2-40B4-BE49-F238E27FC236}">
                <a16:creationId xmlns:a16="http://schemas.microsoft.com/office/drawing/2014/main" id="{B6C4C57B-C9BE-4765-857E-38AE4245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2241025"/>
            <a:ext cx="7991061" cy="39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D937127-CD98-41EC-8E92-8794635F12F0}"/>
              </a:ext>
            </a:extLst>
          </p:cNvPr>
          <p:cNvSpPr txBox="1"/>
          <p:nvPr/>
        </p:nvSpPr>
        <p:spPr>
          <a:xfrm>
            <a:off x="576468" y="371725"/>
            <a:ext cx="799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數位貨幣、加密貨幣、虛擬貨幣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傻傻分不清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26D1A6-753C-401A-8611-9E6DB58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F3E-6A95-4C1D-9B97-9AA48EB1F1EF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5F483C-590A-4819-A042-8FF081E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0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CEC34C-F01F-470A-8BA9-5ABF1BF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2011A7-9D9D-45DF-8228-B6E896F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277307-0639-4ADE-B7D1-B358350F80D4}"/>
              </a:ext>
            </a:extLst>
          </p:cNvPr>
          <p:cNvSpPr txBox="1"/>
          <p:nvPr/>
        </p:nvSpPr>
        <p:spPr>
          <a:xfrm>
            <a:off x="861391" y="54333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法幣的定義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D6EBCC-8083-4EA6-995F-43DEBC591F9B}"/>
              </a:ext>
            </a:extLst>
          </p:cNvPr>
          <p:cNvSpPr txBox="1"/>
          <p:nvPr/>
        </p:nvSpPr>
        <p:spPr>
          <a:xfrm>
            <a:off x="504220" y="1552680"/>
            <a:ext cx="8135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法定貨幣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（英語：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Fiat Money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），簡稱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，是政府發行的紙幣。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依靠政府的法令使其成為合法通貨的貨幣。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發行法定貨幣的國家或銀行，會將其法定貨幣與一種或數種外幣掛鉤，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並以政府外匯儲備維持其匯價在一定的水平。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C66A68-44E6-44BE-AD38-C89FEF28931D}"/>
              </a:ext>
            </a:extLst>
          </p:cNvPr>
          <p:cNvSpPr txBox="1"/>
          <p:nvPr/>
        </p:nvSpPr>
        <p:spPr>
          <a:xfrm>
            <a:off x="4362497" y="681838"/>
            <a:ext cx="392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https://zh.wikipedia.org/wiki/</a:t>
            </a:r>
            <a:r>
              <a:rPr lang="zh-TW" altLang="en-US" dirty="0">
                <a:hlinkClick r:id="rId2"/>
              </a:rPr>
              <a:t>法定貨幣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66842F-EB53-4DC2-A1EA-C8EC2B40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3354163"/>
            <a:ext cx="7421218" cy="29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1319</Words>
  <Application>Microsoft Office PowerPoint</Application>
  <PresentationFormat>如螢幕大小 (4:3)</PresentationFormat>
  <Paragraphs>283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Calibri</vt:lpstr>
      <vt:lpstr>Calibri Light</vt:lpstr>
      <vt:lpstr>Wingdings</vt:lpstr>
      <vt:lpstr>Office 佈景主題</vt:lpstr>
      <vt:lpstr>Python爬蟲實作(四) 虛擬貨幣抓取 及區塊鏈介紹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東笙 陳</dc:creator>
  <cp:lastModifiedBy>東笙 陳</cp:lastModifiedBy>
  <cp:revision>66</cp:revision>
  <dcterms:created xsi:type="dcterms:W3CDTF">2019-07-08T05:07:40Z</dcterms:created>
  <dcterms:modified xsi:type="dcterms:W3CDTF">2019-07-13T15:12:20Z</dcterms:modified>
</cp:coreProperties>
</file>