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77" r:id="rId2"/>
    <p:sldId id="257" r:id="rId3"/>
    <p:sldId id="291" r:id="rId4"/>
    <p:sldId id="278" r:id="rId5"/>
    <p:sldId id="258" r:id="rId6"/>
    <p:sldId id="259" r:id="rId7"/>
    <p:sldId id="261" r:id="rId8"/>
    <p:sldId id="260" r:id="rId9"/>
    <p:sldId id="272" r:id="rId10"/>
    <p:sldId id="262" r:id="rId11"/>
    <p:sldId id="263" r:id="rId12"/>
    <p:sldId id="264" r:id="rId13"/>
    <p:sldId id="266" r:id="rId14"/>
    <p:sldId id="265" r:id="rId15"/>
    <p:sldId id="267" r:id="rId16"/>
    <p:sldId id="271" r:id="rId17"/>
    <p:sldId id="268" r:id="rId18"/>
    <p:sldId id="275" r:id="rId19"/>
    <p:sldId id="269" r:id="rId20"/>
    <p:sldId id="270" r:id="rId21"/>
    <p:sldId id="273" r:id="rId22"/>
    <p:sldId id="274" r:id="rId23"/>
    <p:sldId id="276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B038B204-FEBC-44E7-920C-C1659423DBFA}">
          <p14:sldIdLst>
            <p14:sldId id="277"/>
            <p14:sldId id="257"/>
            <p14:sldId id="291"/>
            <p14:sldId id="278"/>
            <p14:sldId id="258"/>
            <p14:sldId id="259"/>
            <p14:sldId id="261"/>
            <p14:sldId id="260"/>
            <p14:sldId id="272"/>
            <p14:sldId id="262"/>
            <p14:sldId id="263"/>
            <p14:sldId id="264"/>
            <p14:sldId id="266"/>
            <p14:sldId id="265"/>
            <p14:sldId id="267"/>
            <p14:sldId id="271"/>
            <p14:sldId id="268"/>
            <p14:sldId id="275"/>
            <p14:sldId id="269"/>
            <p14:sldId id="270"/>
            <p14:sldId id="273"/>
            <p14:sldId id="274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FD9D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703DB9-6A42-4C16-AD46-14B74794577A}" type="datetimeFigureOut">
              <a:rPr lang="zh-TW" altLang="en-US" smtClean="0"/>
              <a:t>2019/7/13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226D62-1ADE-4FB4-B6C5-701C4D2ECF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816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19148-B559-42EC-8430-A2F5F5002C3E}" type="datetime1">
              <a:rPr lang="zh-TW" altLang="en-US" smtClean="0"/>
              <a:t>2019/7/13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6163-79FB-4E33-AAA9-2CC31CD6AD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474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9D21245-35D1-4B95-8F54-B9BDF43DBB32}"/>
              </a:ext>
            </a:extLst>
          </p:cNvPr>
          <p:cNvSpPr/>
          <p:nvPr userDrawn="1"/>
        </p:nvSpPr>
        <p:spPr>
          <a:xfrm>
            <a:off x="0" y="6410325"/>
            <a:ext cx="9144000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33375" y="6483352"/>
            <a:ext cx="2057400" cy="365125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FC17B66F-C697-4C80-BD72-B3BAB8A0AD6D}" type="datetime1">
              <a:rPr lang="zh-TW" altLang="en-US" smtClean="0"/>
              <a:pPr/>
              <a:t>2019/7/13</a:t>
            </a:fld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48475" y="6480176"/>
            <a:ext cx="2057400" cy="365125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F9BB6163-79FB-4E33-AAA9-2CC31CD6AD99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AA6C97F-5D0E-4CD8-8E18-E098B195CBFB}"/>
              </a:ext>
            </a:extLst>
          </p:cNvPr>
          <p:cNvSpPr txBox="1"/>
          <p:nvPr userDrawn="1"/>
        </p:nvSpPr>
        <p:spPr>
          <a:xfrm>
            <a:off x="2724149" y="6475969"/>
            <a:ext cx="370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BigDataSpark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大數據論壇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高雄區</a:t>
            </a:r>
          </a:p>
        </p:txBody>
      </p:sp>
    </p:spTree>
    <p:extLst>
      <p:ext uri="{BB962C8B-B14F-4D97-AF65-F5344CB8AC3E}">
        <p14:creationId xmlns:p14="http://schemas.microsoft.com/office/powerpoint/2010/main" val="579455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92D41-247B-407E-AD41-4DC27F87D5EB}" type="datetime1">
              <a:rPr lang="zh-TW" altLang="en-US" smtClean="0"/>
              <a:t>2019/7/13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B6163-79FB-4E33-AAA9-2CC31CD6AD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9410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q.yam.com/post.php?id=9339" TargetMode="External"/><Relationship Id="rId7" Type="http://schemas.openxmlformats.org/officeDocument/2006/relationships/hyperlink" Target="https://www.bnext.com.tw/article/53995/taiwan-blockchain-alliance" TargetMode="External"/><Relationship Id="rId2" Type="http://schemas.openxmlformats.org/officeDocument/2006/relationships/hyperlink" Target="https://bitcoin.org/bitcoin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hainb.com/?P=Cont&amp;id=1290" TargetMode="External"/><Relationship Id="rId5" Type="http://schemas.openxmlformats.org/officeDocument/2006/relationships/hyperlink" Target="https://zh.wikipedia.org/wiki/%E6%AF%94%E7%89%B9%E5%B9%A3%E7%8F%BE%E9%87%91" TargetMode="External"/><Relationship Id="rId4" Type="http://schemas.openxmlformats.org/officeDocument/2006/relationships/hyperlink" Target="https://blockcast.it/2017/07/09/bitcoin-segwit-jul-aug-event-timetable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BC-nXj3Ng4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blockchain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blockchain.com/zh-tw/pool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zh.wikipedia.org/wiki/&#27861;&#23450;&#36008;&#24163;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F8AC3F-0BB0-448D-98C8-A27CAD8D28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4252" y="841716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爬蟲實作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四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虛擬貨幣抓取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及區塊鏈介紹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21A6B79-1784-4823-A5D3-493EA547D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844" y="3953184"/>
            <a:ext cx="6858000" cy="1655762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主講人：陳東笙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366CF9-DE48-4999-A828-E2A9D46E5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19148-B559-42EC-8430-A2F5F5002C3E}" type="datetime1">
              <a:rPr lang="zh-TW" altLang="en-US" smtClean="0"/>
              <a:t>2019/7/13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740CEBA-66F0-4878-A6E5-0667AD6BB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6163-79FB-4E33-AAA9-2CC31CD6AD99}" type="slidenum">
              <a:rPr lang="zh-TW" altLang="en-US" smtClean="0"/>
              <a:t>1</a:t>
            </a:fld>
            <a:endParaRPr lang="zh-TW" altLang="en-US"/>
          </a:p>
        </p:txBody>
      </p:sp>
      <p:pic>
        <p:nvPicPr>
          <p:cNvPr id="6" name="Picture 4" descr="ãç¶²è·¯ç¬è²ãçåçæå°çµæ">
            <a:extLst>
              <a:ext uri="{FF2B5EF4-FFF2-40B4-BE49-F238E27FC236}">
                <a16:creationId xmlns:a16="http://schemas.microsoft.com/office/drawing/2014/main" id="{2274D31A-0242-4C12-BB1B-72CD6B238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139" y="3652220"/>
            <a:ext cx="2717719" cy="2704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3405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196967B-9EB4-4B8C-BB94-9F8E69903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1213-31D2-4446-9653-26C6F1216F20}" type="datetime1">
              <a:rPr lang="zh-TW" altLang="en-US" smtClean="0"/>
              <a:t>2019/7/13</a:t>
            </a:fld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A58D9A7-43AA-4534-B296-8D2E85F98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6163-79FB-4E33-AAA9-2CC31CD6AD99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6AFCC16A-ED47-4BC5-89CF-9C23416D81F5}"/>
              </a:ext>
            </a:extLst>
          </p:cNvPr>
          <p:cNvCxnSpPr>
            <a:cxnSpLocks/>
          </p:cNvCxnSpPr>
          <p:nvPr/>
        </p:nvCxnSpPr>
        <p:spPr>
          <a:xfrm>
            <a:off x="601852" y="3811794"/>
            <a:ext cx="8144583" cy="0"/>
          </a:xfrm>
          <a:prstGeom prst="line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294E50EB-DF5E-447D-802E-5BD7BF066305}"/>
              </a:ext>
            </a:extLst>
          </p:cNvPr>
          <p:cNvCxnSpPr>
            <a:cxnSpLocks/>
          </p:cNvCxnSpPr>
          <p:nvPr/>
        </p:nvCxnSpPr>
        <p:spPr>
          <a:xfrm flipV="1">
            <a:off x="765313" y="2853971"/>
            <a:ext cx="0" cy="957824"/>
          </a:xfrm>
          <a:prstGeom prst="line">
            <a:avLst/>
          </a:prstGeom>
          <a:ln w="28575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CC8434DD-1D03-46FE-BB29-AD769CE49D6D}"/>
              </a:ext>
            </a:extLst>
          </p:cNvPr>
          <p:cNvSpPr txBox="1"/>
          <p:nvPr/>
        </p:nvSpPr>
        <p:spPr>
          <a:xfrm>
            <a:off x="288736" y="1330416"/>
            <a:ext cx="12670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2008/11</a:t>
            </a: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中本聰發表：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i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Bitcoin: A Peer-to-Peer Electronic Cash System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3AF27718-BF5D-4BDA-A96D-6D5D425CC40C}"/>
              </a:ext>
            </a:extLst>
          </p:cNvPr>
          <p:cNvCxnSpPr>
            <a:cxnSpLocks/>
          </p:cNvCxnSpPr>
          <p:nvPr/>
        </p:nvCxnSpPr>
        <p:spPr>
          <a:xfrm>
            <a:off x="1048426" y="3811794"/>
            <a:ext cx="0" cy="796322"/>
          </a:xfrm>
          <a:prstGeom prst="line">
            <a:avLst/>
          </a:prstGeom>
          <a:ln w="28575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CF6F04CD-5BDC-4EC6-93B3-B6D7FBDDD995}"/>
              </a:ext>
            </a:extLst>
          </p:cNvPr>
          <p:cNvSpPr txBox="1"/>
          <p:nvPr/>
        </p:nvSpPr>
        <p:spPr>
          <a:xfrm>
            <a:off x="417845" y="4699650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2009/01</a:t>
            </a: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比特幣網路上線</a:t>
            </a: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A371022B-25D4-4C5E-9290-2413E8F93DBE}"/>
              </a:ext>
            </a:extLst>
          </p:cNvPr>
          <p:cNvCxnSpPr>
            <a:cxnSpLocks/>
          </p:cNvCxnSpPr>
          <p:nvPr/>
        </p:nvCxnSpPr>
        <p:spPr>
          <a:xfrm flipV="1">
            <a:off x="1848681" y="2415048"/>
            <a:ext cx="0" cy="1396748"/>
          </a:xfrm>
          <a:prstGeom prst="line">
            <a:avLst/>
          </a:prstGeom>
          <a:ln w="28575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387C004-688B-4782-BF3E-1EA23098E8E6}"/>
              </a:ext>
            </a:extLst>
          </p:cNvPr>
          <p:cNvSpPr txBox="1"/>
          <p:nvPr/>
        </p:nvSpPr>
        <p:spPr>
          <a:xfrm>
            <a:off x="1490472" y="1148092"/>
            <a:ext cx="154561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2010/05/22</a:t>
            </a: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第一筆比特幣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  <a:hlinkClick r:id="rId3"/>
            </a:endParaRP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購買實體物品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  <a:hlinkClick r:id="rId3"/>
            </a:endParaRP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花費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1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萬個比特幣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  <a:hlinkClick r:id="rId3"/>
            </a:endParaRP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購買了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2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個披薩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FA7523C-65F8-4652-84B2-38EE6C3C277C}"/>
              </a:ext>
            </a:extLst>
          </p:cNvPr>
          <p:cNvSpPr txBox="1"/>
          <p:nvPr/>
        </p:nvSpPr>
        <p:spPr>
          <a:xfrm>
            <a:off x="1623082" y="5527202"/>
            <a:ext cx="136608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2011/02/09</a:t>
            </a: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比特幣價格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首次突破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美元</a:t>
            </a:r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4BBC564C-D863-49DD-9FFC-53AF3406FC2E}"/>
              </a:ext>
            </a:extLst>
          </p:cNvPr>
          <p:cNvCxnSpPr>
            <a:cxnSpLocks/>
          </p:cNvCxnSpPr>
          <p:nvPr/>
        </p:nvCxnSpPr>
        <p:spPr>
          <a:xfrm>
            <a:off x="2244359" y="3792032"/>
            <a:ext cx="0" cy="1605109"/>
          </a:xfrm>
          <a:prstGeom prst="line">
            <a:avLst/>
          </a:prstGeom>
          <a:ln w="28575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700C51D2-1058-468D-9FB4-000AE63D9F9C}"/>
              </a:ext>
            </a:extLst>
          </p:cNvPr>
          <p:cNvCxnSpPr>
            <a:cxnSpLocks/>
          </p:cNvCxnSpPr>
          <p:nvPr/>
        </p:nvCxnSpPr>
        <p:spPr>
          <a:xfrm flipV="1">
            <a:off x="3747663" y="2317643"/>
            <a:ext cx="0" cy="1517792"/>
          </a:xfrm>
          <a:prstGeom prst="line">
            <a:avLst/>
          </a:prstGeom>
          <a:ln w="28575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3790053-F44A-4614-AB46-8A7D999535B2}"/>
              </a:ext>
            </a:extLst>
          </p:cNvPr>
          <p:cNvSpPr txBox="1"/>
          <p:nvPr/>
        </p:nvSpPr>
        <p:spPr>
          <a:xfrm>
            <a:off x="3086521" y="926836"/>
            <a:ext cx="215956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2014/02</a:t>
            </a: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比特幣交易平台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Mt. 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Gox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被駭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八十五萬個比特幣被竊，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價值將近台幣五億元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4C0DBD0-115A-4BC8-B298-54258FF70C11}"/>
              </a:ext>
            </a:extLst>
          </p:cNvPr>
          <p:cNvSpPr txBox="1"/>
          <p:nvPr/>
        </p:nvSpPr>
        <p:spPr>
          <a:xfrm>
            <a:off x="2480591" y="4448481"/>
            <a:ext cx="13837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2013/03</a:t>
            </a: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比特幣專業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挖礦晶片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ASICs</a:t>
            </a: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問世</a:t>
            </a:r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BF508801-DFE4-43BD-9190-535CB27B18DD}"/>
              </a:ext>
            </a:extLst>
          </p:cNvPr>
          <p:cNvCxnSpPr>
            <a:cxnSpLocks/>
          </p:cNvCxnSpPr>
          <p:nvPr/>
        </p:nvCxnSpPr>
        <p:spPr>
          <a:xfrm>
            <a:off x="2917835" y="3792032"/>
            <a:ext cx="0" cy="521863"/>
          </a:xfrm>
          <a:prstGeom prst="line">
            <a:avLst/>
          </a:prstGeom>
          <a:ln w="28575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DC4F81E-AEA4-4ACC-92E3-E904CA67A59E}"/>
              </a:ext>
            </a:extLst>
          </p:cNvPr>
          <p:cNvSpPr txBox="1"/>
          <p:nvPr/>
        </p:nvSpPr>
        <p:spPr>
          <a:xfrm>
            <a:off x="3419216" y="5456886"/>
            <a:ext cx="16209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2014/09</a:t>
            </a: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台灣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BitoEX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幣託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將購買比特幣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導入全家便利商店</a:t>
            </a:r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056BAE19-E89E-4EF7-8070-171D04A7A4CF}"/>
              </a:ext>
            </a:extLst>
          </p:cNvPr>
          <p:cNvCxnSpPr>
            <a:cxnSpLocks/>
          </p:cNvCxnSpPr>
          <p:nvPr/>
        </p:nvCxnSpPr>
        <p:spPr>
          <a:xfrm>
            <a:off x="3985942" y="3811795"/>
            <a:ext cx="4285" cy="1645091"/>
          </a:xfrm>
          <a:prstGeom prst="line">
            <a:avLst/>
          </a:prstGeom>
          <a:ln w="28575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9852EE7-CDA3-43E2-A8CD-FF8E6950892A}"/>
              </a:ext>
            </a:extLst>
          </p:cNvPr>
          <p:cNvSpPr txBox="1"/>
          <p:nvPr/>
        </p:nvSpPr>
        <p:spPr>
          <a:xfrm>
            <a:off x="5647236" y="1701253"/>
            <a:ext cx="16209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2017/03</a:t>
            </a: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一個比特幣的價格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首次超過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一盎司的黃金</a:t>
            </a: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B1409ABB-20E2-472A-A8BB-CA86992A63C3}"/>
              </a:ext>
            </a:extLst>
          </p:cNvPr>
          <p:cNvCxnSpPr>
            <a:cxnSpLocks/>
          </p:cNvCxnSpPr>
          <p:nvPr/>
        </p:nvCxnSpPr>
        <p:spPr>
          <a:xfrm flipV="1">
            <a:off x="6161573" y="2715411"/>
            <a:ext cx="0" cy="1096384"/>
          </a:xfrm>
          <a:prstGeom prst="line">
            <a:avLst/>
          </a:prstGeom>
          <a:ln w="28575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4E32B8F1-AA55-4481-9CAB-AB63E0E14213}"/>
              </a:ext>
            </a:extLst>
          </p:cNvPr>
          <p:cNvSpPr txBox="1"/>
          <p:nvPr/>
        </p:nvSpPr>
        <p:spPr>
          <a:xfrm>
            <a:off x="6455215" y="4920088"/>
            <a:ext cx="22191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2017/08/01</a:t>
            </a: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擴容硬分叉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5" tooltip="比特幣現金"/>
              </a:rPr>
              <a:t>比特幣現金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(Bitcoin Cash, BCC, BCH)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85102A92-1044-4748-BA59-F49F1D2CB08F}"/>
              </a:ext>
            </a:extLst>
          </p:cNvPr>
          <p:cNvCxnSpPr>
            <a:cxnSpLocks/>
          </p:cNvCxnSpPr>
          <p:nvPr/>
        </p:nvCxnSpPr>
        <p:spPr>
          <a:xfrm>
            <a:off x="6789451" y="3811795"/>
            <a:ext cx="0" cy="1004201"/>
          </a:xfrm>
          <a:prstGeom prst="line">
            <a:avLst/>
          </a:prstGeom>
          <a:ln w="28575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F7BF023-88DF-4A0B-8BF2-4C357D4D0045}"/>
              </a:ext>
            </a:extLst>
          </p:cNvPr>
          <p:cNvSpPr txBox="1"/>
          <p:nvPr/>
        </p:nvSpPr>
        <p:spPr>
          <a:xfrm>
            <a:off x="6963575" y="473932"/>
            <a:ext cx="178286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2017/11/28</a:t>
            </a: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比特幣交易價格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首次突破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10000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美元</a:t>
            </a:r>
          </a:p>
        </p:txBody>
      </p: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CD8E4E0C-8D4A-4ECA-9FE4-3E55D05BD2DD}"/>
              </a:ext>
            </a:extLst>
          </p:cNvPr>
          <p:cNvCxnSpPr>
            <a:cxnSpLocks/>
          </p:cNvCxnSpPr>
          <p:nvPr/>
        </p:nvCxnSpPr>
        <p:spPr>
          <a:xfrm flipV="1">
            <a:off x="7402451" y="1330416"/>
            <a:ext cx="0" cy="2450619"/>
          </a:xfrm>
          <a:prstGeom prst="line">
            <a:avLst/>
          </a:prstGeom>
          <a:ln w="28575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7030FFB-CA14-48F5-A531-CCE82D3FA1B9}"/>
              </a:ext>
            </a:extLst>
          </p:cNvPr>
          <p:cNvSpPr txBox="1"/>
          <p:nvPr/>
        </p:nvSpPr>
        <p:spPr>
          <a:xfrm>
            <a:off x="7657981" y="4608116"/>
            <a:ext cx="12618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2018/06</a:t>
            </a: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比特幣下跌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趨勢開始明朗</a:t>
            </a:r>
          </a:p>
          <a:p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E416A513-8077-49DE-8427-FA1D05BAD35F}"/>
              </a:ext>
            </a:extLst>
          </p:cNvPr>
          <p:cNvCxnSpPr>
            <a:cxnSpLocks/>
          </p:cNvCxnSpPr>
          <p:nvPr/>
        </p:nvCxnSpPr>
        <p:spPr>
          <a:xfrm>
            <a:off x="7934034" y="3835435"/>
            <a:ext cx="0" cy="658084"/>
          </a:xfrm>
          <a:prstGeom prst="line">
            <a:avLst/>
          </a:prstGeom>
          <a:ln w="28575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93476B92-CD44-4C35-8EC1-EF1950964E6D}"/>
              </a:ext>
            </a:extLst>
          </p:cNvPr>
          <p:cNvCxnSpPr>
            <a:cxnSpLocks/>
          </p:cNvCxnSpPr>
          <p:nvPr/>
        </p:nvCxnSpPr>
        <p:spPr>
          <a:xfrm flipV="1">
            <a:off x="3202070" y="3415365"/>
            <a:ext cx="0" cy="370390"/>
          </a:xfrm>
          <a:prstGeom prst="line">
            <a:avLst/>
          </a:prstGeom>
          <a:ln w="28575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03F34346-34A1-4354-8D95-04B7FEDF38A5}"/>
              </a:ext>
            </a:extLst>
          </p:cNvPr>
          <p:cNvSpPr txBox="1"/>
          <p:nvPr/>
        </p:nvSpPr>
        <p:spPr>
          <a:xfrm>
            <a:off x="2406775" y="2682326"/>
            <a:ext cx="14014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2013</a:t>
            </a:r>
          </a:p>
          <a:p>
            <a:r>
              <a:rPr lang="en-US" altLang="zh-TW" sz="14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Vitalik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Buterin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</a:p>
          <a:p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發表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《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以太坊</a:t>
            </a:r>
            <a:endParaRPr lang="en-US" altLang="zh-TW" sz="1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白皮書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》</a:t>
            </a:r>
            <a:endParaRPr lang="zh-TW" altLang="en-US" sz="1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E1F2317C-11E3-45E5-B022-D17DE452AC43}"/>
              </a:ext>
            </a:extLst>
          </p:cNvPr>
          <p:cNvSpPr txBox="1"/>
          <p:nvPr/>
        </p:nvSpPr>
        <p:spPr>
          <a:xfrm>
            <a:off x="3934006" y="2269357"/>
            <a:ext cx="138595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2015/07/30</a:t>
            </a:r>
          </a:p>
          <a:p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以太坊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Frontier</a:t>
            </a:r>
          </a:p>
          <a:p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啟動</a:t>
            </a:r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70A774C9-2A58-42AD-ACDA-918AF7503A99}"/>
              </a:ext>
            </a:extLst>
          </p:cNvPr>
          <p:cNvCxnSpPr>
            <a:cxnSpLocks/>
          </p:cNvCxnSpPr>
          <p:nvPr/>
        </p:nvCxnSpPr>
        <p:spPr>
          <a:xfrm flipV="1">
            <a:off x="4436417" y="3008021"/>
            <a:ext cx="0" cy="774759"/>
          </a:xfrm>
          <a:prstGeom prst="line">
            <a:avLst/>
          </a:prstGeom>
          <a:ln w="28575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34799447-8F1E-4EE5-A8F6-E4CAA8C3A362}"/>
              </a:ext>
            </a:extLst>
          </p:cNvPr>
          <p:cNvSpPr txBox="1"/>
          <p:nvPr/>
        </p:nvSpPr>
        <p:spPr>
          <a:xfrm>
            <a:off x="5011904" y="5149249"/>
            <a:ext cx="11610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2016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年春季</a:t>
            </a:r>
            <a:endParaRPr lang="en-US" altLang="zh-TW" sz="1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硬分擦叉</a:t>
            </a:r>
            <a:endParaRPr lang="en-US" altLang="zh-TW" sz="1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釋出穩定版</a:t>
            </a:r>
            <a:endParaRPr lang="en-US" altLang="zh-TW" sz="1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Homestead</a:t>
            </a:r>
            <a:endParaRPr lang="zh-TW" altLang="en-US" sz="1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9468CE58-6B8F-4184-B502-2C2FA9E16A93}"/>
              </a:ext>
            </a:extLst>
          </p:cNvPr>
          <p:cNvCxnSpPr>
            <a:cxnSpLocks/>
          </p:cNvCxnSpPr>
          <p:nvPr/>
        </p:nvCxnSpPr>
        <p:spPr>
          <a:xfrm>
            <a:off x="5232718" y="3811794"/>
            <a:ext cx="13369" cy="1273375"/>
          </a:xfrm>
          <a:prstGeom prst="line">
            <a:avLst/>
          </a:prstGeom>
          <a:ln w="28575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A3358911-0BB0-4F05-BD1B-D97128267493}"/>
              </a:ext>
            </a:extLst>
          </p:cNvPr>
          <p:cNvCxnSpPr>
            <a:cxnSpLocks/>
          </p:cNvCxnSpPr>
          <p:nvPr/>
        </p:nvCxnSpPr>
        <p:spPr>
          <a:xfrm flipV="1">
            <a:off x="5468057" y="1732867"/>
            <a:ext cx="0" cy="2059167"/>
          </a:xfrm>
          <a:prstGeom prst="line">
            <a:avLst/>
          </a:prstGeom>
          <a:ln w="28575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CABE3E5B-7EEF-4B7B-931F-05611AD5618C}"/>
              </a:ext>
            </a:extLst>
          </p:cNvPr>
          <p:cNvSpPr txBox="1"/>
          <p:nvPr/>
        </p:nvSpPr>
        <p:spPr>
          <a:xfrm>
            <a:off x="5013795" y="660473"/>
            <a:ext cx="14414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2016/06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6" tooltip="The DAO（頁面不存在）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DAO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6" tooltip="The DAO（頁面不存在）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被駭</a:t>
            </a:r>
            <a:endParaRPr lang="en-US" altLang="zh-TW" sz="1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hlinkClick r:id="rId6" tooltip="The DAO（頁面不存在）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6" tooltip="The DAO（頁面不存在）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市值五千萬美元</a:t>
            </a:r>
            <a:endParaRPr lang="en-US" altLang="zh-TW" sz="1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hlinkClick r:id="rId6" tooltip="The DAO（頁面不存在）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6" tooltip="The DAO（頁面不存在）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的以太幣</a:t>
            </a:r>
            <a:endParaRPr lang="zh-TW" altLang="en-US" sz="1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E186FBD2-E428-4252-AD37-661361732A59}"/>
              </a:ext>
            </a:extLst>
          </p:cNvPr>
          <p:cNvSpPr txBox="1"/>
          <p:nvPr/>
        </p:nvSpPr>
        <p:spPr>
          <a:xfrm>
            <a:off x="4087933" y="4094044"/>
            <a:ext cx="1167307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2015/12</a:t>
            </a:r>
          </a:p>
          <a:p>
            <a:r>
              <a:rPr lang="en-US" altLang="zh-TW" sz="14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Linux</a:t>
            </a:r>
            <a:r>
              <a:rPr lang="zh-TW" altLang="en-US" sz="14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基金會</a:t>
            </a:r>
            <a:endParaRPr lang="en-US" altLang="zh-TW" sz="1400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 err="1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Hyperleger</a:t>
            </a:r>
            <a:endParaRPr lang="en-US" altLang="zh-TW" sz="1400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項目的啟動</a:t>
            </a:r>
          </a:p>
        </p:txBody>
      </p: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C73CA9F2-7504-440A-9E32-53731524509A}"/>
              </a:ext>
            </a:extLst>
          </p:cNvPr>
          <p:cNvCxnSpPr>
            <a:cxnSpLocks/>
          </p:cNvCxnSpPr>
          <p:nvPr/>
        </p:nvCxnSpPr>
        <p:spPr>
          <a:xfrm>
            <a:off x="4716668" y="3828309"/>
            <a:ext cx="0" cy="292765"/>
          </a:xfrm>
          <a:prstGeom prst="line">
            <a:avLst/>
          </a:prstGeom>
          <a:ln w="28575"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6ACF921B-F60B-4098-9FD8-CE4334AC001A}"/>
              </a:ext>
            </a:extLst>
          </p:cNvPr>
          <p:cNvSpPr txBox="1"/>
          <p:nvPr/>
        </p:nvSpPr>
        <p:spPr>
          <a:xfrm>
            <a:off x="377018" y="143659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虛擬貨幣發展時間軸</a:t>
            </a:r>
          </a:p>
        </p:txBody>
      </p: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6C8F4416-325B-4841-B5AD-B85701E75213}"/>
              </a:ext>
            </a:extLst>
          </p:cNvPr>
          <p:cNvCxnSpPr>
            <a:cxnSpLocks/>
          </p:cNvCxnSpPr>
          <p:nvPr/>
        </p:nvCxnSpPr>
        <p:spPr>
          <a:xfrm flipV="1">
            <a:off x="8421770" y="3008021"/>
            <a:ext cx="0" cy="757769"/>
          </a:xfrm>
          <a:prstGeom prst="line">
            <a:avLst/>
          </a:prstGeom>
          <a:ln w="28575">
            <a:solidFill>
              <a:srgbClr val="66006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BC93F50E-DA2F-4305-8892-8FEBE9836BF3}"/>
              </a:ext>
            </a:extLst>
          </p:cNvPr>
          <p:cNvSpPr txBox="1"/>
          <p:nvPr/>
        </p:nvSpPr>
        <p:spPr>
          <a:xfrm>
            <a:off x="7826147" y="2252843"/>
            <a:ext cx="12618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2019/07/12</a:t>
            </a:r>
          </a:p>
          <a:p>
            <a:r>
              <a:rPr lang="zh-TW" altLang="en-US" sz="14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7"/>
              </a:rPr>
              <a:t>台灣區塊鏈</a:t>
            </a:r>
            <a:endParaRPr lang="en-US" altLang="zh-TW" sz="1400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  <a:hlinkClick r:id="rId7"/>
            </a:endParaRPr>
          </a:p>
          <a:p>
            <a:r>
              <a:rPr lang="zh-TW" altLang="en-US" sz="14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7"/>
              </a:rPr>
              <a:t>大聯盟成立</a:t>
            </a:r>
            <a:endParaRPr lang="zh-TW" altLang="en-US" sz="1400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38351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6697563-4FB3-4D69-880D-108CBFFA0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B66F-C697-4C80-BD72-B3BAB8A0AD6D}" type="datetime1">
              <a:rPr lang="zh-TW" altLang="en-US" smtClean="0"/>
              <a:t>2019/7/13</a:t>
            </a:fld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E18D808-2FBC-4B8D-9E3C-ED7907C9D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6163-79FB-4E33-AAA9-2CC31CD6AD99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35678DB-E60B-4DB2-AD99-296837A8B215}"/>
              </a:ext>
            </a:extLst>
          </p:cNvPr>
          <p:cNvSpPr txBox="1"/>
          <p:nvPr/>
        </p:nvSpPr>
        <p:spPr>
          <a:xfrm>
            <a:off x="781539" y="1368021"/>
            <a:ext cx="758092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</a:p>
          <a:p>
            <a:pPr algn="ctr"/>
            <a:r>
              <a:rPr lang="zh-TW" altLang="en-US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抓取總市值</a:t>
            </a:r>
            <a:endParaRPr lang="en-US" altLang="zh-TW" sz="6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</a:t>
            </a:r>
            <a:r>
              <a:rPr lang="en-US" altLang="zh-TW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r>
              <a:rPr lang="zh-TW" altLang="en-US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名的虛擬貨幣</a:t>
            </a:r>
          </a:p>
        </p:txBody>
      </p:sp>
    </p:spTree>
    <p:extLst>
      <p:ext uri="{BB962C8B-B14F-4D97-AF65-F5344CB8AC3E}">
        <p14:creationId xmlns:p14="http://schemas.microsoft.com/office/powerpoint/2010/main" val="501802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C700C25-EE64-44C6-800B-652CE7070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B66F-C697-4C80-BD72-B3BAB8A0AD6D}" type="datetime1">
              <a:rPr lang="zh-TW" altLang="en-US" smtClean="0"/>
              <a:t>2019/7/13</a:t>
            </a:fld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947A4E1-9A5A-4AA0-A597-EC94C83BA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6163-79FB-4E33-AAA9-2CC31CD6AD99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9C08447-FD48-45DA-B9D6-74846711B003}"/>
              </a:ext>
            </a:extLst>
          </p:cNvPr>
          <p:cNvSpPr txBox="1"/>
          <p:nvPr/>
        </p:nvSpPr>
        <p:spPr>
          <a:xfrm>
            <a:off x="743803" y="398591"/>
            <a:ext cx="76563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比特幣</a:t>
            </a:r>
            <a:r>
              <a:rPr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(BTC) </a:t>
            </a:r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以太幣</a:t>
            </a:r>
            <a:r>
              <a:rPr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(ETH)</a:t>
            </a:r>
          </a:p>
          <a:p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瑞波幣</a:t>
            </a:r>
            <a:r>
              <a:rPr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(XRP) </a:t>
            </a:r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萊特幣</a:t>
            </a:r>
            <a:r>
              <a:rPr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(LTC)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DD429F2-5ABC-4B07-B6A1-7F2285080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488" y="2523148"/>
            <a:ext cx="6267024" cy="310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846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29B3453-C9DB-4025-AFDB-68A454C3A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B66F-C697-4C80-BD72-B3BAB8A0AD6D}" type="datetime1">
              <a:rPr lang="zh-TW" altLang="en-US" smtClean="0"/>
              <a:t>2019/7/13</a:t>
            </a:fld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DC4934D-C06E-40BD-A2C3-01896724A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6163-79FB-4E33-AAA9-2CC31CD6AD99}" type="slidenum">
              <a:rPr lang="zh-TW" altLang="en-US" smtClean="0"/>
              <a:pPr/>
              <a:t>13</a:t>
            </a:fld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FBD6503-4888-4B23-B874-6D0298859EFC}"/>
              </a:ext>
            </a:extLst>
          </p:cNvPr>
          <p:cNvSpPr txBox="1"/>
          <p:nvPr/>
        </p:nvSpPr>
        <p:spPr>
          <a:xfrm>
            <a:off x="530086" y="327252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區塊鏈的特性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95B0F00-3004-46C0-93DD-B7E55E03F82E}"/>
              </a:ext>
            </a:extLst>
          </p:cNvPr>
          <p:cNvSpPr txBox="1"/>
          <p:nvPr/>
        </p:nvSpPr>
        <p:spPr>
          <a:xfrm>
            <a:off x="1872761" y="1905506"/>
            <a:ext cx="322395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去中心化</a:t>
            </a:r>
            <a:endParaRPr lang="en-US" altLang="zh-TW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加密</a:t>
            </a:r>
            <a:endParaRPr lang="en-US" altLang="zh-TW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不可竄改</a:t>
            </a:r>
            <a:endParaRPr lang="en-US" altLang="zh-TW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可追蹤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53E44FE-76EE-41AA-8A8E-8359F97C0AD0}"/>
              </a:ext>
            </a:extLst>
          </p:cNvPr>
          <p:cNvSpPr txBox="1"/>
          <p:nvPr/>
        </p:nvSpPr>
        <p:spPr>
          <a:xfrm>
            <a:off x="1872761" y="5512904"/>
            <a:ext cx="4890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2"/>
              </a:rPr>
              <a:t>https://www.youtube.com/watch?v=bBC-nXj3Ng4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5985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9F711CE-01EB-4257-8079-AFBB47154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B66F-C697-4C80-BD72-B3BAB8A0AD6D}" type="datetime1">
              <a:rPr lang="zh-TW" altLang="en-US" smtClean="0"/>
              <a:t>2019/7/13</a:t>
            </a:fld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E4ACB88-0EC1-46A7-97AD-A6F270E62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6163-79FB-4E33-AAA9-2CC31CD6AD99}" type="slidenum">
              <a:rPr lang="zh-TW" altLang="en-US" smtClean="0"/>
              <a:pPr/>
              <a:t>14</a:t>
            </a:fld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B2F29CA-288D-4B9C-9A83-44DC19C06700}"/>
              </a:ext>
            </a:extLst>
          </p:cNvPr>
          <p:cNvSpPr txBox="1"/>
          <p:nvPr/>
        </p:nvSpPr>
        <p:spPr>
          <a:xfrm>
            <a:off x="477079" y="481275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區塊的構成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2E35B84-9425-4025-900B-A89992BB88F6}"/>
              </a:ext>
            </a:extLst>
          </p:cNvPr>
          <p:cNvSpPr txBox="1"/>
          <p:nvPr/>
        </p:nvSpPr>
        <p:spPr>
          <a:xfrm>
            <a:off x="3402584" y="573607"/>
            <a:ext cx="4417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https://www.blockchain.com/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D4B49CC-ABD4-4357-B022-4A3B57422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3693833"/>
            <a:ext cx="8782050" cy="234315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3068E662-9756-463E-9A60-175631FD8E2C}"/>
              </a:ext>
            </a:extLst>
          </p:cNvPr>
          <p:cNvSpPr txBox="1"/>
          <p:nvPr/>
        </p:nvSpPr>
        <p:spPr>
          <a:xfrm>
            <a:off x="1145876" y="1412610"/>
            <a:ext cx="451341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每一個區塊包含有：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區塊的容量大小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(Block Size)</a:t>
            </a:r>
          </a:p>
          <a:p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區塊頭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(Block Header)</a:t>
            </a: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交易數量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(Transaction Counter)</a:t>
            </a: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交易資訊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(Transaction)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39007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6F71098-A435-42B4-96C6-A21F37D6D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B66F-C697-4C80-BD72-B3BAB8A0AD6D}" type="datetime1">
              <a:rPr lang="zh-TW" altLang="en-US" smtClean="0"/>
              <a:t>2019/7/13</a:t>
            </a:fld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45C6BCC-E761-415C-A521-47E44DE1B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6163-79FB-4E33-AAA9-2CC31CD6AD99}" type="slidenum">
              <a:rPr lang="zh-TW" altLang="en-US" smtClean="0"/>
              <a:pPr/>
              <a:t>15</a:t>
            </a:fld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304EA29-49A8-497C-8738-1A122A571EFE}"/>
              </a:ext>
            </a:extLst>
          </p:cNvPr>
          <p:cNvSpPr txBox="1"/>
          <p:nvPr/>
        </p:nvSpPr>
        <p:spPr>
          <a:xfrm>
            <a:off x="642655" y="653023"/>
            <a:ext cx="785869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區塊頭固定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80Bytes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，包含有：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32Bytes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Hash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(Previous Block Header Hash)</a:t>
            </a: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第二組為中繼資料，由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Difficulty Target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Timestamp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Nonce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值所組成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第三組為彙整多筆交易紀錄的資料結構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Merkle Tree Root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9749ED5-C5AA-4521-BB63-988A36039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2834295"/>
            <a:ext cx="84582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902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D1A3087-12CE-4DBF-8DBF-94D7F28AE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B66F-C697-4C80-BD72-B3BAB8A0AD6D}" type="datetime1">
              <a:rPr lang="zh-TW" altLang="en-US" smtClean="0"/>
              <a:t>2019/7/13</a:t>
            </a:fld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C1691D5-A310-4DA7-9E99-A96DD0A6E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6163-79FB-4E33-AAA9-2CC31CD6AD99}" type="slidenum">
              <a:rPr lang="zh-TW" altLang="en-US" smtClean="0"/>
              <a:pPr/>
              <a:t>16</a:t>
            </a:fld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4B18A5A-D374-4134-AF63-73B82FA87A7B}"/>
              </a:ext>
            </a:extLst>
          </p:cNvPr>
          <p:cNvSpPr/>
          <p:nvPr/>
        </p:nvSpPr>
        <p:spPr>
          <a:xfrm>
            <a:off x="437321" y="1298713"/>
            <a:ext cx="826935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</a:p>
          <a:p>
            <a:pPr algn="ctr"/>
            <a:r>
              <a:rPr lang="zh-TW" altLang="en-US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查看區塊</a:t>
            </a:r>
            <a:r>
              <a:rPr lang="en-US" altLang="zh-TW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及區塊結構抓取交易資訊</a:t>
            </a:r>
          </a:p>
        </p:txBody>
      </p:sp>
    </p:spTree>
    <p:extLst>
      <p:ext uri="{BB962C8B-B14F-4D97-AF65-F5344CB8AC3E}">
        <p14:creationId xmlns:p14="http://schemas.microsoft.com/office/powerpoint/2010/main" val="2685849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22834F3-FB7D-4B48-AF50-06A3D77F6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B66F-C697-4C80-BD72-B3BAB8A0AD6D}" type="datetime1">
              <a:rPr lang="zh-TW" altLang="en-US" smtClean="0"/>
              <a:t>2019/7/13</a:t>
            </a:fld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749C471-8E3B-4D9F-8DE2-B50B9492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6163-79FB-4E33-AAA9-2CC31CD6AD99}" type="slidenum">
              <a:rPr lang="zh-TW" altLang="en-US" smtClean="0"/>
              <a:pPr/>
              <a:t>17</a:t>
            </a:fld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1D1E77F-2B1A-492C-A0EB-684D9036B29F}"/>
              </a:ext>
            </a:extLst>
          </p:cNvPr>
          <p:cNvSpPr txBox="1"/>
          <p:nvPr/>
        </p:nvSpPr>
        <p:spPr>
          <a:xfrm>
            <a:off x="715618" y="503582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比特幣區塊鏈的特性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856236B-D5B9-414D-8E8F-DE6CE4BF1C2E}"/>
              </a:ext>
            </a:extLst>
          </p:cNvPr>
          <p:cNvSpPr txBox="1"/>
          <p:nvPr/>
        </p:nvSpPr>
        <p:spPr>
          <a:xfrm>
            <a:off x="741336" y="1628829"/>
            <a:ext cx="7661328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★採用工作量證明機制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(Proof of Work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POW)</a:t>
            </a: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★每產生</a:t>
            </a:r>
            <a:r>
              <a:rPr lang="en-US" altLang="zh-TW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2016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個區塊會調整一次難度，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以每</a:t>
            </a:r>
            <a:r>
              <a:rPr lang="en-US" altLang="zh-TW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分鐘產生一區塊估算，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大約是每兩周會調整一次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Difficulty</a:t>
            </a: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★每筆交易採橢圓曲線數位簽章演算法加密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★ 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Hashcash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演算法及多種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Hash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函數確保資料不被竄改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★經由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Merkle Tree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將大量訊息縮短成一個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Hash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★用時間戳伺服器（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Timestamp Server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）確保區塊序列</a:t>
            </a:r>
          </a:p>
        </p:txBody>
      </p:sp>
    </p:spTree>
    <p:extLst>
      <p:ext uri="{BB962C8B-B14F-4D97-AF65-F5344CB8AC3E}">
        <p14:creationId xmlns:p14="http://schemas.microsoft.com/office/powerpoint/2010/main" val="1608577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1D114AD-EEEE-4BDB-B543-C6489AA5B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B66F-C697-4C80-BD72-B3BAB8A0AD6D}" type="datetime1">
              <a:rPr lang="zh-TW" altLang="en-US" smtClean="0"/>
              <a:pPr/>
              <a:t>2019/7/13</a:t>
            </a:fld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EC4EDB2-A60D-4FD0-910B-D01783F71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6163-79FB-4E33-AAA9-2CC31CD6AD99}" type="slidenum">
              <a:rPr lang="zh-TW" altLang="en-US" smtClean="0"/>
              <a:pPr/>
              <a:t>18</a:t>
            </a:fld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94364B0-BBDF-440D-9A7A-1431E4B1993A}"/>
              </a:ext>
            </a:extLst>
          </p:cNvPr>
          <p:cNvSpPr txBox="1"/>
          <p:nvPr/>
        </p:nvSpPr>
        <p:spPr>
          <a:xfrm>
            <a:off x="596347" y="450574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難度係數調整公式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8DA9F76-D69C-4ED7-B10B-BCF4699A73D4}"/>
              </a:ext>
            </a:extLst>
          </p:cNvPr>
          <p:cNvSpPr txBox="1"/>
          <p:nvPr/>
        </p:nvSpPr>
        <p:spPr>
          <a:xfrm>
            <a:off x="790825" y="1325217"/>
            <a:ext cx="67954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分鐘出塊一次，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2016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個區塊調整難度係數一次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21A97DD-EE71-4F55-94B6-7C3C6EAD9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47" y="2828835"/>
            <a:ext cx="7917961" cy="1200329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6E50B396-30BC-486F-9D40-C08EBA36BE3E}"/>
              </a:ext>
            </a:extLst>
          </p:cNvPr>
          <p:cNvSpPr txBox="1"/>
          <p:nvPr/>
        </p:nvSpPr>
        <p:spPr>
          <a:xfrm>
            <a:off x="943110" y="4400333"/>
            <a:ext cx="6643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比特幣的交易速度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 7 tps(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每秒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筆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C00EA054-1F47-4635-906F-A4B95E314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09" y="5356277"/>
            <a:ext cx="8764966" cy="49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479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D709422-3E55-4FAB-A860-4B8508998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B66F-C697-4C80-BD72-B3BAB8A0AD6D}" type="datetime1">
              <a:rPr lang="zh-TW" altLang="en-US" smtClean="0"/>
              <a:t>2019/7/13</a:t>
            </a:fld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32E9F48-B293-455F-937B-EC56F369C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6163-79FB-4E33-AAA9-2CC31CD6AD99}" type="slidenum">
              <a:rPr lang="zh-TW" altLang="en-US" smtClean="0"/>
              <a:pPr/>
              <a:t>19</a:t>
            </a:fld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E4938D5-DB6A-4E49-8EB7-7401C16E73E2}"/>
              </a:ext>
            </a:extLst>
          </p:cNvPr>
          <p:cNvSpPr txBox="1"/>
          <p:nvPr/>
        </p:nvSpPr>
        <p:spPr>
          <a:xfrm>
            <a:off x="969479" y="1902181"/>
            <a:ext cx="753469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比特幣具有總量有限，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年總額將產生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10500000BTC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每隔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年產出數額減半，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在第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年至第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年會產生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5250000BTC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至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年則只有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2625000BTC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，如此類推。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到最後，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總共產生的比特幣數量為接近</a:t>
            </a:r>
            <a:r>
              <a:rPr lang="en-US" altLang="zh-TW" sz="3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21000000BTC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226A3CB-12B5-4528-ACA4-4FAF6BCD3524}"/>
              </a:ext>
            </a:extLst>
          </p:cNvPr>
          <p:cNvSpPr txBox="1"/>
          <p:nvPr/>
        </p:nvSpPr>
        <p:spPr>
          <a:xfrm>
            <a:off x="699399" y="583095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比特幣為通貨緊縮</a:t>
            </a:r>
          </a:p>
        </p:txBody>
      </p:sp>
    </p:spTree>
    <p:extLst>
      <p:ext uri="{BB962C8B-B14F-4D97-AF65-F5344CB8AC3E}">
        <p14:creationId xmlns:p14="http://schemas.microsoft.com/office/powerpoint/2010/main" val="1388552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DF78A39-6BF6-4598-A638-D06B4259BCF9}"/>
              </a:ext>
            </a:extLst>
          </p:cNvPr>
          <p:cNvSpPr txBox="1"/>
          <p:nvPr/>
        </p:nvSpPr>
        <p:spPr>
          <a:xfrm>
            <a:off x="532158" y="1503875"/>
            <a:ext cx="403984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陳東笙 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Tung-Sheng  Chen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Currently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安泰商業銀行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資訊服務部  規劃二科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Education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高應大電機系碩專班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雲科大電機系控制組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高雄工專電機科儀控組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Current Research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FinTech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Blockchain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Big Data, Machine Learning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EEC4071-332E-4511-9CD9-9D0AAAEA0A29}"/>
              </a:ext>
            </a:extLst>
          </p:cNvPr>
          <p:cNvSpPr txBox="1"/>
          <p:nvPr/>
        </p:nvSpPr>
        <p:spPr>
          <a:xfrm>
            <a:off x="830809" y="294662"/>
            <a:ext cx="185820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7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About Me</a:t>
            </a:r>
            <a:endParaRPr lang="zh-TW" altLang="en-US" sz="27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38321EC-2B61-4866-BB54-BD622BBEE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166162"/>
            <a:ext cx="4246409" cy="4889110"/>
          </a:xfrm>
          <a:prstGeom prst="rect">
            <a:avLst/>
          </a:prstGeom>
        </p:spPr>
      </p:pic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77D797C-FD56-49BF-8357-4867207A9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391C-C81E-44EB-965F-68ED973F65A4}" type="datetime1">
              <a:rPr lang="zh-TW" altLang="en-US" smtClean="0"/>
              <a:t>2019/7/13</a:t>
            </a:fld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0ACC81-0390-4D91-A212-9324C0848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6163-79FB-4E33-AAA9-2CC31CD6AD99}" type="slidenum">
              <a:rPr lang="zh-TW" altLang="en-US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5924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DC0465C-D80B-4FE1-B408-55413FDD6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B66F-C697-4C80-BD72-B3BAB8A0AD6D}" type="datetime1">
              <a:rPr lang="zh-TW" altLang="en-US" smtClean="0"/>
              <a:t>2019/7/13</a:t>
            </a:fld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64BECB2-73EA-472A-9764-2AE7FE546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6163-79FB-4E33-AAA9-2CC31CD6AD99}" type="slidenum">
              <a:rPr lang="zh-TW" altLang="en-US" smtClean="0"/>
              <a:pPr/>
              <a:t>20</a:t>
            </a:fld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395C096-F00F-44F1-9817-2044C811AB3B}"/>
              </a:ext>
            </a:extLst>
          </p:cNvPr>
          <p:cNvSpPr txBox="1"/>
          <p:nvPr/>
        </p:nvSpPr>
        <p:spPr>
          <a:xfrm>
            <a:off x="682615" y="357809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比特幣如何產生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4BD043B-FA51-48B8-B86A-A678EFF0D126}"/>
              </a:ext>
            </a:extLst>
          </p:cNvPr>
          <p:cNvSpPr txBox="1"/>
          <p:nvPr/>
        </p:nvSpPr>
        <p:spPr>
          <a:xfrm>
            <a:off x="1566280" y="1086722"/>
            <a:ext cx="566853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2009/01/03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，中本聰挖出第一個比特幣區塊，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 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創建了首批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50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枚比特幣。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每隔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210000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個區塊，獎勵就會減少一半。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2016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月，獎勵已經減至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12.5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個比特幣。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最後一枚比特幣將在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2140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月份被挖出來。</a:t>
            </a:r>
          </a:p>
        </p:txBody>
      </p:sp>
      <p:pic>
        <p:nvPicPr>
          <p:cNvPr id="1026" name="Picture 2" descr="https://inside-assets4.inside.com.tw/2018/04/1d067f3721f10f0a76439de9860a4e54.png?auto=compress&amp;fit=max&amp;w=730">
            <a:extLst>
              <a:ext uri="{FF2B5EF4-FFF2-40B4-BE49-F238E27FC236}">
                <a16:creationId xmlns:a16="http://schemas.microsoft.com/office/drawing/2014/main" id="{B5F529B5-0E5D-4870-8B55-EF5B6CFCD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2717938"/>
            <a:ext cx="6953250" cy="360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968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5061999-6D2B-4DE8-8316-67BEC8889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B66F-C697-4C80-BD72-B3BAB8A0AD6D}" type="datetime1">
              <a:rPr lang="zh-TW" altLang="en-US" smtClean="0"/>
              <a:t>2019/7/13</a:t>
            </a:fld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C36E890-E475-4EE7-8566-E67220B7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6163-79FB-4E33-AAA9-2CC31CD6AD99}" type="slidenum">
              <a:rPr lang="zh-TW" altLang="en-US" smtClean="0"/>
              <a:pPr/>
              <a:t>21</a:t>
            </a:fld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2BB8BEB-9643-4D7B-BE26-B7CCAB7A04C8}"/>
              </a:ext>
            </a:extLst>
          </p:cNvPr>
          <p:cNvSpPr/>
          <p:nvPr/>
        </p:nvSpPr>
        <p:spPr>
          <a:xfrm>
            <a:off x="132523" y="1224025"/>
            <a:ext cx="861391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</a:p>
          <a:p>
            <a:pPr algn="ctr"/>
            <a:r>
              <a:rPr lang="zh-TW" altLang="en-US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查看區塊高度</a:t>
            </a:r>
            <a:endParaRPr lang="en-US" altLang="zh-TW" sz="6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抓取各種虛擬貨幣</a:t>
            </a:r>
          </a:p>
        </p:txBody>
      </p:sp>
    </p:spTree>
    <p:extLst>
      <p:ext uri="{BB962C8B-B14F-4D97-AF65-F5344CB8AC3E}">
        <p14:creationId xmlns:p14="http://schemas.microsoft.com/office/powerpoint/2010/main" val="2929307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C664971-E981-40B8-8CA2-B0173F685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B66F-C697-4C80-BD72-B3BAB8A0AD6D}" type="datetime1">
              <a:rPr lang="zh-TW" altLang="en-US" smtClean="0"/>
              <a:t>2019/7/13</a:t>
            </a:fld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508EF22-4D3B-420F-964D-E368CA297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6163-79FB-4E33-AAA9-2CC31CD6AD99}" type="slidenum">
              <a:rPr lang="zh-TW" altLang="en-US" smtClean="0"/>
              <a:pPr/>
              <a:t>22</a:t>
            </a:fld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3B7D74E-BDD0-47CB-B2C5-F494F16B2E26}"/>
              </a:ext>
            </a:extLst>
          </p:cNvPr>
          <p:cNvSpPr txBox="1"/>
          <p:nvPr/>
        </p:nvSpPr>
        <p:spPr>
          <a:xfrm>
            <a:off x="4346713" y="602325"/>
            <a:ext cx="411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2"/>
              </a:rPr>
              <a:t>https://www.blockchain.com/zh-tw/pools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0E38463-9D39-4EE0-B56E-CD9F480A421A}"/>
              </a:ext>
            </a:extLst>
          </p:cNvPr>
          <p:cNvSpPr txBox="1"/>
          <p:nvPr/>
        </p:nvSpPr>
        <p:spPr>
          <a:xfrm>
            <a:off x="548093" y="336002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比特幣礦池分佈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CADAEDB-F19F-4AA3-9E1A-44E57E11A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356" y="1087366"/>
            <a:ext cx="5501157" cy="4012123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608994D5-9A69-4BED-8749-3D5C230EDA5E}"/>
              </a:ext>
            </a:extLst>
          </p:cNvPr>
          <p:cNvSpPr txBox="1"/>
          <p:nvPr/>
        </p:nvSpPr>
        <p:spPr>
          <a:xfrm>
            <a:off x="963982" y="5193846"/>
            <a:ext cx="72319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目前全球算力較大的礦池有比特礦池（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BTC Pool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）、魚池（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F2Pool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）、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fontAlgn="base" latinLnBrk="1"/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蟻池（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AntPool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）、幣印（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Poolin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）、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Slushpool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ViaBTC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fontAlgn="base" latinLnBrk="1"/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其中僅前五大礦池的算力就超過全網算力的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65%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fontAlgn="base" latinLnBrk="1"/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除了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slushpool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外，其餘礦池都來自中國。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  <a:endParaRPr lang="zh-TW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46416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10812C6-FDD5-4075-A320-0D7A8AA7E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B66F-C697-4C80-BD72-B3BAB8A0AD6D}" type="datetime1">
              <a:rPr lang="zh-TW" altLang="en-US" smtClean="0"/>
              <a:pPr/>
              <a:t>2019/7/13</a:t>
            </a:fld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6AF6E0D-375C-4A12-B0C1-E29ABD48B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6163-79FB-4E33-AAA9-2CC31CD6AD99}" type="slidenum">
              <a:rPr lang="zh-TW" altLang="en-US" smtClean="0"/>
              <a:pPr/>
              <a:t>23</a:t>
            </a:fld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CA68BC9-8998-4F9F-8672-C9F4496F7B22}"/>
              </a:ext>
            </a:extLst>
          </p:cNvPr>
          <p:cNvSpPr txBox="1"/>
          <p:nvPr/>
        </p:nvSpPr>
        <p:spPr>
          <a:xfrm>
            <a:off x="1484243" y="11926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25CAFA3-F998-4379-884F-E8BAD44DD658}"/>
              </a:ext>
            </a:extLst>
          </p:cNvPr>
          <p:cNvSpPr txBox="1"/>
          <p:nvPr/>
        </p:nvSpPr>
        <p:spPr>
          <a:xfrm>
            <a:off x="509281" y="424070"/>
            <a:ext cx="8396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拜占庭將軍問題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Byzantine Generals Problem)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48C770C-F489-4B3D-A851-3DB8D68D4FA7}"/>
              </a:ext>
            </a:extLst>
          </p:cNvPr>
          <p:cNvSpPr txBox="1"/>
          <p:nvPr/>
        </p:nvSpPr>
        <p:spPr>
          <a:xfrm>
            <a:off x="509281" y="1120676"/>
            <a:ext cx="79058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古代東羅馬帝國的帝都，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一組拜占庭將軍分別各率領一支軍隊共同圍困一座城市。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各支軍隊的行動策略限定為進攻或撤離兩種。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因為部分軍隊進攻部分軍隊撤離可能會造成災難性後果，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因此各位將軍必須通過投票來達成一致策略，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即所有軍隊一起進攻或所有軍隊一起撤離。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D4282FE-52B6-475D-89C7-7BD67C3E387E}"/>
              </a:ext>
            </a:extLst>
          </p:cNvPr>
          <p:cNvSpPr txBox="1"/>
          <p:nvPr/>
        </p:nvSpPr>
        <p:spPr>
          <a:xfrm>
            <a:off x="481977" y="3801587"/>
            <a:ext cx="2973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51%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算力攻擊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0807A52-1F9F-44C5-9FAB-72085A6FD783}"/>
              </a:ext>
            </a:extLst>
          </p:cNvPr>
          <p:cNvSpPr txBox="1"/>
          <p:nvPr/>
        </p:nvSpPr>
        <p:spPr>
          <a:xfrm>
            <a:off x="481977" y="4657147"/>
            <a:ext cx="79058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“51%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算力攻擊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是指在控制了比特幣全網的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51%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算力之後，用這些算力來重新計算已經確認過的區塊，使得區塊鏈變得可以被篡改。</a:t>
            </a:r>
          </a:p>
        </p:txBody>
      </p:sp>
    </p:spTree>
    <p:extLst>
      <p:ext uri="{BB962C8B-B14F-4D97-AF65-F5344CB8AC3E}">
        <p14:creationId xmlns:p14="http://schemas.microsoft.com/office/powerpoint/2010/main" val="110288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21A3643-6CC5-49ED-A456-23C825623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B66F-C697-4C80-BD72-B3BAB8A0AD6D}" type="datetime1">
              <a:rPr lang="zh-TW" altLang="en-US" smtClean="0"/>
              <a:pPr/>
              <a:t>2019/7/13</a:t>
            </a:fld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A161B82-EC2C-425F-B3B3-F2A772143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6163-79FB-4E33-AAA9-2CC31CD6AD99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sp>
        <p:nvSpPr>
          <p:cNvPr id="4" name="投影片編號版面配置區 1">
            <a:extLst>
              <a:ext uri="{FF2B5EF4-FFF2-40B4-BE49-F238E27FC236}">
                <a16:creationId xmlns:a16="http://schemas.microsoft.com/office/drawing/2014/main" id="{56101841-B542-4829-AFF4-434A57F54C4A}"/>
              </a:ext>
            </a:extLst>
          </p:cNvPr>
          <p:cNvSpPr txBox="1">
            <a:spLocks/>
          </p:cNvSpPr>
          <p:nvPr/>
        </p:nvSpPr>
        <p:spPr>
          <a:xfrm>
            <a:off x="6848475" y="64801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b="1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62D831A-9B4B-469A-9745-106B47E968A2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7808BB4-9EA5-49F7-A183-ACCB5DC560FB}"/>
              </a:ext>
            </a:extLst>
          </p:cNvPr>
          <p:cNvSpPr txBox="1"/>
          <p:nvPr/>
        </p:nvSpPr>
        <p:spPr>
          <a:xfrm>
            <a:off x="339436" y="98359"/>
            <a:ext cx="30341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免責聲明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412109D-CEF1-4F13-8074-C968674F8F13}"/>
              </a:ext>
            </a:extLst>
          </p:cNvPr>
          <p:cNvSpPr txBox="1"/>
          <p:nvPr/>
        </p:nvSpPr>
        <p:spPr>
          <a:xfrm>
            <a:off x="1299724" y="1005796"/>
            <a:ext cx="710963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以下分享內容</a:t>
            </a:r>
            <a:endParaRPr lang="en-US" altLang="zh-TW" sz="6000" b="1" dirty="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6000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純為社團交流活動</a:t>
            </a:r>
            <a:endParaRPr lang="en-US" altLang="zh-TW" sz="6000" b="1" dirty="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6000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無從事任何商業行為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E177167-62B1-4CA5-BC88-ACB3BDF5E5C4}"/>
              </a:ext>
            </a:extLst>
          </p:cNvPr>
          <p:cNvSpPr txBox="1"/>
          <p:nvPr/>
        </p:nvSpPr>
        <p:spPr>
          <a:xfrm>
            <a:off x="512625" y="4009790"/>
            <a:ext cx="757130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>
                <a:solidFill>
                  <a:srgbClr val="FFAFA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注意事項：</a:t>
            </a:r>
            <a:endParaRPr lang="en-US" altLang="zh-TW" sz="3600" b="1" dirty="0">
              <a:solidFill>
                <a:srgbClr val="FFAFA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b="1" dirty="0">
                <a:solidFill>
                  <a:srgbClr val="FFAFA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簡報內容截錄自網路及參考書籍</a:t>
            </a:r>
            <a:endParaRPr lang="en-US" altLang="zh-TW" sz="3600" b="1" dirty="0">
              <a:solidFill>
                <a:srgbClr val="FFAFA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b="1" dirty="0">
                <a:solidFill>
                  <a:srgbClr val="FFAFA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並未取得作者授權，故僅供會中討論</a:t>
            </a:r>
            <a:endParaRPr lang="en-US" altLang="zh-TW" sz="3600" b="1" dirty="0">
              <a:solidFill>
                <a:srgbClr val="FFAFA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b="1" dirty="0">
                <a:solidFill>
                  <a:srgbClr val="FFAFA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請勿散佈，以免侵犯作者權利</a:t>
            </a:r>
          </a:p>
        </p:txBody>
      </p:sp>
    </p:spTree>
    <p:extLst>
      <p:ext uri="{BB962C8B-B14F-4D97-AF65-F5344CB8AC3E}">
        <p14:creationId xmlns:p14="http://schemas.microsoft.com/office/powerpoint/2010/main" val="2893307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FBDD38E-F473-43C2-AB0F-9DC70C333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B66F-C697-4C80-BD72-B3BAB8A0AD6D}" type="datetime1">
              <a:rPr lang="zh-TW" altLang="en-US" smtClean="0"/>
              <a:pPr/>
              <a:t>2019/7/13</a:t>
            </a:fld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F722C-838B-404A-994C-899F50F5C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6163-79FB-4E33-AAA9-2CC31CD6AD99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75661A3-958D-49CC-8628-AE82CFA7D727}"/>
              </a:ext>
            </a:extLst>
          </p:cNvPr>
          <p:cNvSpPr txBox="1"/>
          <p:nvPr/>
        </p:nvSpPr>
        <p:spPr>
          <a:xfrm>
            <a:off x="1152939" y="735957"/>
            <a:ext cx="610936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爬蟲應有的道德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455CC80-2CBF-47B1-9E83-754AB2995988}"/>
              </a:ext>
            </a:extLst>
          </p:cNvPr>
          <p:cNvSpPr txBox="1"/>
          <p:nvPr/>
        </p:nvSpPr>
        <p:spPr>
          <a:xfrm>
            <a:off x="892146" y="2332382"/>
            <a:ext cx="735970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不告而取謂之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偷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做好偽裝，保護自己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避免過度抓取，影響網站運作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遵重智慧財產，不作商業用途</a:t>
            </a:r>
          </a:p>
        </p:txBody>
      </p:sp>
    </p:spTree>
    <p:extLst>
      <p:ext uri="{BB962C8B-B14F-4D97-AF65-F5344CB8AC3E}">
        <p14:creationId xmlns:p14="http://schemas.microsoft.com/office/powerpoint/2010/main" val="2496400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460827E5-DE3F-4EEB-A618-14FA8DC08FB3}"/>
              </a:ext>
            </a:extLst>
          </p:cNvPr>
          <p:cNvSpPr txBox="1"/>
          <p:nvPr/>
        </p:nvSpPr>
        <p:spPr>
          <a:xfrm>
            <a:off x="1722782" y="1084301"/>
            <a:ext cx="61836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Bitcoin  ≠ Blockchain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18A2854-D262-4BE9-AC1C-DFF446A6ECDE}"/>
              </a:ext>
            </a:extLst>
          </p:cNvPr>
          <p:cNvSpPr txBox="1"/>
          <p:nvPr/>
        </p:nvSpPr>
        <p:spPr>
          <a:xfrm>
            <a:off x="1722782" y="1915298"/>
            <a:ext cx="61836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Bitcoin  ≠ Blockchain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DA07E0B-5132-4886-803F-1705DACF5889}"/>
              </a:ext>
            </a:extLst>
          </p:cNvPr>
          <p:cNvSpPr txBox="1"/>
          <p:nvPr/>
        </p:nvSpPr>
        <p:spPr>
          <a:xfrm>
            <a:off x="1722782" y="2853467"/>
            <a:ext cx="61836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Bitcoin  ≠ Blockchain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E254E3E-FCEC-47CE-9FE3-93788DB2AF19}"/>
              </a:ext>
            </a:extLst>
          </p:cNvPr>
          <p:cNvSpPr txBox="1"/>
          <p:nvPr/>
        </p:nvSpPr>
        <p:spPr>
          <a:xfrm>
            <a:off x="2001077" y="3808780"/>
            <a:ext cx="47949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比特幣</a:t>
            </a:r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≠ 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區塊鏈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5A48745-5E72-40B7-BDB9-A963D9A38E24}"/>
              </a:ext>
            </a:extLst>
          </p:cNvPr>
          <p:cNvSpPr txBox="1"/>
          <p:nvPr/>
        </p:nvSpPr>
        <p:spPr>
          <a:xfrm>
            <a:off x="2001077" y="4639777"/>
            <a:ext cx="47949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比特幣</a:t>
            </a:r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≠ 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區塊鏈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DE92246-1AC4-476E-ABE8-89BC99CD0920}"/>
              </a:ext>
            </a:extLst>
          </p:cNvPr>
          <p:cNvSpPr txBox="1"/>
          <p:nvPr/>
        </p:nvSpPr>
        <p:spPr>
          <a:xfrm>
            <a:off x="2001077" y="5470774"/>
            <a:ext cx="47949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比特幣</a:t>
            </a:r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≠ 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區塊鏈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AFFE300-04AB-44CF-8ECB-106892AE96DF}"/>
              </a:ext>
            </a:extLst>
          </p:cNvPr>
          <p:cNvSpPr txBox="1"/>
          <p:nvPr/>
        </p:nvSpPr>
        <p:spPr>
          <a:xfrm>
            <a:off x="2228703" y="335192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重要事情要說三遍</a:t>
            </a:r>
          </a:p>
        </p:txBody>
      </p:sp>
      <p:sp>
        <p:nvSpPr>
          <p:cNvPr id="9" name="日期版面配置區 8">
            <a:extLst>
              <a:ext uri="{FF2B5EF4-FFF2-40B4-BE49-F238E27FC236}">
                <a16:creationId xmlns:a16="http://schemas.microsoft.com/office/drawing/2014/main" id="{555CE3D7-E17C-4349-84B5-0C9E29183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8D96-B4E1-4D88-AA7B-272535D6D6EB}" type="datetime1">
              <a:rPr lang="zh-TW" altLang="en-US" smtClean="0"/>
              <a:t>2019/7/13</a:t>
            </a:fld>
            <a:endParaRPr lang="zh-TW" altLang="en-US" dirty="0"/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2D3BB46F-A66D-4346-90BF-DE05039D8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6163-79FB-4E33-AAA9-2CC31CD6AD99}" type="slidenum">
              <a:rPr lang="zh-TW" altLang="en-US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541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>
            <a:extLst>
              <a:ext uri="{FF2B5EF4-FFF2-40B4-BE49-F238E27FC236}">
                <a16:creationId xmlns:a16="http://schemas.microsoft.com/office/drawing/2014/main" id="{54FA3634-2A90-49EC-A016-9B747DB7F2C1}"/>
              </a:ext>
            </a:extLst>
          </p:cNvPr>
          <p:cNvSpPr/>
          <p:nvPr/>
        </p:nvSpPr>
        <p:spPr>
          <a:xfrm>
            <a:off x="1630018" y="1260045"/>
            <a:ext cx="2928730" cy="265043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幣圈</a:t>
            </a: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85A9EC0A-AF60-4536-A56D-9A39F3D70AC6}"/>
              </a:ext>
            </a:extLst>
          </p:cNvPr>
          <p:cNvSpPr/>
          <p:nvPr/>
        </p:nvSpPr>
        <p:spPr>
          <a:xfrm>
            <a:off x="4585252" y="1260045"/>
            <a:ext cx="2928730" cy="265043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礦圈</a:t>
            </a: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E1917A4A-345F-4872-B167-6A98B6F7C4AA}"/>
              </a:ext>
            </a:extLst>
          </p:cNvPr>
          <p:cNvSpPr/>
          <p:nvPr/>
        </p:nvSpPr>
        <p:spPr>
          <a:xfrm>
            <a:off x="3107635" y="3559296"/>
            <a:ext cx="2928730" cy="265043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鏈圈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BBBE5B23-30A3-43EB-AC66-8EC4DB0BFBD6}"/>
              </a:ext>
            </a:extLst>
          </p:cNvPr>
          <p:cNvSpPr/>
          <p:nvPr/>
        </p:nvSpPr>
        <p:spPr>
          <a:xfrm>
            <a:off x="3094383" y="1773568"/>
            <a:ext cx="3067878" cy="2928730"/>
          </a:xfrm>
          <a:prstGeom prst="ellipse">
            <a:avLst/>
          </a:prstGeom>
          <a:solidFill>
            <a:srgbClr val="FF000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sz="8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448D4A2-E0E8-4195-B003-9EEE677DB112}"/>
              </a:ext>
            </a:extLst>
          </p:cNvPr>
          <p:cNvSpPr txBox="1"/>
          <p:nvPr/>
        </p:nvSpPr>
        <p:spPr>
          <a:xfrm>
            <a:off x="3049650" y="266137"/>
            <a:ext cx="29867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你是那一圈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72579F9-A08B-44C5-9034-1E8F7F4A2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802DB-78E0-42EA-A399-948C1E318C09}" type="datetime1">
              <a:rPr lang="zh-TW" altLang="en-US" smtClean="0"/>
              <a:t>2019/7/13</a:t>
            </a:fld>
            <a:endParaRPr lang="zh-TW" altLang="en-US" dirty="0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A9406DF0-2AC8-4024-9864-AD5A583D7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6163-79FB-4E33-AAA9-2CC31CD6AD99}" type="slidenum">
              <a:rPr lang="zh-TW" altLang="en-US" smtClean="0"/>
              <a:pPr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5586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steemitimages.com/p/BRWJ2XuBRXQxQtwjkpK59RMNMgNesVkfg9PkJ9YLoPXXuEQW?format=match&amp;mode=fit&amp;width=640">
            <a:extLst>
              <a:ext uri="{FF2B5EF4-FFF2-40B4-BE49-F238E27FC236}">
                <a16:creationId xmlns:a16="http://schemas.microsoft.com/office/drawing/2014/main" id="{2862D60A-AFF5-47C1-936C-B1666300D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12" y="980302"/>
            <a:ext cx="7759976" cy="5405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6D9C6BEE-5811-4591-8E5A-FBC500C85EC5}"/>
              </a:ext>
            </a:extLst>
          </p:cNvPr>
          <p:cNvSpPr txBox="1"/>
          <p:nvPr/>
        </p:nvSpPr>
        <p:spPr>
          <a:xfrm>
            <a:off x="2866426" y="236062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比特幣生態圈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CADB131-E593-43BF-BEAD-8ED50D52C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143EF-7232-4D96-9A13-76D3AB008BE8}" type="datetime1">
              <a:rPr lang="zh-TW" altLang="en-US" smtClean="0"/>
              <a:t>2019/7/13</a:t>
            </a:fld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F7BEA8F-D89B-43DB-AB6E-77CC1CF15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6163-79FB-4E33-AAA9-2CC31CD6AD99}" type="slidenum">
              <a:rPr lang="zh-TW" altLang="en-US" smtClean="0"/>
              <a:pPr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8052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èæ¬è²¨å¹£ç¨®é¡">
            <a:extLst>
              <a:ext uri="{FF2B5EF4-FFF2-40B4-BE49-F238E27FC236}">
                <a16:creationId xmlns:a16="http://schemas.microsoft.com/office/drawing/2014/main" id="{B6C4C57B-C9BE-4765-857E-38AE42453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68" y="2241025"/>
            <a:ext cx="7991061" cy="391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9D937127-CD98-41EC-8E92-8794635F12F0}"/>
              </a:ext>
            </a:extLst>
          </p:cNvPr>
          <p:cNvSpPr txBox="1"/>
          <p:nvPr/>
        </p:nvSpPr>
        <p:spPr>
          <a:xfrm>
            <a:off x="576468" y="371725"/>
            <a:ext cx="79910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數位貨幣、加密貨幣、虛擬貨幣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傻傻分不清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326D1A6-753C-401A-8611-9E6DB58BA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3F3E-6A95-4C1D-9B97-9AA48EB1F1EF}" type="datetime1">
              <a:rPr lang="zh-TW" altLang="en-US" smtClean="0"/>
              <a:t>2019/7/13</a:t>
            </a:fld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55F483C-590A-4819-A042-8FF081E60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6163-79FB-4E33-AAA9-2CC31CD6AD99}" type="slidenum">
              <a:rPr lang="zh-TW" altLang="en-US" smtClean="0"/>
              <a:pPr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5605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2CEC34C-F01F-470A-8BA9-5ABF1BFE0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B66F-C697-4C80-BD72-B3BAB8A0AD6D}" type="datetime1">
              <a:rPr lang="zh-TW" altLang="en-US" smtClean="0"/>
              <a:t>2019/7/13</a:t>
            </a:fld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D2011A7-9D9D-45DF-8228-B6E896FDF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6163-79FB-4E33-AAA9-2CC31CD6AD99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0277307-0639-4ADE-B7D1-B358350F80D4}"/>
              </a:ext>
            </a:extLst>
          </p:cNvPr>
          <p:cNvSpPr txBox="1"/>
          <p:nvPr/>
        </p:nvSpPr>
        <p:spPr>
          <a:xfrm>
            <a:off x="861391" y="54333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法幣的定義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BD6EBCC-8083-4EA6-995F-43DEBC591F9B}"/>
              </a:ext>
            </a:extLst>
          </p:cNvPr>
          <p:cNvSpPr txBox="1"/>
          <p:nvPr/>
        </p:nvSpPr>
        <p:spPr>
          <a:xfrm>
            <a:off x="504220" y="1552680"/>
            <a:ext cx="813556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法定貨幣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（英語：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Fiat Money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），簡稱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法幣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，是政府發行的紙幣。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依靠政府的法令使其成為合法通貨的貨幣。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發行法定貨幣的國家或銀行，會將其法定貨幣與一種或數種外幣掛鉤，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並以政府外匯儲備維持其匯價在一定的水平。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BC66A68-44E6-44BE-AD38-C89FEF28931D}"/>
              </a:ext>
            </a:extLst>
          </p:cNvPr>
          <p:cNvSpPr txBox="1"/>
          <p:nvPr/>
        </p:nvSpPr>
        <p:spPr>
          <a:xfrm>
            <a:off x="4362497" y="681838"/>
            <a:ext cx="3920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2"/>
              </a:rPr>
              <a:t>https://zh.wikipedia.org/wiki/</a:t>
            </a:r>
            <a:r>
              <a:rPr lang="zh-TW" altLang="en-US" dirty="0">
                <a:hlinkClick r:id="rId2"/>
              </a:rPr>
              <a:t>法定貨幣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E66842F-EB53-4DC2-A1EA-C8EC2B400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391" y="3354163"/>
            <a:ext cx="7421218" cy="296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281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503</TotalTime>
  <Words>1191</Words>
  <Application>Microsoft Office PowerPoint</Application>
  <PresentationFormat>如螢幕大小 (4:3)</PresentationFormat>
  <Paragraphs>234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9" baseType="lpstr">
      <vt:lpstr>微軟正黑體</vt:lpstr>
      <vt:lpstr>Arial</vt:lpstr>
      <vt:lpstr>Calibri</vt:lpstr>
      <vt:lpstr>Calibri Light</vt:lpstr>
      <vt:lpstr>Wingdings</vt:lpstr>
      <vt:lpstr>Office 佈景主題</vt:lpstr>
      <vt:lpstr>Python爬蟲實作(四) 虛擬貨幣抓取 及區塊鏈介紹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東笙 陳</dc:creator>
  <cp:lastModifiedBy>東笙 陳</cp:lastModifiedBy>
  <cp:revision>59</cp:revision>
  <dcterms:created xsi:type="dcterms:W3CDTF">2019-07-08T05:07:40Z</dcterms:created>
  <dcterms:modified xsi:type="dcterms:W3CDTF">2019-07-13T05:42:50Z</dcterms:modified>
</cp:coreProperties>
</file>