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70"/>
  </p:notesMasterIdLst>
  <p:sldIdLst>
    <p:sldId id="256" r:id="rId3"/>
    <p:sldId id="257" r:id="rId4"/>
    <p:sldId id="585" r:id="rId5"/>
    <p:sldId id="259" r:id="rId6"/>
    <p:sldId id="260" r:id="rId7"/>
    <p:sldId id="267" r:id="rId8"/>
    <p:sldId id="554" r:id="rId9"/>
    <p:sldId id="576" r:id="rId10"/>
    <p:sldId id="579" r:id="rId11"/>
    <p:sldId id="261" r:id="rId12"/>
    <p:sldId id="312" r:id="rId13"/>
    <p:sldId id="313" r:id="rId14"/>
    <p:sldId id="514" r:id="rId15"/>
    <p:sldId id="515" r:id="rId16"/>
    <p:sldId id="516" r:id="rId17"/>
    <p:sldId id="517" r:id="rId18"/>
    <p:sldId id="518" r:id="rId19"/>
    <p:sldId id="273" r:id="rId20"/>
    <p:sldId id="272" r:id="rId21"/>
    <p:sldId id="276" r:id="rId22"/>
    <p:sldId id="279" r:id="rId23"/>
    <p:sldId id="584" r:id="rId24"/>
    <p:sldId id="519" r:id="rId25"/>
    <p:sldId id="520" r:id="rId26"/>
    <p:sldId id="263" r:id="rId27"/>
    <p:sldId id="521" r:id="rId28"/>
    <p:sldId id="558" r:id="rId29"/>
    <p:sldId id="524" r:id="rId30"/>
    <p:sldId id="583" r:id="rId31"/>
    <p:sldId id="559" r:id="rId32"/>
    <p:sldId id="561" r:id="rId33"/>
    <p:sldId id="562" r:id="rId34"/>
    <p:sldId id="563" r:id="rId35"/>
    <p:sldId id="560" r:id="rId36"/>
    <p:sldId id="564" r:id="rId37"/>
    <p:sldId id="566" r:id="rId38"/>
    <p:sldId id="580" r:id="rId39"/>
    <p:sldId id="569" r:id="rId40"/>
    <p:sldId id="567" r:id="rId41"/>
    <p:sldId id="571" r:id="rId42"/>
    <p:sldId id="581" r:id="rId43"/>
    <p:sldId id="582" r:id="rId44"/>
    <p:sldId id="534" r:id="rId45"/>
    <p:sldId id="262" r:id="rId46"/>
    <p:sldId id="535" r:id="rId47"/>
    <p:sldId id="536" r:id="rId48"/>
    <p:sldId id="324" r:id="rId49"/>
    <p:sldId id="325" r:id="rId50"/>
    <p:sldId id="330" r:id="rId51"/>
    <p:sldId id="331" r:id="rId52"/>
    <p:sldId id="538" r:id="rId53"/>
    <p:sldId id="539" r:id="rId54"/>
    <p:sldId id="541" r:id="rId55"/>
    <p:sldId id="542" r:id="rId56"/>
    <p:sldId id="265" r:id="rId57"/>
    <p:sldId id="543" r:id="rId58"/>
    <p:sldId id="544" r:id="rId59"/>
    <p:sldId id="578" r:id="rId60"/>
    <p:sldId id="573" r:id="rId61"/>
    <p:sldId id="574" r:id="rId62"/>
    <p:sldId id="575" r:id="rId63"/>
    <p:sldId id="548" r:id="rId64"/>
    <p:sldId id="549" r:id="rId65"/>
    <p:sldId id="550" r:id="rId66"/>
    <p:sldId id="551" r:id="rId67"/>
    <p:sldId id="266" r:id="rId68"/>
    <p:sldId id="552" r:id="rId69"/>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99"/>
    <a:srgbClr val="FF9933"/>
    <a:srgbClr val="E7E7FF"/>
    <a:srgbClr val="C3E1E1"/>
    <a:srgbClr val="C2C2FF"/>
    <a:srgbClr val="FFDB4A"/>
    <a:srgbClr val="FFD140"/>
    <a:srgbClr val="CCFFFF"/>
    <a:srgbClr val="E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026" autoAdjust="0"/>
  </p:normalViewPr>
  <p:slideViewPr>
    <p:cSldViewPr snapToGrid="0">
      <p:cViewPr varScale="1">
        <p:scale>
          <a:sx n="89" d="100"/>
          <a:sy n="89"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A85F8-CFF0-4BD4-817A-AB84D73376E4}" type="datetimeFigureOut">
              <a:rPr lang="en-AU" smtClean="0"/>
              <a:t>2018-10-22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046E8-8611-44DF-9279-79F8AE7C0722}" type="slidenum">
              <a:rPr lang="en-AU" smtClean="0"/>
              <a:t>‹#›</a:t>
            </a:fld>
            <a:endParaRPr lang="en-AU"/>
          </a:p>
        </p:txBody>
      </p:sp>
    </p:spTree>
    <p:extLst>
      <p:ext uri="{BB962C8B-B14F-4D97-AF65-F5344CB8AC3E}">
        <p14:creationId xmlns:p14="http://schemas.microsoft.com/office/powerpoint/2010/main" val="338931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AU" sz="1200" b="0" i="0" u="none" strike="noStrike" kern="1200" dirty="0">
                <a:solidFill>
                  <a:schemeClr val="tx1"/>
                </a:solidFill>
                <a:effectLst/>
                <a:latin typeface="+mn-lt"/>
                <a:ea typeface="+mn-ea"/>
                <a:cs typeface="+mn-cs"/>
              </a:rPr>
              <a:t>Intel Core i7 7th Gen</a:t>
            </a:r>
          </a:p>
          <a:p>
            <a:pPr lvl="1" rtl="0" fontAlgn="base"/>
            <a:r>
              <a:rPr lang="en-AU" sz="1200" b="0" i="0" u="none" strike="noStrike" kern="1200" dirty="0">
                <a:solidFill>
                  <a:schemeClr val="tx1"/>
                </a:solidFill>
                <a:effectLst/>
                <a:latin typeface="+mn-lt"/>
                <a:ea typeface="+mn-ea"/>
                <a:cs typeface="+mn-cs"/>
              </a:rPr>
              <a:t>4x CPU cores</a:t>
            </a:r>
          </a:p>
          <a:p>
            <a:pPr lvl="2" rtl="0" fontAlgn="base"/>
            <a:r>
              <a:rPr lang="en-AU" sz="1200" b="0" i="0" u="none" strike="noStrike" kern="1200" dirty="0">
                <a:solidFill>
                  <a:schemeClr val="tx1"/>
                </a:solidFill>
                <a:effectLst/>
                <a:latin typeface="+mn-lt"/>
                <a:ea typeface="+mn-ea"/>
                <a:cs typeface="+mn-cs"/>
              </a:rPr>
              <a:t>Each with hyperthreading</a:t>
            </a:r>
          </a:p>
          <a:p>
            <a:pPr lvl="2" rtl="0" fontAlgn="base"/>
            <a:r>
              <a:rPr lang="en-AU" sz="1200" b="0" i="0" u="none" strike="noStrike" kern="1200" dirty="0">
                <a:solidFill>
                  <a:schemeClr val="tx1"/>
                </a:solidFill>
                <a:effectLst/>
                <a:latin typeface="+mn-lt"/>
                <a:ea typeface="+mn-ea"/>
                <a:cs typeface="+mn-cs"/>
              </a:rPr>
              <a:t>Each with 8-wide AVX instructions</a:t>
            </a:r>
          </a:p>
          <a:p>
            <a:pPr lvl="1" rtl="0" fontAlgn="base"/>
            <a:r>
              <a:rPr lang="en-AU" sz="1200" b="0" i="0" u="none" strike="noStrike" kern="1200" dirty="0">
                <a:solidFill>
                  <a:schemeClr val="tx1"/>
                </a:solidFill>
                <a:effectLst/>
                <a:latin typeface="+mn-lt"/>
                <a:ea typeface="+mn-ea"/>
                <a:cs typeface="+mn-cs"/>
              </a:rPr>
              <a:t>GPU</a:t>
            </a:r>
          </a:p>
          <a:p>
            <a:pPr lvl="2" rtl="0" fontAlgn="base"/>
            <a:r>
              <a:rPr lang="en-AU" sz="1200" b="0" i="0" u="none" strike="noStrike" kern="1200" dirty="0">
                <a:solidFill>
                  <a:schemeClr val="tx1"/>
                </a:solidFill>
                <a:effectLst/>
                <a:latin typeface="+mn-lt"/>
                <a:ea typeface="+mn-ea"/>
                <a:cs typeface="+mn-cs"/>
              </a:rPr>
              <a:t>With 1280 processing elements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Serial C++ code alone only takes advantage of a very small amount of the available resources of the chip.</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Using vectorisation allows you to fully utilise the resources of a single </a:t>
            </a:r>
            <a:r>
              <a:rPr lang="en-AU" sz="1200" b="0" i="0" u="none" strike="noStrike" kern="1200" dirty="0" err="1">
                <a:solidFill>
                  <a:schemeClr val="tx1"/>
                </a:solidFill>
                <a:effectLst/>
                <a:latin typeface="+mn-lt"/>
                <a:ea typeface="+mn-ea"/>
                <a:cs typeface="+mn-cs"/>
              </a:rPr>
              <a:t>hyperthread</a:t>
            </a:r>
            <a:r>
              <a:rPr lang="en-AU"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Using multi-threading allows you to fully utilise all CPU cores.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Using heterogeneous dispatch allows you to fully utilise the entire chip.</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6</a:t>
            </a:fld>
            <a:endParaRPr lang="en-AU"/>
          </a:p>
        </p:txBody>
      </p:sp>
    </p:spTree>
    <p:extLst>
      <p:ext uri="{BB962C8B-B14F-4D97-AF65-F5344CB8AC3E}">
        <p14:creationId xmlns:p14="http://schemas.microsoft.com/office/powerpoint/2010/main" val="302423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19</a:t>
            </a:fld>
            <a:endParaRPr lang="en-AU"/>
          </a:p>
        </p:txBody>
      </p:sp>
    </p:spTree>
    <p:extLst>
      <p:ext uri="{BB962C8B-B14F-4D97-AF65-F5344CB8AC3E}">
        <p14:creationId xmlns:p14="http://schemas.microsoft.com/office/powerpoint/2010/main" val="2332959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Most of the library’s algorithmic templates that operate on data structures have interfaces that use ranges.</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 </a:t>
            </a:r>
            <a:r>
              <a:rPr lang="en-AU" sz="1200" b="0" i="1" u="none" strike="noStrike" kern="1200" baseline="0" dirty="0">
                <a:solidFill>
                  <a:schemeClr val="tx1"/>
                </a:solidFill>
                <a:latin typeface="+mn-lt"/>
                <a:ea typeface="+mn-ea"/>
                <a:cs typeface="+mn-cs"/>
              </a:rPr>
              <a:t>range </a:t>
            </a:r>
            <a:r>
              <a:rPr lang="en-AU" sz="1200" b="0" i="0" u="none" strike="noStrike" kern="1200" baseline="0" dirty="0">
                <a:solidFill>
                  <a:schemeClr val="tx1"/>
                </a:solidFill>
                <a:latin typeface="+mn-lt"/>
                <a:ea typeface="+mn-ea"/>
                <a:cs typeface="+mn-cs"/>
              </a:rPr>
              <a:t>is an iterator and a </a:t>
            </a:r>
            <a:r>
              <a:rPr lang="en-AU" sz="1200" b="0" i="1" u="none" strike="noStrike" kern="1200" baseline="0" dirty="0">
                <a:solidFill>
                  <a:schemeClr val="tx1"/>
                </a:solidFill>
                <a:latin typeface="+mn-lt"/>
                <a:ea typeface="+mn-ea"/>
                <a:cs typeface="+mn-cs"/>
              </a:rPr>
              <a:t>sentinel </a:t>
            </a:r>
            <a:r>
              <a:rPr lang="en-AU" sz="1200" b="0" i="0" u="none" strike="noStrike" kern="1200" baseline="0" dirty="0">
                <a:solidFill>
                  <a:schemeClr val="tx1"/>
                </a:solidFill>
                <a:latin typeface="+mn-lt"/>
                <a:ea typeface="+mn-ea"/>
                <a:cs typeface="+mn-cs"/>
              </a:rPr>
              <a:t>that designate the beginning and end of the computation, or an iterator and a count that designate the beginning and the number of elements to which the computation is to be applied.</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An iterator and a sentinel denoting a range are comparable.</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A sentinel s is called </a:t>
            </a:r>
            <a:r>
              <a:rPr lang="en-AU" sz="1200" b="0" i="1" u="none" strike="noStrike" kern="1200" baseline="0" dirty="0">
                <a:solidFill>
                  <a:schemeClr val="tx1"/>
                </a:solidFill>
                <a:latin typeface="+mn-lt"/>
                <a:ea typeface="+mn-ea"/>
                <a:cs typeface="+mn-cs"/>
              </a:rPr>
              <a:t>reachable </a:t>
            </a:r>
            <a:r>
              <a:rPr lang="en-AU" sz="1200" b="0" i="0" u="none" strike="noStrike" kern="1200" baseline="0" dirty="0">
                <a:solidFill>
                  <a:schemeClr val="tx1"/>
                </a:solidFill>
                <a:latin typeface="+mn-lt"/>
                <a:ea typeface="+mn-ea"/>
                <a:cs typeface="+mn-cs"/>
              </a:rPr>
              <a:t>from an iterator </a:t>
            </a:r>
            <a:r>
              <a:rPr lang="en-AU" sz="1200" b="0" i="0" u="none" strike="noStrike" kern="1200" baseline="0" dirty="0" err="1">
                <a:solidFill>
                  <a:schemeClr val="tx1"/>
                </a:solidFill>
                <a:latin typeface="+mn-lt"/>
                <a:ea typeface="+mn-ea"/>
                <a:cs typeface="+mn-cs"/>
              </a:rPr>
              <a:t>i</a:t>
            </a:r>
            <a:r>
              <a:rPr lang="en-AU" sz="1200" b="0" i="0" u="none" strike="noStrike" kern="1200" baseline="0" dirty="0">
                <a:solidFill>
                  <a:schemeClr val="tx1"/>
                </a:solidFill>
                <a:latin typeface="+mn-lt"/>
                <a:ea typeface="+mn-ea"/>
                <a:cs typeface="+mn-cs"/>
              </a:rPr>
              <a:t> if and only if there is a finite sequence of applications of the expression ++</a:t>
            </a:r>
            <a:r>
              <a:rPr lang="en-AU" sz="1200" b="0" i="0" u="none" strike="noStrike" kern="1200" baseline="0" dirty="0" err="1">
                <a:solidFill>
                  <a:schemeClr val="tx1"/>
                </a:solidFill>
                <a:latin typeface="+mn-lt"/>
                <a:ea typeface="+mn-ea"/>
                <a:cs typeface="+mn-cs"/>
              </a:rPr>
              <a:t>i</a:t>
            </a:r>
            <a:r>
              <a:rPr lang="en-AU" sz="1200" b="0" i="0" u="none" strike="noStrike" kern="1200" baseline="0" dirty="0">
                <a:solidFill>
                  <a:schemeClr val="tx1"/>
                </a:solidFill>
                <a:latin typeface="+mn-lt"/>
                <a:ea typeface="+mn-ea"/>
                <a:cs typeface="+mn-cs"/>
              </a:rPr>
              <a:t> that makes </a:t>
            </a:r>
            <a:r>
              <a:rPr lang="en-AU" sz="1200" b="0" i="0" u="none" strike="noStrike" kern="1200" baseline="0" dirty="0" err="1">
                <a:solidFill>
                  <a:schemeClr val="tx1"/>
                </a:solidFill>
                <a:latin typeface="+mn-lt"/>
                <a:ea typeface="+mn-ea"/>
                <a:cs typeface="+mn-cs"/>
              </a:rPr>
              <a:t>i</a:t>
            </a:r>
            <a:r>
              <a:rPr lang="en-AU" sz="1200" b="0" i="0" u="none" strike="noStrike" kern="1200" baseline="0" dirty="0">
                <a:solidFill>
                  <a:schemeClr val="tx1"/>
                </a:solidFill>
                <a:latin typeface="+mn-lt"/>
                <a:ea typeface="+mn-ea"/>
                <a:cs typeface="+mn-cs"/>
              </a:rPr>
              <a:t> == s.</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23</a:t>
            </a:fld>
            <a:endParaRPr lang="en-AU"/>
          </a:p>
        </p:txBody>
      </p:sp>
    </p:spTree>
    <p:extLst>
      <p:ext uri="{BB962C8B-B14F-4D97-AF65-F5344CB8AC3E}">
        <p14:creationId xmlns:p14="http://schemas.microsoft.com/office/powerpoint/2010/main" val="311939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BLAS Level 1 primitive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25</a:t>
            </a:fld>
            <a:endParaRPr lang="en-AU"/>
          </a:p>
        </p:txBody>
      </p:sp>
    </p:spTree>
    <p:extLst>
      <p:ext uri="{BB962C8B-B14F-4D97-AF65-F5344CB8AC3E}">
        <p14:creationId xmlns:p14="http://schemas.microsoft.com/office/powerpoint/2010/main" val="72332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Scale operation:</a:t>
            </a:r>
          </a:p>
          <a:p>
            <a:pPr marL="628650" lvl="1" indent="-171450">
              <a:buFont typeface="Arial" panose="020B0604020202020204" pitchFamily="34" charset="0"/>
              <a:buChar char="•"/>
            </a:pPr>
            <a:r>
              <a:rPr lang="en-AU" dirty="0"/>
              <a:t>The data in x and temp are copied from the host to the device.</a:t>
            </a:r>
          </a:p>
          <a:p>
            <a:pPr marL="628650" lvl="1" indent="-171450">
              <a:buFont typeface="Arial" panose="020B0604020202020204" pitchFamily="34" charset="0"/>
              <a:buChar char="•"/>
            </a:pPr>
            <a:r>
              <a:rPr lang="en-AU" dirty="0"/>
              <a:t>The computation is performed.</a:t>
            </a:r>
          </a:p>
          <a:p>
            <a:pPr marL="628650" lvl="1" indent="-171450">
              <a:buFont typeface="Arial" panose="020B0604020202020204" pitchFamily="34" charset="0"/>
              <a:buChar char="•"/>
            </a:pPr>
            <a:r>
              <a:rPr lang="en-AU" dirty="0"/>
              <a:t>The data on the device is copied from the device back to the host.</a:t>
            </a:r>
          </a:p>
        </p:txBody>
      </p:sp>
      <p:sp>
        <p:nvSpPr>
          <p:cNvPr id="4" name="Slide Number Placeholder 3"/>
          <p:cNvSpPr>
            <a:spLocks noGrp="1"/>
          </p:cNvSpPr>
          <p:nvPr>
            <p:ph type="sldNum" sz="quarter" idx="5"/>
          </p:nvPr>
        </p:nvSpPr>
        <p:spPr/>
        <p:txBody>
          <a:bodyPr/>
          <a:lstStyle/>
          <a:p>
            <a:fld id="{61E046E8-8611-44DF-9279-79F8AE7C0722}" type="slidenum">
              <a:rPr lang="en-AU" smtClean="0"/>
              <a:t>31</a:t>
            </a:fld>
            <a:endParaRPr lang="en-AU"/>
          </a:p>
        </p:txBody>
      </p:sp>
    </p:spTree>
    <p:extLst>
      <p:ext uri="{BB962C8B-B14F-4D97-AF65-F5344CB8AC3E}">
        <p14:creationId xmlns:p14="http://schemas.microsoft.com/office/powerpoint/2010/main" val="156078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Sum operation:</a:t>
            </a:r>
          </a:p>
          <a:p>
            <a:pPr marL="628650" lvl="1" indent="-171450">
              <a:buFont typeface="Arial" panose="020B0604020202020204" pitchFamily="34" charset="0"/>
              <a:buChar char="•"/>
            </a:pPr>
            <a:r>
              <a:rPr lang="en-AU" dirty="0"/>
              <a:t>The data from temp, y, and out are copied from the host to the device.</a:t>
            </a:r>
          </a:p>
          <a:p>
            <a:pPr marL="628650" lvl="1" indent="-171450">
              <a:buFont typeface="Arial" panose="020B0604020202020204" pitchFamily="34" charset="0"/>
              <a:buChar char="•"/>
            </a:pPr>
            <a:r>
              <a:rPr lang="en-AU" dirty="0"/>
              <a:t>Note that temp was just copied from the device to the host and is suddenly being sent back to the device.</a:t>
            </a:r>
          </a:p>
          <a:p>
            <a:pPr marL="628650" lvl="1" indent="-171450">
              <a:buFont typeface="Arial" panose="020B0604020202020204" pitchFamily="34" charset="0"/>
              <a:buChar char="•"/>
            </a:pPr>
            <a:r>
              <a:rPr lang="en-AU" dirty="0"/>
              <a:t>The summation is computed.</a:t>
            </a:r>
          </a:p>
          <a:p>
            <a:pPr marL="628650" lvl="1" indent="-171450">
              <a:buFont typeface="Arial" panose="020B0604020202020204" pitchFamily="34" charset="0"/>
              <a:buChar char="•"/>
            </a:pPr>
            <a:r>
              <a:rPr lang="en-AU" dirty="0"/>
              <a:t>The data on the device is coped from the device back to the host.</a:t>
            </a:r>
          </a:p>
        </p:txBody>
      </p:sp>
      <p:sp>
        <p:nvSpPr>
          <p:cNvPr id="4" name="Slide Number Placeholder 3"/>
          <p:cNvSpPr>
            <a:spLocks noGrp="1"/>
          </p:cNvSpPr>
          <p:nvPr>
            <p:ph type="sldNum" sz="quarter" idx="5"/>
          </p:nvPr>
        </p:nvSpPr>
        <p:spPr/>
        <p:txBody>
          <a:bodyPr/>
          <a:lstStyle/>
          <a:p>
            <a:fld id="{61E046E8-8611-44DF-9279-79F8AE7C0722}" type="slidenum">
              <a:rPr lang="en-AU" smtClean="0"/>
              <a:t>32</a:t>
            </a:fld>
            <a:endParaRPr lang="en-AU"/>
          </a:p>
        </p:txBody>
      </p:sp>
    </p:spTree>
    <p:extLst>
      <p:ext uri="{BB962C8B-B14F-4D97-AF65-F5344CB8AC3E}">
        <p14:creationId xmlns:p14="http://schemas.microsoft.com/office/powerpoint/2010/main" val="15631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Two uses of transform means that we need two different kernels.</a:t>
            </a:r>
          </a:p>
          <a:p>
            <a:pPr marL="171450" indent="-171450">
              <a:buFont typeface="Arial" panose="020B0604020202020204" pitchFamily="34" charset="0"/>
              <a:buChar char="•"/>
            </a:pPr>
            <a:r>
              <a:rPr lang="en-AU" dirty="0"/>
              <a:t>Two kernels means that we need to have a temporary buffer so that the kernels can communicate.</a:t>
            </a:r>
          </a:p>
          <a:p>
            <a:pPr marL="628650" lvl="1" indent="-171450">
              <a:buFont typeface="Arial" panose="020B0604020202020204" pitchFamily="34" charset="0"/>
              <a:buChar char="•"/>
            </a:pPr>
            <a:r>
              <a:rPr lang="en-AU" dirty="0"/>
              <a:t>It’s being pong-ed across a bus by the host and device.</a:t>
            </a:r>
          </a:p>
        </p:txBody>
      </p:sp>
      <p:sp>
        <p:nvSpPr>
          <p:cNvPr id="4" name="Slide Number Placeholder 3"/>
          <p:cNvSpPr>
            <a:spLocks noGrp="1"/>
          </p:cNvSpPr>
          <p:nvPr>
            <p:ph type="sldNum" sz="quarter" idx="5"/>
          </p:nvPr>
        </p:nvSpPr>
        <p:spPr/>
        <p:txBody>
          <a:bodyPr/>
          <a:lstStyle/>
          <a:p>
            <a:fld id="{61E046E8-8611-44DF-9279-79F8AE7C0722}" type="slidenum">
              <a:rPr lang="en-AU" smtClean="0"/>
              <a:t>33</a:t>
            </a:fld>
            <a:endParaRPr lang="en-AU"/>
          </a:p>
        </p:txBody>
      </p:sp>
    </p:spTree>
    <p:extLst>
      <p:ext uri="{BB962C8B-B14F-4D97-AF65-F5344CB8AC3E}">
        <p14:creationId xmlns:p14="http://schemas.microsoft.com/office/powerpoint/2010/main" val="3875325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34</a:t>
            </a:fld>
            <a:endParaRPr lang="en-AU"/>
          </a:p>
        </p:txBody>
      </p:sp>
    </p:spTree>
    <p:extLst>
      <p:ext uri="{BB962C8B-B14F-4D97-AF65-F5344CB8AC3E}">
        <p14:creationId xmlns:p14="http://schemas.microsoft.com/office/powerpoint/2010/main" val="3647104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allocate four distinct buffers on the device, and indicate that two of them are read from the host, and one is written to the host.</a:t>
            </a:r>
          </a:p>
          <a:p>
            <a:pPr marL="171450" indent="-171450">
              <a:buFont typeface="Arial" panose="020B0604020202020204" pitchFamily="34" charset="0"/>
              <a:buChar char="•"/>
            </a:pPr>
            <a:r>
              <a:rPr lang="en-AU" dirty="0"/>
              <a:t>The </a:t>
            </a:r>
            <a:r>
              <a:rPr lang="en-AU" dirty="0" err="1"/>
              <a:t>temp_buf</a:t>
            </a:r>
            <a:r>
              <a:rPr lang="en-AU" dirty="0"/>
              <a:t> has no interaction with the host.</a:t>
            </a:r>
          </a:p>
          <a:p>
            <a:pPr marL="171450" indent="-171450">
              <a:buFont typeface="Arial" panose="020B0604020202020204" pitchFamily="34" charset="0"/>
              <a:buChar char="•"/>
            </a:pPr>
            <a:r>
              <a:rPr lang="en-AU" dirty="0"/>
              <a:t>From the point of declaration until they go out of scope, the </a:t>
            </a:r>
            <a:r>
              <a:rPr lang="en-AU" i="1" dirty="0"/>
              <a:t>buffers</a:t>
            </a:r>
            <a:r>
              <a:rPr lang="en-AU" i="0" dirty="0"/>
              <a:t> retain an opaque ownership of the data that it is constructed with.</a:t>
            </a:r>
          </a:p>
          <a:p>
            <a:pPr marL="628650" lvl="1" indent="-171450">
              <a:buFont typeface="Arial" panose="020B0604020202020204" pitchFamily="34" charset="0"/>
              <a:buChar char="•"/>
            </a:pPr>
            <a:r>
              <a:rPr lang="en-AU" i="0" dirty="0"/>
              <a:t>Upon destruction, the buffers return ownership to the vectors.</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35</a:t>
            </a:fld>
            <a:endParaRPr lang="en-AU"/>
          </a:p>
        </p:txBody>
      </p:sp>
    </p:spTree>
    <p:extLst>
      <p:ext uri="{BB962C8B-B14F-4D97-AF65-F5344CB8AC3E}">
        <p14:creationId xmlns:p14="http://schemas.microsoft.com/office/powerpoint/2010/main" val="303275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iterate over the buffers, not the host data.</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Iterators to SYCL buffers contain information about where the data resides.</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The data flow execution rules guarantee that data is available on the different processing units.</a:t>
            </a:r>
          </a:p>
        </p:txBody>
      </p:sp>
      <p:sp>
        <p:nvSpPr>
          <p:cNvPr id="4" name="Slide Number Placeholder 3"/>
          <p:cNvSpPr>
            <a:spLocks noGrp="1"/>
          </p:cNvSpPr>
          <p:nvPr>
            <p:ph type="sldNum" sz="quarter" idx="5"/>
          </p:nvPr>
        </p:nvSpPr>
        <p:spPr/>
        <p:txBody>
          <a:bodyPr/>
          <a:lstStyle/>
          <a:p>
            <a:fld id="{61E046E8-8611-44DF-9279-79F8AE7C0722}" type="slidenum">
              <a:rPr lang="en-AU" smtClean="0"/>
              <a:t>36</a:t>
            </a:fld>
            <a:endParaRPr lang="en-AU"/>
          </a:p>
        </p:txBody>
      </p:sp>
    </p:spTree>
    <p:extLst>
      <p:ext uri="{BB962C8B-B14F-4D97-AF65-F5344CB8AC3E}">
        <p14:creationId xmlns:p14="http://schemas.microsoft.com/office/powerpoint/2010/main" val="4130700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Buffers are copied to the device exactly once: at their first point of use.</a:t>
            </a:r>
          </a:p>
        </p:txBody>
      </p:sp>
      <p:sp>
        <p:nvSpPr>
          <p:cNvPr id="4" name="Slide Number Placeholder 3"/>
          <p:cNvSpPr>
            <a:spLocks noGrp="1"/>
          </p:cNvSpPr>
          <p:nvPr>
            <p:ph type="sldNum" sz="quarter" idx="5"/>
          </p:nvPr>
        </p:nvSpPr>
        <p:spPr/>
        <p:txBody>
          <a:bodyPr/>
          <a:lstStyle/>
          <a:p>
            <a:fld id="{61E046E8-8611-44DF-9279-79F8AE7C0722}" type="slidenum">
              <a:rPr lang="en-AU" smtClean="0"/>
              <a:t>37</a:t>
            </a:fld>
            <a:endParaRPr lang="en-AU"/>
          </a:p>
        </p:txBody>
      </p:sp>
    </p:spTree>
    <p:extLst>
      <p:ext uri="{BB962C8B-B14F-4D97-AF65-F5344CB8AC3E}">
        <p14:creationId xmlns:p14="http://schemas.microsoft.com/office/powerpoint/2010/main" val="31728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CPUs:</a:t>
            </a:r>
          </a:p>
          <a:p>
            <a:pPr marL="628650" lvl="1" indent="-171450">
              <a:buFont typeface="Arial" panose="020B0604020202020204" pitchFamily="34" charset="0"/>
              <a:buChar char="•"/>
            </a:pPr>
            <a:r>
              <a:rPr lang="en-AU" dirty="0"/>
              <a:t>Few ‘large’ processors</a:t>
            </a:r>
          </a:p>
          <a:p>
            <a:pPr marL="628650" lvl="1" indent="-171450">
              <a:buFont typeface="Arial" panose="020B0604020202020204" pitchFamily="34" charset="0"/>
              <a:buChar char="•"/>
            </a:pPr>
            <a:r>
              <a:rPr lang="en-AU" dirty="0"/>
              <a:t>More control</a:t>
            </a:r>
          </a:p>
          <a:p>
            <a:pPr marL="628650" lvl="1" indent="-171450">
              <a:buFont typeface="Arial" panose="020B0604020202020204" pitchFamily="34" charset="0"/>
              <a:buChar char="•"/>
            </a:pPr>
            <a:r>
              <a:rPr lang="en-AU" dirty="0"/>
              <a:t>Capable of performing complex logic</a:t>
            </a:r>
          </a:p>
          <a:p>
            <a:pPr marL="628650" lvl="1" indent="-171450">
              <a:buFont typeface="Arial" panose="020B0604020202020204" pitchFamily="34" charset="0"/>
              <a:buChar char="•"/>
            </a:pPr>
            <a:r>
              <a:rPr lang="en-AU" dirty="0"/>
              <a:t>Power-hungry</a:t>
            </a:r>
          </a:p>
          <a:p>
            <a:pPr marL="628650" lvl="1" indent="-171450">
              <a:buFont typeface="Arial" panose="020B0604020202020204" pitchFamily="34" charset="0"/>
              <a:buChar char="•"/>
            </a:pPr>
            <a:r>
              <a:rPr lang="en-AU" dirty="0"/>
              <a:t>Latency-optimised: minimise the amount of time taken for a single task</a:t>
            </a:r>
          </a:p>
          <a:p>
            <a:pPr marL="171450" lvl="0" indent="-171450">
              <a:buFont typeface="Arial" panose="020B0604020202020204" pitchFamily="34" charset="0"/>
              <a:buChar char="•"/>
            </a:pPr>
            <a:r>
              <a:rPr lang="en-AU" dirty="0"/>
              <a:t>GPUs:</a:t>
            </a:r>
          </a:p>
          <a:p>
            <a:pPr marL="628650" lvl="1" indent="-171450">
              <a:buFont typeface="Arial" panose="020B0604020202020204" pitchFamily="34" charset="0"/>
              <a:buChar char="•"/>
            </a:pPr>
            <a:r>
              <a:rPr lang="en-AU" dirty="0"/>
              <a:t>Many ‘small’ processors</a:t>
            </a:r>
          </a:p>
          <a:p>
            <a:pPr marL="628650" lvl="1" indent="-171450">
              <a:buFont typeface="Arial" panose="020B0604020202020204" pitchFamily="34" charset="0"/>
              <a:buChar char="•"/>
            </a:pPr>
            <a:r>
              <a:rPr lang="en-AU" dirty="0"/>
              <a:t>Less control</a:t>
            </a:r>
          </a:p>
          <a:p>
            <a:pPr marL="628650" lvl="1" indent="-171450">
              <a:buFont typeface="Arial" panose="020B0604020202020204" pitchFamily="34" charset="0"/>
              <a:buChar char="•"/>
            </a:pPr>
            <a:r>
              <a:rPr lang="en-AU" dirty="0"/>
              <a:t>Can’t do complex logic</a:t>
            </a:r>
          </a:p>
          <a:p>
            <a:pPr marL="628650" lvl="1" indent="-171450">
              <a:buFont typeface="Arial" panose="020B0604020202020204" pitchFamily="34" charset="0"/>
              <a:buChar char="•"/>
            </a:pPr>
            <a:r>
              <a:rPr lang="en-AU" dirty="0"/>
              <a:t>Power-efficient</a:t>
            </a:r>
          </a:p>
          <a:p>
            <a:pPr marL="628650" lvl="1" indent="-171450">
              <a:buFont typeface="Arial" panose="020B0604020202020204" pitchFamily="34" charset="0"/>
              <a:buChar char="•"/>
            </a:pPr>
            <a:r>
              <a:rPr lang="en-AU" dirty="0"/>
              <a:t>Throughput-optimised: maximise the amount of work per unit of time (hence FLOPS)</a:t>
            </a:r>
          </a:p>
        </p:txBody>
      </p:sp>
      <p:sp>
        <p:nvSpPr>
          <p:cNvPr id="4" name="Slide Number Placeholder 3"/>
          <p:cNvSpPr>
            <a:spLocks noGrp="1"/>
          </p:cNvSpPr>
          <p:nvPr>
            <p:ph type="sldNum" sz="quarter" idx="5"/>
          </p:nvPr>
        </p:nvSpPr>
        <p:spPr/>
        <p:txBody>
          <a:bodyPr/>
          <a:lstStyle/>
          <a:p>
            <a:fld id="{61E046E8-8611-44DF-9279-79F8AE7C0722}" type="slidenum">
              <a:rPr lang="en-AU" smtClean="0"/>
              <a:t>7</a:t>
            </a:fld>
            <a:endParaRPr lang="en-AU"/>
          </a:p>
        </p:txBody>
      </p:sp>
    </p:spTree>
    <p:extLst>
      <p:ext uri="{BB962C8B-B14F-4D97-AF65-F5344CB8AC3E}">
        <p14:creationId xmlns:p14="http://schemas.microsoft.com/office/powerpoint/2010/main" val="819669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Similarly, buffers are only copied back when the buffer destructor is called.</a:t>
            </a:r>
          </a:p>
        </p:txBody>
      </p:sp>
      <p:sp>
        <p:nvSpPr>
          <p:cNvPr id="4" name="Slide Number Placeholder 3"/>
          <p:cNvSpPr>
            <a:spLocks noGrp="1"/>
          </p:cNvSpPr>
          <p:nvPr>
            <p:ph type="sldNum" sz="quarter" idx="5"/>
          </p:nvPr>
        </p:nvSpPr>
        <p:spPr/>
        <p:txBody>
          <a:bodyPr/>
          <a:lstStyle/>
          <a:p>
            <a:fld id="{61E046E8-8611-44DF-9279-79F8AE7C0722}" type="slidenum">
              <a:rPr lang="en-AU" smtClean="0"/>
              <a:t>38</a:t>
            </a:fld>
            <a:endParaRPr lang="en-AU"/>
          </a:p>
        </p:txBody>
      </p:sp>
    </p:spTree>
    <p:extLst>
      <p:ext uri="{BB962C8B-B14F-4D97-AF65-F5344CB8AC3E}">
        <p14:creationId xmlns:p14="http://schemas.microsoft.com/office/powerpoint/2010/main" val="4146577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39</a:t>
            </a:fld>
            <a:endParaRPr lang="en-AU"/>
          </a:p>
        </p:txBody>
      </p:sp>
    </p:spTree>
    <p:extLst>
      <p:ext uri="{BB962C8B-B14F-4D97-AF65-F5344CB8AC3E}">
        <p14:creationId xmlns:p14="http://schemas.microsoft.com/office/powerpoint/2010/main" val="290474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Standard algorithms are not really composable:</a:t>
            </a:r>
          </a:p>
          <a:p>
            <a:pPr marL="628650" lvl="1" indent="-171450">
              <a:buFont typeface="Arial" panose="020B0604020202020204" pitchFamily="34" charset="0"/>
              <a:buChar char="•"/>
            </a:pPr>
            <a:r>
              <a:rPr lang="en-AU" dirty="0"/>
              <a:t>If </a:t>
            </a:r>
            <a:r>
              <a:rPr lang="en-AU" dirty="0" err="1"/>
              <a:t>transform_reduce</a:t>
            </a:r>
            <a:r>
              <a:rPr lang="en-AU" dirty="0"/>
              <a:t> didn’t exist as a numeric algorithm, it wouldn’t be possible to compute the dot product of two vectors without temporary storage.</a:t>
            </a:r>
          </a:p>
          <a:p>
            <a:pPr marL="171450" lvl="0" indent="-171450">
              <a:buFont typeface="Arial" panose="020B0604020202020204" pitchFamily="34" charset="0"/>
              <a:buChar char="•"/>
            </a:pPr>
            <a:r>
              <a:rPr lang="en-AU" dirty="0"/>
              <a:t>Both transform and </a:t>
            </a:r>
            <a:r>
              <a:rPr lang="en-AU" dirty="0" err="1"/>
              <a:t>transform_reduce</a:t>
            </a:r>
            <a:r>
              <a:rPr lang="en-AU" dirty="0"/>
              <a:t> are limited to at most two input ranges.</a:t>
            </a:r>
          </a:p>
          <a:p>
            <a:pPr marL="628650" lvl="1" indent="-171450">
              <a:buFont typeface="Arial" panose="020B0604020202020204" pitchFamily="34" charset="0"/>
              <a:buChar char="•"/>
            </a:pPr>
            <a:r>
              <a:rPr lang="en-AU" dirty="0"/>
              <a:t>This </a:t>
            </a:r>
            <a:r>
              <a:rPr lang="en-AU" i="1" dirty="0"/>
              <a:t>is</a:t>
            </a:r>
            <a:r>
              <a:rPr lang="en-AU" i="0" dirty="0"/>
              <a:t> problematic for people who utilise heterogeneous programming.</a:t>
            </a:r>
          </a:p>
          <a:p>
            <a:pPr marL="628650" lvl="1" indent="-171450">
              <a:buFont typeface="Arial" panose="020B0604020202020204" pitchFamily="34" charset="0"/>
              <a:buChar char="•"/>
            </a:pPr>
            <a:r>
              <a:rPr lang="en-AU" i="0" dirty="0"/>
              <a:t>Combining multiple ranges into a single call requires transposing the data into an array of structures before applying transform.</a:t>
            </a:r>
          </a:p>
          <a:p>
            <a:pPr marL="628650" lvl="1" indent="-171450">
              <a:buFont typeface="Arial" panose="020B0604020202020204" pitchFamily="34" charset="0"/>
              <a:buChar char="•"/>
            </a:pPr>
            <a:r>
              <a:rPr lang="en-AU" i="0" dirty="0" err="1"/>
              <a:t>AoS</a:t>
            </a:r>
            <a:r>
              <a:rPr lang="en-AU" i="0" dirty="0"/>
              <a:t> hinders a compiler’s ability to perform CPU vectorisation.</a:t>
            </a:r>
          </a:p>
          <a:p>
            <a:pPr marL="1085850" lvl="2" indent="-171450">
              <a:buFont typeface="Arial" panose="020B0604020202020204" pitchFamily="34" charset="0"/>
              <a:buChar char="•"/>
            </a:pPr>
            <a:r>
              <a:rPr lang="en-AU" dirty="0"/>
              <a:t>Vector registers can typically only hold homogeneous data.</a:t>
            </a:r>
          </a:p>
          <a:p>
            <a:pPr marL="628650" lvl="1" indent="-171450">
              <a:buFont typeface="Arial" panose="020B0604020202020204" pitchFamily="34" charset="0"/>
              <a:buChar char="•"/>
            </a:pPr>
            <a:r>
              <a:rPr lang="en-AU" dirty="0" err="1"/>
              <a:t>AoS</a:t>
            </a:r>
            <a:r>
              <a:rPr lang="en-AU" dirty="0"/>
              <a:t> causes uncoalesced memory-access on GPUs due to the non-contiguous memory access.</a:t>
            </a:r>
          </a:p>
          <a:p>
            <a:pPr marL="1085850" lvl="2" indent="-171450">
              <a:buFont typeface="Arial" panose="020B0604020202020204" pitchFamily="34" charset="0"/>
              <a:buChar char="•"/>
            </a:pPr>
            <a:r>
              <a:rPr lang="en-AU" dirty="0"/>
              <a:t>This can cause performance hits.</a:t>
            </a:r>
          </a:p>
        </p:txBody>
      </p:sp>
      <p:sp>
        <p:nvSpPr>
          <p:cNvPr id="4" name="Slide Number Placeholder 3"/>
          <p:cNvSpPr>
            <a:spLocks noGrp="1"/>
          </p:cNvSpPr>
          <p:nvPr>
            <p:ph type="sldNum" sz="quarter" idx="5"/>
          </p:nvPr>
        </p:nvSpPr>
        <p:spPr/>
        <p:txBody>
          <a:bodyPr/>
          <a:lstStyle/>
          <a:p>
            <a:fld id="{61E046E8-8611-44DF-9279-79F8AE7C0722}" type="slidenum">
              <a:rPr lang="en-AU" smtClean="0"/>
              <a:t>43</a:t>
            </a:fld>
            <a:endParaRPr lang="en-AU"/>
          </a:p>
        </p:txBody>
      </p:sp>
    </p:spTree>
    <p:extLst>
      <p:ext uri="{BB962C8B-B14F-4D97-AF65-F5344CB8AC3E}">
        <p14:creationId xmlns:p14="http://schemas.microsoft.com/office/powerpoint/2010/main" val="3679058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Utilities that transform a range into a view with custom behaviour.</a:t>
            </a:r>
          </a:p>
          <a:p>
            <a:pPr marL="171450" indent="-171450">
              <a:buFont typeface="Arial" panose="020B0604020202020204" pitchFamily="34" charset="0"/>
              <a:buChar char="•"/>
            </a:pPr>
            <a:r>
              <a:rPr lang="en-AU" dirty="0"/>
              <a:t>Range adaptors can be chained to compose transformations that describe what we intend to achieve.</a:t>
            </a:r>
          </a:p>
          <a:p>
            <a:pPr marL="171450" indent="-171450">
              <a:buFont typeface="Arial" panose="020B0604020202020204" pitchFamily="34" charset="0"/>
              <a:buChar char="•"/>
            </a:pPr>
            <a:r>
              <a:rPr lang="en-AU" dirty="0"/>
              <a:t>The transformations are lazily evaluated, which means that they require an eager operation to request that they do computation.</a:t>
            </a:r>
          </a:p>
          <a:p>
            <a:pPr marL="628650" lvl="1" indent="-171450">
              <a:buFont typeface="Arial" panose="020B0604020202020204" pitchFamily="34" charset="0"/>
              <a:buChar char="•"/>
            </a:pPr>
            <a:r>
              <a:rPr lang="en-AU" dirty="0"/>
              <a:t>Think about template instantiation: no template is instantiated until you use it wit a particular type..</a:t>
            </a:r>
          </a:p>
        </p:txBody>
      </p:sp>
      <p:sp>
        <p:nvSpPr>
          <p:cNvPr id="4" name="Slide Number Placeholder 3"/>
          <p:cNvSpPr>
            <a:spLocks noGrp="1"/>
          </p:cNvSpPr>
          <p:nvPr>
            <p:ph type="sldNum" sz="quarter" idx="5"/>
          </p:nvPr>
        </p:nvSpPr>
        <p:spPr/>
        <p:txBody>
          <a:bodyPr/>
          <a:lstStyle/>
          <a:p>
            <a:fld id="{61E046E8-8611-44DF-9279-79F8AE7C0722}" type="slidenum">
              <a:rPr lang="en-AU" smtClean="0"/>
              <a:t>45</a:t>
            </a:fld>
            <a:endParaRPr lang="en-AU"/>
          </a:p>
        </p:txBody>
      </p:sp>
    </p:spTree>
    <p:extLst>
      <p:ext uri="{BB962C8B-B14F-4D97-AF65-F5344CB8AC3E}">
        <p14:creationId xmlns:p14="http://schemas.microsoft.com/office/powerpoint/2010/main" val="358257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Provides some metadata:</a:t>
            </a:r>
          </a:p>
          <a:p>
            <a:pPr marL="628650" lvl="1" indent="-171450">
              <a:buFont typeface="Arial" panose="020B0604020202020204" pitchFamily="34" charset="0"/>
              <a:buChar char="•"/>
            </a:pPr>
            <a:r>
              <a:rPr lang="en-AU" dirty="0"/>
              <a:t>Abstracts away a SYCL queue attached to a device</a:t>
            </a:r>
          </a:p>
          <a:p>
            <a:pPr marL="171450" lvl="0" indent="-171450">
              <a:buFont typeface="Arial" panose="020B0604020202020204" pitchFamily="34" charset="0"/>
              <a:buChar char="•"/>
            </a:pPr>
            <a:r>
              <a:rPr lang="en-AU" dirty="0"/>
              <a:t>Use of </a:t>
            </a:r>
            <a:r>
              <a:rPr lang="en-AU" dirty="0" err="1"/>
              <a:t>gstorm</a:t>
            </a:r>
            <a:r>
              <a:rPr lang="en-AU" dirty="0"/>
              <a:t>::</a:t>
            </a:r>
            <a:r>
              <a:rPr lang="en-AU" dirty="0" err="1"/>
              <a:t>sycl_exec</a:t>
            </a:r>
            <a:r>
              <a:rPr lang="en-AU" dirty="0"/>
              <a:t> is deliberate, because the standard execution policies aren’t heterogeneous system-aware.</a:t>
            </a:r>
          </a:p>
          <a:p>
            <a:pPr marL="171450" lvl="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59</a:t>
            </a:fld>
            <a:endParaRPr lang="en-AU"/>
          </a:p>
        </p:txBody>
      </p:sp>
    </p:spTree>
    <p:extLst>
      <p:ext uri="{BB962C8B-B14F-4D97-AF65-F5344CB8AC3E}">
        <p14:creationId xmlns:p14="http://schemas.microsoft.com/office/powerpoint/2010/main" val="1327536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Copy internally creates SYCL buffers to keep track of the memory usage and updates the metadata.</a:t>
            </a:r>
          </a:p>
          <a:p>
            <a:pPr marL="171450" indent="-171450">
              <a:buFont typeface="Arial" panose="020B0604020202020204" pitchFamily="34" charset="0"/>
              <a:buChar char="•"/>
            </a:pPr>
            <a:r>
              <a:rPr lang="en-AU" dirty="0"/>
              <a:t>We have a special </a:t>
            </a:r>
            <a:r>
              <a:rPr lang="en-AU" dirty="0" err="1"/>
              <a:t>gvector</a:t>
            </a:r>
            <a:r>
              <a:rPr lang="en-AU" dirty="0"/>
              <a:t> type that allocates buffers and registers them with the execution policy.</a:t>
            </a:r>
          </a:p>
          <a:p>
            <a:pPr marL="171450" indent="-171450">
              <a:buFont typeface="Arial" panose="020B0604020202020204" pitchFamily="34" charset="0"/>
              <a:buChar char="•"/>
            </a:pPr>
            <a:r>
              <a:rPr lang="en-AU" dirty="0"/>
              <a:t>Access is provided to the buffers via special SYCL types.</a:t>
            </a:r>
          </a:p>
        </p:txBody>
      </p:sp>
      <p:sp>
        <p:nvSpPr>
          <p:cNvPr id="4" name="Slide Number Placeholder 3"/>
          <p:cNvSpPr>
            <a:spLocks noGrp="1"/>
          </p:cNvSpPr>
          <p:nvPr>
            <p:ph type="sldNum" sz="quarter" idx="5"/>
          </p:nvPr>
        </p:nvSpPr>
        <p:spPr/>
        <p:txBody>
          <a:bodyPr/>
          <a:lstStyle/>
          <a:p>
            <a:fld id="{61E046E8-8611-44DF-9279-79F8AE7C0722}" type="slidenum">
              <a:rPr lang="en-AU" smtClean="0"/>
              <a:t>60</a:t>
            </a:fld>
            <a:endParaRPr lang="en-AU"/>
          </a:p>
        </p:txBody>
      </p:sp>
    </p:spTree>
    <p:extLst>
      <p:ext uri="{BB962C8B-B14F-4D97-AF65-F5344CB8AC3E}">
        <p14:creationId xmlns:p14="http://schemas.microsoft.com/office/powerpoint/2010/main" val="1098431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Here are some benchmarks that we've run</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Intel CPU (top)</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Intel Integrated GPU (bottom)</a:t>
            </a: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Five different algorithms (graphs left-to-right)</a:t>
            </a: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Increasing data sizes (bars from left-to-right per chart)</a:t>
            </a: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Baseline is SYCL without kernel fusion</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Speedups</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Higher is better</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We've observed speedups of up to 3.5x</a:t>
            </a:r>
          </a:p>
          <a:p>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62</a:t>
            </a:fld>
            <a:endParaRPr lang="en-AU"/>
          </a:p>
        </p:txBody>
      </p:sp>
    </p:spTree>
    <p:extLst>
      <p:ext uri="{BB962C8B-B14F-4D97-AF65-F5344CB8AC3E}">
        <p14:creationId xmlns:p14="http://schemas.microsoft.com/office/powerpoint/2010/main" val="2144698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Example: calculating and visualising the Mandelbrot set.</a:t>
            </a: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We start by allocating some memory for the output image.</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Notice that we do this on both the host and the device.</a:t>
            </a: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Our algorithm input are indices to pixels.</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We generate this input from </a:t>
            </a:r>
            <a:r>
              <a:rPr lang="en-AU" sz="1700" dirty="0">
                <a:latin typeface="Consolas"/>
                <a:ea typeface="Consolas"/>
                <a:cs typeface="Consolas"/>
                <a:sym typeface="Consolas"/>
              </a:rPr>
              <a:t>view::iota</a:t>
            </a:r>
            <a:endParaRPr lang="en-AU" sz="1700" dirty="0">
              <a:latin typeface="+mn-lt"/>
              <a:ea typeface="Calibri"/>
              <a:cs typeface="Calibri"/>
              <a:sym typeface="Calibri"/>
            </a:endParaRP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We say “n times” through </a:t>
            </a:r>
            <a:r>
              <a:rPr lang="en-AU" sz="1700" dirty="0">
                <a:latin typeface="Consolas"/>
                <a:ea typeface="Consolas"/>
                <a:cs typeface="Consolas"/>
                <a:sym typeface="Consolas"/>
              </a:rPr>
              <a:t>view::take</a:t>
            </a:r>
            <a:endParaRPr lang="en-AU" sz="1700" dirty="0">
              <a:latin typeface="+mn-lt"/>
              <a:ea typeface="Calibri"/>
              <a:cs typeface="Calibri"/>
              <a:sym typeface="Calibri"/>
            </a:endParaRPr>
          </a:p>
          <a:p>
            <a:pPr marL="457200" lvl="0" indent="-336550" algn="l" rtl="0">
              <a:spcBef>
                <a:spcPts val="0"/>
              </a:spcBef>
              <a:spcAft>
                <a:spcPts val="0"/>
              </a:spcAft>
              <a:buSzPts val="1700"/>
              <a:buFont typeface="Calibri"/>
              <a:buChar char="●"/>
            </a:pPr>
            <a:r>
              <a:rPr lang="en-AU" sz="1700" dirty="0">
                <a:latin typeface="+mn-lt"/>
                <a:ea typeface="Calibri"/>
                <a:cs typeface="Calibri"/>
                <a:sym typeface="Calibri"/>
              </a:rPr>
              <a:t>The function object </a:t>
            </a:r>
            <a:r>
              <a:rPr lang="en-AU" sz="1700" dirty="0" err="1">
                <a:latin typeface="Consolas"/>
                <a:ea typeface="Consolas"/>
                <a:cs typeface="Consolas"/>
                <a:sym typeface="Consolas"/>
              </a:rPr>
              <a:t>CalculatePixel</a:t>
            </a:r>
            <a:r>
              <a:rPr lang="en-AU" sz="1700" dirty="0">
                <a:latin typeface="+mn-lt"/>
                <a:ea typeface="Calibri"/>
                <a:cs typeface="Calibri"/>
                <a:sym typeface="Calibri"/>
              </a:rPr>
              <a:t> calculates a colour for the input pixel</a:t>
            </a:r>
          </a:p>
          <a:p>
            <a:pPr marL="914400" lvl="1" indent="-336550" algn="l" rtl="0">
              <a:spcBef>
                <a:spcPts val="0"/>
              </a:spcBef>
              <a:spcAft>
                <a:spcPts val="0"/>
              </a:spcAft>
              <a:buSzPts val="1700"/>
              <a:buFont typeface="Calibri"/>
              <a:buChar char="○"/>
            </a:pPr>
            <a:r>
              <a:rPr lang="en-AU" sz="1700" dirty="0">
                <a:latin typeface="+mn-lt"/>
                <a:ea typeface="Calibri"/>
                <a:cs typeface="Calibri"/>
                <a:sym typeface="Calibri"/>
              </a:rPr>
              <a:t>Depends on how long it takes to decide whether or not the point is in the set</a:t>
            </a:r>
          </a:p>
          <a:p>
            <a:pPr marL="914400" lvl="1" indent="-336550" algn="l" rtl="0">
              <a:spcBef>
                <a:spcPts val="0"/>
              </a:spcBef>
              <a:spcAft>
                <a:spcPts val="0"/>
              </a:spcAft>
              <a:buSzPts val="1700"/>
              <a:buFont typeface="Calibri"/>
              <a:buChar char="○"/>
            </a:pPr>
            <a:r>
              <a:rPr lang="en-AU" sz="1700" dirty="0" err="1">
                <a:latin typeface="Consolas"/>
                <a:ea typeface="Consolas"/>
                <a:cs typeface="Consolas"/>
                <a:sym typeface="Consolas"/>
              </a:rPr>
              <a:t>CalculatePixel</a:t>
            </a:r>
            <a:r>
              <a:rPr lang="en-AU" sz="1700" dirty="0">
                <a:latin typeface="+mn-lt"/>
                <a:ea typeface="Calibri"/>
                <a:cs typeface="Calibri"/>
                <a:sym typeface="Calibri"/>
              </a:rPr>
              <a:t> is the functor that we apply to transform, which behaves as it did before.</a:t>
            </a:r>
          </a:p>
          <a:p>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63</a:t>
            </a:fld>
            <a:endParaRPr lang="en-AU"/>
          </a:p>
        </p:txBody>
      </p:sp>
    </p:spTree>
    <p:extLst>
      <p:ext uri="{BB962C8B-B14F-4D97-AF65-F5344CB8AC3E}">
        <p14:creationId xmlns:p14="http://schemas.microsoft.com/office/powerpoint/2010/main" val="2380259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6550" algn="l" rtl="0">
              <a:spcBef>
                <a:spcPts val="0"/>
              </a:spcBef>
              <a:spcAft>
                <a:spcPts val="0"/>
              </a:spcAft>
              <a:buSzPts val="1700"/>
              <a:buFont typeface="Calibri"/>
              <a:buChar char="●"/>
            </a:pPr>
            <a:r>
              <a:rPr lang="en-AU" sz="1200" dirty="0">
                <a:latin typeface="+mn-lt"/>
                <a:ea typeface="Calibri"/>
                <a:cs typeface="Calibri"/>
                <a:sym typeface="Calibri"/>
              </a:rPr>
              <a:t>There is no combined algorithm for doing std::iota and std::transform in the same library call.</a:t>
            </a:r>
          </a:p>
          <a:p>
            <a:pPr marL="457200" lvl="0" indent="-336550" algn="l" rtl="0">
              <a:spcBef>
                <a:spcPts val="0"/>
              </a:spcBef>
              <a:spcAft>
                <a:spcPts val="0"/>
              </a:spcAft>
              <a:buSzPts val="1700"/>
              <a:buFont typeface="Calibri"/>
              <a:buChar char="●"/>
            </a:pPr>
            <a:r>
              <a:rPr lang="en-AU" sz="1200" dirty="0">
                <a:latin typeface="+mn-lt"/>
                <a:ea typeface="Calibri"/>
                <a:cs typeface="Calibri"/>
                <a:sym typeface="Calibri"/>
              </a:rPr>
              <a:t>Even worse, there is no parallel version of std::iota.</a:t>
            </a:r>
          </a:p>
          <a:p>
            <a:pPr marL="457200" lvl="0" indent="-336550" algn="l" rtl="0">
              <a:spcBef>
                <a:spcPts val="0"/>
              </a:spcBef>
              <a:spcAft>
                <a:spcPts val="0"/>
              </a:spcAft>
              <a:buSzPts val="1700"/>
              <a:buFont typeface="Calibri"/>
              <a:buChar char="●"/>
            </a:pPr>
            <a:r>
              <a:rPr lang="en-AU" sz="1200" dirty="0">
                <a:latin typeface="+mn-lt"/>
                <a:ea typeface="Calibri"/>
                <a:cs typeface="Calibri"/>
                <a:sym typeface="Calibri"/>
              </a:rPr>
              <a:t>Results of our prototype compared against the Intel Parallel STL.</a:t>
            </a:r>
          </a:p>
          <a:p>
            <a:pPr marL="914400" lvl="1" indent="-336550" algn="l" rtl="0">
              <a:spcBef>
                <a:spcPts val="0"/>
              </a:spcBef>
              <a:spcAft>
                <a:spcPts val="0"/>
              </a:spcAft>
              <a:buSzPts val="1700"/>
              <a:buFont typeface="Calibri"/>
              <a:buChar char="●"/>
            </a:pPr>
            <a:r>
              <a:rPr lang="en-AU" sz="1200" dirty="0">
                <a:latin typeface="+mn-lt"/>
                <a:ea typeface="Calibri"/>
                <a:cs typeface="Calibri"/>
                <a:sym typeface="Calibri"/>
              </a:rPr>
              <a:t>Based on Intel Threading Building Blocks.</a:t>
            </a:r>
          </a:p>
          <a:p>
            <a:pPr marL="914400" lvl="1" indent="-336550" algn="l" rtl="0">
              <a:spcBef>
                <a:spcPts val="0"/>
              </a:spcBef>
              <a:spcAft>
                <a:spcPts val="0"/>
              </a:spcAft>
              <a:buSzPts val="1700"/>
              <a:buFont typeface="Calibri"/>
              <a:buChar char="●"/>
            </a:pPr>
            <a:r>
              <a:rPr lang="en-AU" sz="1200" dirty="0">
                <a:latin typeface="+mn-lt"/>
                <a:ea typeface="Calibri"/>
                <a:cs typeface="Calibri"/>
                <a:sym typeface="Calibri"/>
              </a:rPr>
              <a:t>Is highly optimised for CPUs.</a:t>
            </a:r>
          </a:p>
          <a:p>
            <a:pPr marL="457200" lvl="0" indent="-336550" algn="l" rtl="0">
              <a:spcBef>
                <a:spcPts val="0"/>
              </a:spcBef>
              <a:spcAft>
                <a:spcPts val="0"/>
              </a:spcAft>
              <a:buSzPts val="1700"/>
              <a:buFont typeface="Calibri"/>
              <a:buChar char="●"/>
            </a:pPr>
            <a:r>
              <a:rPr lang="en-AU" sz="1200" dirty="0">
                <a:latin typeface="+mn-lt"/>
                <a:ea typeface="Calibri"/>
                <a:cs typeface="Calibri"/>
                <a:sym typeface="Calibri"/>
              </a:rPr>
              <a:t>Because there is no suitable predefined function, we get speedups ~3x just by using views.</a:t>
            </a:r>
          </a:p>
          <a:p>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64</a:t>
            </a:fld>
            <a:endParaRPr lang="en-AU"/>
          </a:p>
        </p:txBody>
      </p:sp>
    </p:spTree>
    <p:extLst>
      <p:ext uri="{BB962C8B-B14F-4D97-AF65-F5344CB8AC3E}">
        <p14:creationId xmlns:p14="http://schemas.microsoft.com/office/powerpoint/2010/main" val="982217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Heterogeneous code runs on multiple devices, and each device needs to communicate with other devices.</a:t>
            </a:r>
          </a:p>
          <a:p>
            <a:pPr marL="171450" lvl="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There is no common ABI for C++, which makes it difficult for programs compiled for different architectures, using different toolchains, to </a:t>
            </a:r>
            <a:r>
              <a:rPr lang="en-AU" sz="1200" b="0" i="0" u="none" strike="noStrike" kern="1200" baseline="0" dirty="0" err="1">
                <a:solidFill>
                  <a:schemeClr val="tx1"/>
                </a:solidFill>
                <a:latin typeface="+mn-lt"/>
                <a:ea typeface="+mn-ea"/>
                <a:cs typeface="+mn-cs"/>
              </a:rPr>
              <a:t>marshall</a:t>
            </a:r>
            <a:r>
              <a:rPr lang="en-AU" sz="1200" b="0" i="0" u="none" strike="noStrike" kern="1200" baseline="0" dirty="0">
                <a:solidFill>
                  <a:schemeClr val="tx1"/>
                </a:solidFill>
                <a:latin typeface="+mn-lt"/>
                <a:ea typeface="+mn-ea"/>
                <a:cs typeface="+mn-cs"/>
              </a:rPr>
              <a:t> data.</a:t>
            </a:r>
          </a:p>
          <a:p>
            <a:pPr marL="171450" lvl="0" indent="-171450">
              <a:buFont typeface="Arial" panose="020B0604020202020204" pitchFamily="34" charset="0"/>
              <a:buChar char="•"/>
            </a:pPr>
            <a:r>
              <a:rPr lang="en-AU" dirty="0"/>
              <a:t>For example, a host CPU program might be compiled with…</a:t>
            </a:r>
          </a:p>
          <a:p>
            <a:pPr marL="171450" lvl="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Types that adhere to standard-layout can be trivially used across devices.</a:t>
            </a:r>
          </a:p>
          <a:p>
            <a:pPr marL="171450" lvl="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Non-standard-layout types require manually restructuring the data, which can be quite costly.</a:t>
            </a:r>
          </a:p>
          <a:p>
            <a:pPr marL="171450" lvl="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Refining types to be standard-layout isn’t an easy process, and not everything </a:t>
            </a:r>
            <a:r>
              <a:rPr lang="en-AU" sz="1200" b="0" i="1" u="none" strike="noStrike" kern="1200" baseline="0" dirty="0">
                <a:solidFill>
                  <a:schemeClr val="tx1"/>
                </a:solidFill>
                <a:latin typeface="+mn-lt"/>
                <a:ea typeface="+mn-ea"/>
                <a:cs typeface="+mn-cs"/>
              </a:rPr>
              <a:t>can</a:t>
            </a:r>
            <a:r>
              <a:rPr lang="en-AU" sz="1200" b="0" i="0" u="none" strike="noStrike" kern="1200" baseline="0" dirty="0">
                <a:solidFill>
                  <a:schemeClr val="tx1"/>
                </a:solidFill>
                <a:latin typeface="+mn-lt"/>
                <a:ea typeface="+mn-ea"/>
                <a:cs typeface="+mn-cs"/>
              </a:rPr>
              <a:t> be prescribed to be standard-layout.</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65</a:t>
            </a:fld>
            <a:endParaRPr lang="en-AU"/>
          </a:p>
        </p:txBody>
      </p:sp>
    </p:spTree>
    <p:extLst>
      <p:ext uri="{BB962C8B-B14F-4D97-AF65-F5344CB8AC3E}">
        <p14:creationId xmlns:p14="http://schemas.microsoft.com/office/powerpoint/2010/main" val="3812166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sz="1200" b="0" i="0" u="none" strike="noStrike" kern="1200" dirty="0">
                <a:solidFill>
                  <a:schemeClr val="tx1"/>
                </a:solidFill>
                <a:effectLst/>
                <a:latin typeface="+mn-lt"/>
                <a:ea typeface="+mn-ea"/>
                <a:cs typeface="+mn-cs"/>
              </a:rPr>
              <a:t>The CPU allocates memory on the GPU</a:t>
            </a:r>
          </a:p>
          <a:p>
            <a:pPr marL="228600" indent="-228600">
              <a:buAutoNum type="arabicPeriod"/>
            </a:pPr>
            <a:r>
              <a:rPr lang="en-AU" sz="1200" b="0" i="0" u="none" strike="noStrike" kern="1200" dirty="0">
                <a:solidFill>
                  <a:schemeClr val="tx1"/>
                </a:solidFill>
                <a:effectLst/>
                <a:latin typeface="+mn-lt"/>
                <a:ea typeface="+mn-ea"/>
                <a:cs typeface="+mn-cs"/>
              </a:rPr>
              <a:t>The CPU copies data from CPU to GPU</a:t>
            </a:r>
          </a:p>
          <a:p>
            <a:pPr marL="228600" indent="-228600">
              <a:buAutoNum type="arabicPeriod"/>
            </a:pPr>
            <a:r>
              <a:rPr lang="en-AU" sz="1200" b="0" i="0" u="none" strike="noStrike" kern="1200" dirty="0">
                <a:solidFill>
                  <a:schemeClr val="tx1"/>
                </a:solidFill>
                <a:effectLst/>
                <a:latin typeface="+mn-lt"/>
                <a:ea typeface="+mn-ea"/>
                <a:cs typeface="+mn-cs"/>
              </a:rPr>
              <a:t>The CPU launches kernel(s) on the GPU</a:t>
            </a:r>
          </a:p>
          <a:p>
            <a:pPr marL="228600" indent="-228600">
              <a:buAutoNum type="arabicPeriod"/>
            </a:pPr>
            <a:r>
              <a:rPr lang="en-AU" sz="1200" b="0" i="0" u="none" strike="noStrike" kern="1200" dirty="0">
                <a:solidFill>
                  <a:schemeClr val="tx1"/>
                </a:solidFill>
                <a:effectLst/>
                <a:latin typeface="+mn-lt"/>
                <a:ea typeface="+mn-ea"/>
                <a:cs typeface="+mn-cs"/>
              </a:rPr>
              <a:t>The CPU copies data to CPU from GPU</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8</a:t>
            </a:fld>
            <a:endParaRPr lang="en-AU"/>
          </a:p>
        </p:txBody>
      </p:sp>
    </p:spTree>
    <p:extLst>
      <p:ext uri="{BB962C8B-B14F-4D97-AF65-F5344CB8AC3E}">
        <p14:creationId xmlns:p14="http://schemas.microsoft.com/office/powerpoint/2010/main" val="114639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OpenCL is a Standard C API and language</a:t>
            </a:r>
          </a:p>
          <a:p>
            <a:pPr marL="628650" lvl="1"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Allows you to offload code to a wide range of heterogeneous devices.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SYCL is a high level single source programming model based on standard C++.</a:t>
            </a:r>
          </a:p>
          <a:p>
            <a:pPr marL="628650" lvl="1" indent="-171450">
              <a:buFont typeface="Arial" panose="020B0604020202020204" pitchFamily="34" charset="0"/>
              <a:buChar char="•"/>
            </a:pPr>
            <a:r>
              <a:rPr lang="en-AU" dirty="0"/>
              <a:t>Enables programming heterogeneous devices such as GPUs using standard C++.</a:t>
            </a:r>
          </a:p>
          <a:p>
            <a:pPr marL="628650" lvl="1" indent="-171450">
              <a:buFont typeface="Arial" panose="020B0604020202020204" pitchFamily="34" charset="0"/>
              <a:buChar char="•"/>
            </a:pPr>
            <a:r>
              <a:rPr lang="en-AU" dirty="0"/>
              <a:t>Provides a high-level abstraction for development of complex parallel software applications</a:t>
            </a:r>
          </a:p>
          <a:p>
            <a:pPr marL="628650" lvl="1" indent="-171450">
              <a:buFont typeface="Arial" panose="020B0604020202020204" pitchFamily="34" charset="0"/>
              <a:buChar char="•"/>
            </a:pPr>
            <a:r>
              <a:rPr lang="en-AU" dirty="0"/>
              <a:t>Provides efficient data dependency analysis and task scheduling and synchronisation</a:t>
            </a:r>
          </a:p>
        </p:txBody>
      </p:sp>
      <p:sp>
        <p:nvSpPr>
          <p:cNvPr id="4" name="Slide Number Placeholder 3"/>
          <p:cNvSpPr>
            <a:spLocks noGrp="1"/>
          </p:cNvSpPr>
          <p:nvPr>
            <p:ph type="sldNum" sz="quarter" idx="5"/>
          </p:nvPr>
        </p:nvSpPr>
        <p:spPr/>
        <p:txBody>
          <a:bodyPr/>
          <a:lstStyle/>
          <a:p>
            <a:fld id="{61E046E8-8611-44DF-9279-79F8AE7C0722}" type="slidenum">
              <a:rPr lang="en-AU" smtClean="0"/>
              <a:t>9</a:t>
            </a:fld>
            <a:endParaRPr lang="en-AU"/>
          </a:p>
        </p:txBody>
      </p:sp>
    </p:spTree>
    <p:extLst>
      <p:ext uri="{BB962C8B-B14F-4D97-AF65-F5344CB8AC3E}">
        <p14:creationId xmlns:p14="http://schemas.microsoft.com/office/powerpoint/2010/main" val="179294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Same </a:t>
            </a:r>
            <a:r>
              <a:rPr lang="en-AU" dirty="0" err="1"/>
              <a:t>guage</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14</a:t>
            </a:fld>
            <a:endParaRPr lang="en-AU"/>
          </a:p>
        </p:txBody>
      </p:sp>
    </p:spTree>
    <p:extLst>
      <p:ext uri="{BB962C8B-B14F-4D97-AF65-F5344CB8AC3E}">
        <p14:creationId xmlns:p14="http://schemas.microsoft.com/office/powerpoint/2010/main" val="104887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Same increment</a:t>
            </a:r>
          </a:p>
        </p:txBody>
      </p:sp>
      <p:sp>
        <p:nvSpPr>
          <p:cNvPr id="4" name="Slide Number Placeholder 3"/>
          <p:cNvSpPr>
            <a:spLocks noGrp="1"/>
          </p:cNvSpPr>
          <p:nvPr>
            <p:ph type="sldNum" sz="quarter" idx="5"/>
          </p:nvPr>
        </p:nvSpPr>
        <p:spPr/>
        <p:txBody>
          <a:bodyPr/>
          <a:lstStyle/>
          <a:p>
            <a:fld id="{61E046E8-8611-44DF-9279-79F8AE7C0722}" type="slidenum">
              <a:rPr lang="en-AU" smtClean="0"/>
              <a:t>15</a:t>
            </a:fld>
            <a:endParaRPr lang="en-AU"/>
          </a:p>
        </p:txBody>
      </p:sp>
    </p:spTree>
    <p:extLst>
      <p:ext uri="{BB962C8B-B14F-4D97-AF65-F5344CB8AC3E}">
        <p14:creationId xmlns:p14="http://schemas.microsoft.com/office/powerpoint/2010/main" val="423958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Same… exit condition</a:t>
            </a:r>
          </a:p>
        </p:txBody>
      </p:sp>
      <p:sp>
        <p:nvSpPr>
          <p:cNvPr id="4" name="Slide Number Placeholder 3"/>
          <p:cNvSpPr>
            <a:spLocks noGrp="1"/>
          </p:cNvSpPr>
          <p:nvPr>
            <p:ph type="sldNum" sz="quarter" idx="5"/>
          </p:nvPr>
        </p:nvSpPr>
        <p:spPr/>
        <p:txBody>
          <a:bodyPr/>
          <a:lstStyle/>
          <a:p>
            <a:fld id="{61E046E8-8611-44DF-9279-79F8AE7C0722}" type="slidenum">
              <a:rPr lang="en-AU" smtClean="0"/>
              <a:t>16</a:t>
            </a:fld>
            <a:endParaRPr lang="en-AU"/>
          </a:p>
        </p:txBody>
      </p:sp>
    </p:spTree>
    <p:extLst>
      <p:ext uri="{BB962C8B-B14F-4D97-AF65-F5344CB8AC3E}">
        <p14:creationId xmlns:p14="http://schemas.microsoft.com/office/powerpoint/2010/main" val="27576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one (span) uses array-like syntax.</a:t>
            </a:r>
          </a:p>
          <a:p>
            <a:r>
              <a:rPr lang="en-AU" dirty="0"/>
              <a:t>This one (list) uses struct-like syntax.</a:t>
            </a:r>
          </a:p>
        </p:txBody>
      </p:sp>
      <p:sp>
        <p:nvSpPr>
          <p:cNvPr id="4" name="Slide Number Placeholder 3"/>
          <p:cNvSpPr>
            <a:spLocks noGrp="1"/>
          </p:cNvSpPr>
          <p:nvPr>
            <p:ph type="sldNum" sz="quarter" idx="5"/>
          </p:nvPr>
        </p:nvSpPr>
        <p:spPr/>
        <p:txBody>
          <a:bodyPr/>
          <a:lstStyle/>
          <a:p>
            <a:fld id="{61E046E8-8611-44DF-9279-79F8AE7C0722}" type="slidenum">
              <a:rPr lang="en-AU" smtClean="0"/>
              <a:t>17</a:t>
            </a:fld>
            <a:endParaRPr lang="en-AU"/>
          </a:p>
        </p:txBody>
      </p:sp>
    </p:spTree>
    <p:extLst>
      <p:ext uri="{BB962C8B-B14F-4D97-AF65-F5344CB8AC3E}">
        <p14:creationId xmlns:p14="http://schemas.microsoft.com/office/powerpoint/2010/main" val="386446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Iterators are a generalization of pointers that allow a C++ program to work with different data structures (for example, containers and ranges) in a uniform manner.</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To be able to construct template algorithms that work correctly and efficiently on different types of data structures, the library formalizes not just the interfaces but also the semantics and complexity assumptions of iterators.</a:t>
            </a:r>
            <a:endParaRPr lang="en-AU" dirty="0"/>
          </a:p>
        </p:txBody>
      </p:sp>
      <p:sp>
        <p:nvSpPr>
          <p:cNvPr id="4" name="Slide Number Placeholder 3"/>
          <p:cNvSpPr>
            <a:spLocks noGrp="1"/>
          </p:cNvSpPr>
          <p:nvPr>
            <p:ph type="sldNum" sz="quarter" idx="5"/>
          </p:nvPr>
        </p:nvSpPr>
        <p:spPr/>
        <p:txBody>
          <a:bodyPr/>
          <a:lstStyle/>
          <a:p>
            <a:fld id="{61E046E8-8611-44DF-9279-79F8AE7C0722}" type="slidenum">
              <a:rPr lang="en-AU" smtClean="0"/>
              <a:t>18</a:t>
            </a:fld>
            <a:endParaRPr lang="en-AU"/>
          </a:p>
        </p:txBody>
      </p:sp>
    </p:spTree>
    <p:extLst>
      <p:ext uri="{BB962C8B-B14F-4D97-AF65-F5344CB8AC3E}">
        <p14:creationId xmlns:p14="http://schemas.microsoft.com/office/powerpoint/2010/main" val="837670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bg>
      <p:bgPr>
        <a:solidFill>
          <a:schemeClr val="tx1"/>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3"/>
          <p:cNvSpPr>
            <a:spLocks noGrp="1"/>
          </p:cNvSpPr>
          <p:nvPr>
            <p:ph type="body" sz="quarter" idx="12" hasCustomPrompt="1"/>
          </p:nvPr>
        </p:nvSpPr>
        <p:spPr>
          <a:xfrm>
            <a:off x="1242060" y="2868790"/>
            <a:ext cx="9723120" cy="757130"/>
          </a:xfrm>
        </p:spPr>
        <p:txBody>
          <a:bodyPr>
            <a:spAutoFit/>
          </a:bodyPr>
          <a:lstStyle>
            <a:lvl1pPr marL="0" indent="0" algn="ctr">
              <a:buNone/>
              <a:defRPr sz="4800" baseline="0">
                <a:solidFill>
                  <a:schemeClr val="bg1"/>
                </a:solidFill>
              </a:defRPr>
            </a:lvl1pPr>
          </a:lstStyle>
          <a:p>
            <a:pPr lvl="0"/>
            <a:r>
              <a:rPr lang="en-US" dirty="0"/>
              <a:t>Title</a:t>
            </a:r>
          </a:p>
        </p:txBody>
      </p:sp>
      <p:sp>
        <p:nvSpPr>
          <p:cNvPr id="11" name="Text Placeholder 13"/>
          <p:cNvSpPr>
            <a:spLocks noGrp="1"/>
          </p:cNvSpPr>
          <p:nvPr>
            <p:ph type="body" sz="quarter" idx="13" hasCustomPrompt="1"/>
          </p:nvPr>
        </p:nvSpPr>
        <p:spPr>
          <a:xfrm>
            <a:off x="1242060" y="3639544"/>
            <a:ext cx="9723120" cy="424732"/>
          </a:xfrm>
        </p:spPr>
        <p:txBody>
          <a:bodyPr>
            <a:spAutoFit/>
          </a:bodyPr>
          <a:lstStyle>
            <a:lvl1pPr marL="0" indent="0" algn="ctr">
              <a:buNone/>
              <a:defRPr sz="2400" baseline="0">
                <a:solidFill>
                  <a:schemeClr val="bg2">
                    <a:lumMod val="90000"/>
                  </a:schemeClr>
                </a:solidFill>
              </a:defRPr>
            </a:lvl1pPr>
          </a:lstStyle>
          <a:p>
            <a:pPr lvl="0"/>
            <a:r>
              <a:rPr lang="en-US" dirty="0"/>
              <a:t>Name of presenter – Job title</a:t>
            </a:r>
          </a:p>
        </p:txBody>
      </p:sp>
      <p:sp>
        <p:nvSpPr>
          <p:cNvPr id="12" name="Text Placeholder 13"/>
          <p:cNvSpPr>
            <a:spLocks noGrp="1"/>
          </p:cNvSpPr>
          <p:nvPr>
            <p:ph type="body" sz="quarter" idx="14" hasCustomPrompt="1"/>
          </p:nvPr>
        </p:nvSpPr>
        <p:spPr>
          <a:xfrm>
            <a:off x="1242060" y="5534819"/>
            <a:ext cx="9723120" cy="306512"/>
          </a:xfrm>
        </p:spPr>
        <p:txBody>
          <a:bodyPr anchor="ctr">
            <a:normAutofit/>
          </a:bodyPr>
          <a:lstStyle>
            <a:lvl1pPr marL="0" indent="0" algn="ctr">
              <a:buNone/>
              <a:defRPr sz="1400" baseline="0">
                <a:solidFill>
                  <a:schemeClr val="bg2">
                    <a:lumMod val="90000"/>
                  </a:schemeClr>
                </a:solidFill>
              </a:defRPr>
            </a:lvl1pPr>
          </a:lstStyle>
          <a:p>
            <a:pPr lvl="0"/>
            <a:r>
              <a:rPr lang="en-US" dirty="0"/>
              <a:t>Name of event – Date e.g. November 4, 2015</a:t>
            </a:r>
          </a:p>
        </p:txBody>
      </p:sp>
    </p:spTree>
    <p:extLst>
      <p:ext uri="{BB962C8B-B14F-4D97-AF65-F5344CB8AC3E}">
        <p14:creationId xmlns:p14="http://schemas.microsoft.com/office/powerpoint/2010/main" val="6291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3932237" cy="1600200"/>
          </a:xfrm>
          <a:prstGeom prst="rect">
            <a:avLst/>
          </a:prstGeom>
        </p:spPr>
        <p:txBody>
          <a:bodyPr bIns="612000" anchor="b"/>
          <a:lstStyle>
            <a:lvl1pPr>
              <a:defRPr sz="3200"/>
            </a:lvl1pPr>
          </a:lstStyle>
          <a:p>
            <a:r>
              <a:rPr lang="en-US"/>
              <a:t>Click to edit Master title style</a:t>
            </a:r>
            <a:endParaRPr lang="en-GB" dirty="0"/>
          </a:p>
        </p:txBody>
      </p:sp>
      <p:sp>
        <p:nvSpPr>
          <p:cNvPr id="3" name="Content Placeholder 2"/>
          <p:cNvSpPr>
            <a:spLocks noGrp="1"/>
          </p:cNvSpPr>
          <p:nvPr>
            <p:ph idx="1"/>
          </p:nvPr>
        </p:nvSpPr>
        <p:spPr>
          <a:xfrm>
            <a:off x="5183188" y="365125"/>
            <a:ext cx="6172200" cy="54959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1965325"/>
            <a:ext cx="3932237" cy="39036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6060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3932237" cy="1600200"/>
          </a:xfrm>
          <a:prstGeom prst="rect">
            <a:avLst/>
          </a:prstGeom>
        </p:spPr>
        <p:txBody>
          <a:bodyPr tIns="72000" bIns="612000" anchor="b"/>
          <a:lstStyle>
            <a:lvl1pPr>
              <a:defRPr sz="3200"/>
            </a:lvl1pPr>
          </a:lstStyle>
          <a:p>
            <a:r>
              <a:rPr lang="en-US"/>
              <a:t>Click to edit Master title style</a:t>
            </a:r>
            <a:endParaRPr lang="en-GB" dirty="0"/>
          </a:p>
        </p:txBody>
      </p:sp>
      <p:sp>
        <p:nvSpPr>
          <p:cNvPr id="3" name="Picture Placeholder 2"/>
          <p:cNvSpPr>
            <a:spLocks noGrp="1"/>
          </p:cNvSpPr>
          <p:nvPr>
            <p:ph type="pic" idx="1"/>
          </p:nvPr>
        </p:nvSpPr>
        <p:spPr>
          <a:xfrm>
            <a:off x="5173663" y="365125"/>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839788" y="1965325"/>
            <a:ext cx="3932237" cy="39036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46511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72906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8867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17436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 Facebook">
    <p:bg>
      <p:bgPr>
        <a:solidFill>
          <a:schemeClr val="tx1"/>
        </a:solidFill>
        <a:effectLst/>
      </p:bgPr>
    </p:bg>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3675" y="4319588"/>
            <a:ext cx="436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75"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p:cNvSpPr txBox="1"/>
          <p:nvPr/>
        </p:nvSpPr>
        <p:spPr>
          <a:xfrm>
            <a:off x="3282950"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6" name="TextBox 17"/>
          <p:cNvSpPr txBox="1"/>
          <p:nvPr/>
        </p:nvSpPr>
        <p:spPr>
          <a:xfrm>
            <a:off x="7037388"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codeplay.com</a:t>
            </a: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3275" y="4316413"/>
            <a:ext cx="436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8"/>
          <p:cNvSpPr txBox="1"/>
          <p:nvPr/>
        </p:nvSpPr>
        <p:spPr>
          <a:xfrm>
            <a:off x="5159375" y="4964113"/>
            <a:ext cx="1878013"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2" name="Title 1"/>
          <p:cNvSpPr>
            <a:spLocks noGrp="1"/>
          </p:cNvSpPr>
          <p:nvPr>
            <p:ph type="title"/>
          </p:nvPr>
        </p:nvSpPr>
        <p:spPr>
          <a:xfrm>
            <a:off x="838199" y="2575267"/>
            <a:ext cx="10515600" cy="1325563"/>
          </a:xfrm>
          <a:prstGeom prst="rect">
            <a:avLst/>
          </a:prstGeo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28788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nd - Email">
    <p:bg>
      <p:bgPr>
        <a:solidFill>
          <a:schemeClr val="tx1"/>
        </a:solidFill>
        <a:effectLst/>
      </p:bgPr>
    </p:bg>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3675" y="4319588"/>
            <a:ext cx="436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75"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p:cNvSpPr txBox="1"/>
          <p:nvPr/>
        </p:nvSpPr>
        <p:spPr>
          <a:xfrm>
            <a:off x="3282950"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6" name="TextBox 17"/>
          <p:cNvSpPr txBox="1"/>
          <p:nvPr/>
        </p:nvSpPr>
        <p:spPr>
          <a:xfrm>
            <a:off x="7037388"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codeplay.com</a:t>
            </a:r>
          </a:p>
        </p:txBody>
      </p:sp>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4863"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8"/>
          <p:cNvSpPr txBox="1"/>
          <p:nvPr/>
        </p:nvSpPr>
        <p:spPr>
          <a:xfrm>
            <a:off x="5203825" y="4965700"/>
            <a:ext cx="1833563" cy="338138"/>
          </a:xfrm>
          <a:prstGeom prst="rect">
            <a:avLst/>
          </a:prstGeom>
          <a:noFill/>
        </p:spPr>
        <p:txBody>
          <a:bodyPr wrap="square" anchor="ctr">
            <a:spAutoFit/>
          </a:bodyPr>
          <a:lstStyle/>
          <a:p>
            <a:pPr algn="ctr" fontAlgn="auto">
              <a:spcBef>
                <a:spcPts val="0"/>
              </a:spcBef>
              <a:spcAft>
                <a:spcPts val="0"/>
              </a:spcAft>
              <a:defRPr/>
            </a:pPr>
            <a:r>
              <a:rPr lang="en-GB" sz="1600" dirty="0">
                <a:solidFill>
                  <a:schemeClr val="bg1"/>
                </a:solidFill>
                <a:latin typeface="+mj-lt"/>
                <a:cs typeface="+mn-cs"/>
              </a:rPr>
              <a:t>info@codeplay.com</a:t>
            </a:r>
          </a:p>
        </p:txBody>
      </p:sp>
      <p:sp>
        <p:nvSpPr>
          <p:cNvPr id="2" name="Title 1"/>
          <p:cNvSpPr>
            <a:spLocks noGrp="1"/>
          </p:cNvSpPr>
          <p:nvPr>
            <p:ph type="title"/>
          </p:nvPr>
        </p:nvSpPr>
        <p:spPr>
          <a:xfrm>
            <a:off x="838199" y="2575267"/>
            <a:ext cx="10515600" cy="1325563"/>
          </a:xfrm>
          <a:prstGeom prst="rect">
            <a:avLst/>
          </a:prstGeo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90686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 Recruitment and Facebook">
    <p:bg>
      <p:bgPr>
        <a:solidFill>
          <a:schemeClr val="tx1"/>
        </a:solidFill>
        <a:effectLst/>
      </p:bgPr>
    </p:bg>
    <p:spTree>
      <p:nvGrpSpPr>
        <p:cNvPr id="1" name=""/>
        <p:cNvGrpSpPr/>
        <p:nvPr/>
      </p:nvGrpSpPr>
      <p:grpSpPr>
        <a:xfrm>
          <a:off x="0" y="0"/>
          <a:ext cx="0" cy="0"/>
          <a:chOff x="0" y="0"/>
          <a:chExt cx="0" cy="0"/>
        </a:xfrm>
      </p:grpSpPr>
      <p:pic>
        <p:nvPicPr>
          <p:cNvPr id="3"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3675" y="4319588"/>
            <a:ext cx="436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275" y="4316413"/>
            <a:ext cx="4365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2875"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8"/>
          <p:cNvSpPr txBox="1"/>
          <p:nvPr/>
        </p:nvSpPr>
        <p:spPr>
          <a:xfrm>
            <a:off x="5159375" y="4964113"/>
            <a:ext cx="1878013"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7" name="TextBox 19"/>
          <p:cNvSpPr txBox="1"/>
          <p:nvPr/>
        </p:nvSpPr>
        <p:spPr>
          <a:xfrm>
            <a:off x="3282950"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8" name="TextBox 20"/>
          <p:cNvSpPr txBox="1"/>
          <p:nvPr/>
        </p:nvSpPr>
        <p:spPr>
          <a:xfrm>
            <a:off x="7037388"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codeplay.com</a:t>
            </a:r>
          </a:p>
        </p:txBody>
      </p:sp>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Triangle 11"/>
          <p:cNvSpPr/>
          <p:nvPr/>
        </p:nvSpPr>
        <p:spPr>
          <a:xfrm rot="5400000">
            <a:off x="65087" y="-65087"/>
            <a:ext cx="2251075" cy="2381250"/>
          </a:xfrm>
          <a:prstGeom prst="rtTriangle">
            <a:avLst/>
          </a:prstGeom>
          <a:solidFill>
            <a:srgbClr val="FF29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a:p>
            <a:pPr algn="ctr">
              <a:defRPr/>
            </a:pPr>
            <a:endParaRPr lang="en-GB" dirty="0"/>
          </a:p>
        </p:txBody>
      </p:sp>
      <p:sp>
        <p:nvSpPr>
          <p:cNvPr id="12" name="TextBox 1"/>
          <p:cNvSpPr txBox="1"/>
          <p:nvPr/>
        </p:nvSpPr>
        <p:spPr>
          <a:xfrm rot="19004009">
            <a:off x="-17463" y="214313"/>
            <a:ext cx="1265238" cy="708025"/>
          </a:xfrm>
          <a:prstGeom prst="rect">
            <a:avLst/>
          </a:prstGeom>
          <a:noFill/>
        </p:spPr>
        <p:txBody>
          <a:bodyPr>
            <a:spAutoFit/>
          </a:bodyPr>
          <a:lstStyle/>
          <a:p>
            <a:pPr algn="ctr">
              <a:defRPr/>
            </a:pPr>
            <a:r>
              <a:rPr lang="en-GB" sz="2000" dirty="0">
                <a:solidFill>
                  <a:schemeClr val="bg1"/>
                </a:solidFill>
                <a:latin typeface="+mn-lt"/>
              </a:rPr>
              <a:t>We’re Hiring!</a:t>
            </a:r>
          </a:p>
        </p:txBody>
      </p:sp>
      <p:sp>
        <p:nvSpPr>
          <p:cNvPr id="13" name="TextBox 13"/>
          <p:cNvSpPr txBox="1"/>
          <p:nvPr/>
        </p:nvSpPr>
        <p:spPr>
          <a:xfrm rot="18994572">
            <a:off x="156870" y="801357"/>
            <a:ext cx="1643129" cy="253916"/>
          </a:xfrm>
          <a:prstGeom prst="rect">
            <a:avLst/>
          </a:prstGeom>
          <a:solidFill>
            <a:srgbClr val="FF2957">
              <a:alpha val="36000"/>
            </a:srgbClr>
          </a:solidFill>
        </p:spPr>
        <p:txBody>
          <a:bodyPr>
            <a:spAutoFit/>
          </a:bodyPr>
          <a:lstStyle/>
          <a:p>
            <a:pPr algn="ctr">
              <a:defRPr/>
            </a:pPr>
            <a:r>
              <a:rPr lang="en-GB" sz="1050" dirty="0">
                <a:solidFill>
                  <a:schemeClr val="bg1">
                    <a:alpha val="41000"/>
                  </a:schemeClr>
                </a:solidFill>
                <a:latin typeface="+mn-lt"/>
              </a:rPr>
              <a:t>codeplay.com/careers/</a:t>
            </a:r>
          </a:p>
        </p:txBody>
      </p:sp>
      <p:sp>
        <p:nvSpPr>
          <p:cNvPr id="10" name="Title 1"/>
          <p:cNvSpPr>
            <a:spLocks noGrp="1"/>
          </p:cNvSpPr>
          <p:nvPr>
            <p:ph type="title"/>
          </p:nvPr>
        </p:nvSpPr>
        <p:spPr>
          <a:xfrm>
            <a:off x="838199" y="2575267"/>
            <a:ext cx="10515600" cy="1325563"/>
          </a:xfrm>
          <a:prstGeom prst="rect">
            <a:avLst/>
          </a:prstGeo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47076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 Recruitment and Email">
    <p:bg>
      <p:bgPr>
        <a:solidFill>
          <a:schemeClr val="tx1"/>
        </a:solidFill>
        <a:effectLst/>
      </p:bgPr>
    </p:bg>
    <p:spTree>
      <p:nvGrpSpPr>
        <p:cNvPr id="1" name=""/>
        <p:cNvGrpSpPr/>
        <p:nvPr/>
      </p:nvGrpSpPr>
      <p:grpSpPr>
        <a:xfrm>
          <a:off x="0" y="0"/>
          <a:ext cx="0" cy="0"/>
          <a:chOff x="0" y="0"/>
          <a:chExt cx="0" cy="0"/>
        </a:xfrm>
      </p:grpSpPr>
      <p:pic>
        <p:nvPicPr>
          <p:cNvPr id="3"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3675" y="4319588"/>
            <a:ext cx="4365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875"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9"/>
          <p:cNvSpPr txBox="1"/>
          <p:nvPr/>
        </p:nvSpPr>
        <p:spPr>
          <a:xfrm>
            <a:off x="3282950"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a:t>
            </a:r>
            <a:r>
              <a:rPr lang="en-GB" sz="1600" dirty="0" err="1">
                <a:solidFill>
                  <a:schemeClr val="bg1"/>
                </a:solidFill>
                <a:latin typeface="+mj-lt"/>
                <a:cs typeface="+mn-cs"/>
              </a:rPr>
              <a:t>codeplaysoft</a:t>
            </a:r>
            <a:endParaRPr lang="en-GB" sz="1600" dirty="0">
              <a:solidFill>
                <a:schemeClr val="bg1"/>
              </a:solidFill>
              <a:latin typeface="+mj-lt"/>
              <a:cs typeface="+mn-cs"/>
            </a:endParaRPr>
          </a:p>
        </p:txBody>
      </p:sp>
      <p:sp>
        <p:nvSpPr>
          <p:cNvPr id="6" name="TextBox 20"/>
          <p:cNvSpPr txBox="1"/>
          <p:nvPr/>
        </p:nvSpPr>
        <p:spPr>
          <a:xfrm>
            <a:off x="7037388" y="4964113"/>
            <a:ext cx="1876425" cy="338137"/>
          </a:xfrm>
          <a:prstGeom prst="rect">
            <a:avLst/>
          </a:prstGeom>
          <a:noFill/>
        </p:spPr>
        <p:txBody>
          <a:bodyPr anchor="ctr">
            <a:spAutoFit/>
          </a:bodyPr>
          <a:lstStyle/>
          <a:p>
            <a:pPr algn="ctr" fontAlgn="auto">
              <a:spcBef>
                <a:spcPts val="0"/>
              </a:spcBef>
              <a:spcAft>
                <a:spcPts val="0"/>
              </a:spcAft>
              <a:defRPr/>
            </a:pPr>
            <a:r>
              <a:rPr lang="en-GB" sz="1600" dirty="0">
                <a:solidFill>
                  <a:schemeClr val="bg1"/>
                </a:solidFill>
                <a:latin typeface="+mj-lt"/>
                <a:cs typeface="+mn-cs"/>
              </a:rPr>
              <a:t>codeplay.com</a:t>
            </a: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Triangle 11"/>
          <p:cNvSpPr/>
          <p:nvPr/>
        </p:nvSpPr>
        <p:spPr>
          <a:xfrm rot="5400000">
            <a:off x="65087" y="-65087"/>
            <a:ext cx="2251075" cy="2381250"/>
          </a:xfrm>
          <a:prstGeom prst="rtTriangle">
            <a:avLst/>
          </a:prstGeom>
          <a:solidFill>
            <a:srgbClr val="FF29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a:p>
            <a:pPr algn="ctr">
              <a:defRPr/>
            </a:pPr>
            <a:endParaRPr lang="en-GB" dirty="0"/>
          </a:p>
        </p:txBody>
      </p:sp>
      <p:sp>
        <p:nvSpPr>
          <p:cNvPr id="9" name="TextBox 1"/>
          <p:cNvSpPr txBox="1"/>
          <p:nvPr/>
        </p:nvSpPr>
        <p:spPr>
          <a:xfrm rot="19004009">
            <a:off x="-17463" y="214313"/>
            <a:ext cx="1265238" cy="708025"/>
          </a:xfrm>
          <a:prstGeom prst="rect">
            <a:avLst/>
          </a:prstGeom>
          <a:noFill/>
        </p:spPr>
        <p:txBody>
          <a:bodyPr>
            <a:spAutoFit/>
          </a:bodyPr>
          <a:lstStyle/>
          <a:p>
            <a:pPr algn="ctr">
              <a:defRPr/>
            </a:pPr>
            <a:r>
              <a:rPr lang="en-GB" sz="2000" dirty="0">
                <a:solidFill>
                  <a:schemeClr val="bg1"/>
                </a:solidFill>
                <a:latin typeface="+mn-lt"/>
              </a:rPr>
              <a:t>We’re Hiring!</a:t>
            </a:r>
          </a:p>
        </p:txBody>
      </p:sp>
      <p:sp>
        <p:nvSpPr>
          <p:cNvPr id="11" name="TextBox 13"/>
          <p:cNvSpPr txBox="1"/>
          <p:nvPr/>
        </p:nvSpPr>
        <p:spPr>
          <a:xfrm rot="18994572">
            <a:off x="156870" y="801357"/>
            <a:ext cx="1643129" cy="253916"/>
          </a:xfrm>
          <a:prstGeom prst="rect">
            <a:avLst/>
          </a:prstGeom>
          <a:solidFill>
            <a:srgbClr val="FF2957">
              <a:alpha val="36000"/>
            </a:srgbClr>
          </a:solidFill>
        </p:spPr>
        <p:txBody>
          <a:bodyPr>
            <a:spAutoFit/>
          </a:bodyPr>
          <a:lstStyle/>
          <a:p>
            <a:pPr algn="ctr">
              <a:defRPr/>
            </a:pPr>
            <a:r>
              <a:rPr lang="en-GB" sz="1050" dirty="0">
                <a:solidFill>
                  <a:schemeClr val="bg1">
                    <a:alpha val="41000"/>
                  </a:schemeClr>
                </a:solidFill>
                <a:latin typeface="+mn-lt"/>
              </a:rPr>
              <a:t>codeplay.com/careers/</a:t>
            </a:r>
          </a:p>
        </p:txBody>
      </p:sp>
      <p:pic>
        <p:nvPicPr>
          <p:cNvPr id="12" name="Picture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4863" y="4316413"/>
            <a:ext cx="4349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8"/>
          <p:cNvSpPr txBox="1"/>
          <p:nvPr/>
        </p:nvSpPr>
        <p:spPr>
          <a:xfrm>
            <a:off x="5203825" y="4965700"/>
            <a:ext cx="1833563" cy="338138"/>
          </a:xfrm>
          <a:prstGeom prst="rect">
            <a:avLst/>
          </a:prstGeom>
          <a:noFill/>
        </p:spPr>
        <p:txBody>
          <a:bodyPr wrap="square" anchor="ctr">
            <a:spAutoFit/>
          </a:bodyPr>
          <a:lstStyle/>
          <a:p>
            <a:pPr algn="ctr" fontAlgn="auto">
              <a:spcBef>
                <a:spcPts val="0"/>
              </a:spcBef>
              <a:spcAft>
                <a:spcPts val="0"/>
              </a:spcAft>
              <a:defRPr/>
            </a:pPr>
            <a:r>
              <a:rPr lang="en-GB" sz="1600" dirty="0">
                <a:solidFill>
                  <a:schemeClr val="bg1"/>
                </a:solidFill>
                <a:latin typeface="+mj-lt"/>
                <a:cs typeface="+mn-cs"/>
              </a:rPr>
              <a:t>info@codeplay.com</a:t>
            </a:r>
          </a:p>
        </p:txBody>
      </p:sp>
      <p:sp>
        <p:nvSpPr>
          <p:cNvPr id="10" name="Title 1"/>
          <p:cNvSpPr>
            <a:spLocks noGrp="1"/>
          </p:cNvSpPr>
          <p:nvPr>
            <p:ph type="title"/>
          </p:nvPr>
        </p:nvSpPr>
        <p:spPr>
          <a:xfrm>
            <a:off x="838199" y="2575267"/>
            <a:ext cx="10515600" cy="1325563"/>
          </a:xfrm>
          <a:prstGeom prst="rect">
            <a:avLst/>
          </a:prstGeo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70195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7072-AEED-466C-B653-8803618FD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D167F9-AA95-4D40-A377-772DDB620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B4D2CA8-D28E-41DB-B43C-24BE133825F0}"/>
              </a:ext>
            </a:extLst>
          </p:cNvPr>
          <p:cNvSpPr>
            <a:spLocks noGrp="1"/>
          </p:cNvSpPr>
          <p:nvPr>
            <p:ph type="dt" sz="half" idx="10"/>
          </p:nvPr>
        </p:nvSpPr>
        <p:spPr/>
        <p:txBody>
          <a:bodyPr/>
          <a:lstStyle/>
          <a:p>
            <a:fld id="{0AB6D185-C300-4CF8-B093-B4415C6A85EC}" type="datetimeFigureOut">
              <a:rPr lang="en-AU" smtClean="0"/>
              <a:t>2018-10-22</a:t>
            </a:fld>
            <a:endParaRPr lang="en-AU"/>
          </a:p>
        </p:txBody>
      </p:sp>
      <p:sp>
        <p:nvSpPr>
          <p:cNvPr id="5" name="Footer Placeholder 4">
            <a:extLst>
              <a:ext uri="{FF2B5EF4-FFF2-40B4-BE49-F238E27FC236}">
                <a16:creationId xmlns:a16="http://schemas.microsoft.com/office/drawing/2014/main" id="{B6BE498A-B422-45C4-A14C-EE9EF32B5B6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0884AB-BA35-4982-A9A1-9D4F4A3A4229}"/>
              </a:ext>
            </a:extLst>
          </p:cNvPr>
          <p:cNvSpPr>
            <a:spLocks noGrp="1"/>
          </p:cNvSpPr>
          <p:nvPr>
            <p:ph type="sldNum" sz="quarter" idx="12"/>
          </p:nvPr>
        </p:nvSpPr>
        <p:spPr/>
        <p:txBody>
          <a:bodyPr/>
          <a:lstStyle/>
          <a:p>
            <a:fld id="{A6BBA7C7-C32B-4797-9E13-2AC578E13017}" type="slidenum">
              <a:rPr lang="en-AU" smtClean="0"/>
              <a:t>‹#›</a:t>
            </a:fld>
            <a:endParaRPr lang="en-AU"/>
          </a:p>
        </p:txBody>
      </p:sp>
    </p:spTree>
    <p:extLst>
      <p:ext uri="{BB962C8B-B14F-4D97-AF65-F5344CB8AC3E}">
        <p14:creationId xmlns:p14="http://schemas.microsoft.com/office/powerpoint/2010/main" val="1845940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Triangle 5"/>
          <p:cNvSpPr/>
          <p:nvPr userDrawn="1"/>
        </p:nvSpPr>
        <p:spPr>
          <a:xfrm rot="5400000">
            <a:off x="54768" y="-54768"/>
            <a:ext cx="1890713" cy="2000250"/>
          </a:xfrm>
          <a:prstGeom prst="rtTriangle">
            <a:avLst/>
          </a:prstGeom>
          <a:solidFill>
            <a:srgbClr val="FF29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a:p>
            <a:pPr algn="ctr">
              <a:defRPr/>
            </a:pPr>
            <a:endParaRPr lang="en-GB" dirty="0"/>
          </a:p>
        </p:txBody>
      </p:sp>
      <p:sp>
        <p:nvSpPr>
          <p:cNvPr id="7" name="TextBox 7"/>
          <p:cNvSpPr txBox="1"/>
          <p:nvPr userDrawn="1"/>
        </p:nvSpPr>
        <p:spPr>
          <a:xfrm rot="18994469">
            <a:off x="14288" y="514350"/>
            <a:ext cx="1422400" cy="338138"/>
          </a:xfrm>
          <a:prstGeom prst="rect">
            <a:avLst/>
          </a:prstGeom>
          <a:noFill/>
        </p:spPr>
        <p:txBody>
          <a:bodyPr wrap="none">
            <a:spAutoFit/>
          </a:bodyPr>
          <a:lstStyle/>
          <a:p>
            <a:pPr>
              <a:defRPr/>
            </a:pPr>
            <a:r>
              <a:rPr lang="en-GB" sz="1600" dirty="0">
                <a:solidFill>
                  <a:schemeClr val="bg1"/>
                </a:solidFill>
                <a:latin typeface="+mn-lt"/>
              </a:rPr>
              <a:t>CONFIDENTIAL</a:t>
            </a:r>
          </a:p>
        </p:txBody>
      </p:sp>
      <p:sp>
        <p:nvSpPr>
          <p:cNvPr id="16" name="Text Placeholder 13"/>
          <p:cNvSpPr>
            <a:spLocks noGrp="1"/>
          </p:cNvSpPr>
          <p:nvPr>
            <p:ph type="body" sz="quarter" idx="12"/>
          </p:nvPr>
        </p:nvSpPr>
        <p:spPr>
          <a:xfrm>
            <a:off x="1242060" y="2868790"/>
            <a:ext cx="9723120" cy="757130"/>
          </a:xfrm>
        </p:spPr>
        <p:txBody>
          <a:bodyPr>
            <a:spAutoFit/>
          </a:bodyPr>
          <a:lstStyle>
            <a:lvl1pPr marL="0" indent="0" algn="ctr">
              <a:buNone/>
              <a:defRPr sz="4800" baseline="0">
                <a:solidFill>
                  <a:schemeClr val="bg1"/>
                </a:solidFill>
              </a:defRPr>
            </a:lvl1pPr>
          </a:lstStyle>
          <a:p>
            <a:pPr lvl="0"/>
            <a:r>
              <a:rPr lang="en-US"/>
              <a:t>Edit Master text styles</a:t>
            </a:r>
          </a:p>
        </p:txBody>
      </p:sp>
      <p:sp>
        <p:nvSpPr>
          <p:cNvPr id="17" name="Text Placeholder 13"/>
          <p:cNvSpPr>
            <a:spLocks noGrp="1"/>
          </p:cNvSpPr>
          <p:nvPr>
            <p:ph type="body" sz="quarter" idx="13"/>
          </p:nvPr>
        </p:nvSpPr>
        <p:spPr>
          <a:xfrm>
            <a:off x="1242060" y="3639544"/>
            <a:ext cx="9723120" cy="424732"/>
          </a:xfrm>
        </p:spPr>
        <p:txBody>
          <a:bodyPr>
            <a:spAutoFit/>
          </a:bodyPr>
          <a:lstStyle>
            <a:lvl1pPr marL="0" marR="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sz="2400" baseline="0">
                <a:solidFill>
                  <a:schemeClr val="bg2">
                    <a:lumMod val="90000"/>
                  </a:schemeClr>
                </a:solidFill>
              </a:defRPr>
            </a:lvl1pPr>
          </a:lstStyle>
          <a:p>
            <a:pPr lvl="0"/>
            <a:r>
              <a:rPr lang="en-US"/>
              <a:t>Edit Master text styles</a:t>
            </a:r>
          </a:p>
        </p:txBody>
      </p:sp>
      <p:sp>
        <p:nvSpPr>
          <p:cNvPr id="10" name="Text Placeholder 13"/>
          <p:cNvSpPr>
            <a:spLocks noGrp="1"/>
          </p:cNvSpPr>
          <p:nvPr>
            <p:ph type="body" sz="quarter" idx="14"/>
          </p:nvPr>
        </p:nvSpPr>
        <p:spPr>
          <a:xfrm>
            <a:off x="1242060" y="5534819"/>
            <a:ext cx="9723120" cy="306512"/>
          </a:xfrm>
        </p:spPr>
        <p:txBody>
          <a:bodyPr anchor="ctr">
            <a:normAutofit/>
          </a:bodyPr>
          <a:lstStyle>
            <a:lvl1pPr marL="0" indent="0" algn="ctr">
              <a:buNone/>
              <a:defRPr sz="1400" baseline="0">
                <a:solidFill>
                  <a:schemeClr val="bg2">
                    <a:lumMod val="90000"/>
                  </a:schemeClr>
                </a:solidFill>
              </a:defRPr>
            </a:lvl1pPr>
          </a:lstStyle>
          <a:p>
            <a:pPr lvl="0"/>
            <a:r>
              <a:rPr lang="en-US"/>
              <a:t>Edit Master text styles</a:t>
            </a:r>
          </a:p>
        </p:txBody>
      </p:sp>
    </p:spTree>
    <p:extLst>
      <p:ext uri="{BB962C8B-B14F-4D97-AF65-F5344CB8AC3E}">
        <p14:creationId xmlns:p14="http://schemas.microsoft.com/office/powerpoint/2010/main" val="54921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838200" y="1276350"/>
            <a:ext cx="10515600" cy="4505325"/>
          </a:xfrm>
          <a:prstGeom prst="rect">
            <a:avLst/>
          </a:prstGeom>
        </p:spPr>
        <p:txBody>
          <a:bodyPr rtlCol="0">
            <a:normAutofit/>
          </a:bodyPr>
          <a:lstStyle>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1886091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838200" y="1276350"/>
            <a:ext cx="10515600" cy="4505325"/>
          </a:xfrm>
          <a:prstGeom prst="rect">
            <a:avLst/>
          </a:prstGeom>
        </p:spPr>
        <p:txBody>
          <a:bodyPr rtlCol="0">
            <a:normAutofit/>
          </a:bodyPr>
          <a:lstStyle>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3756899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276350"/>
            <a:ext cx="10509250" cy="4676775"/>
          </a:xfrm>
        </p:spPr>
        <p:txBody>
          <a:bodyPr>
            <a:normAutofit/>
          </a:bodyPr>
          <a:lstStyle>
            <a:lvl1pPr marL="0" indent="0">
              <a:buNone/>
              <a:defRPr sz="3200" baseline="0">
                <a:solidFill>
                  <a:schemeClr val="tx1"/>
                </a:solidFill>
                <a:latin typeface="Consolas" panose="020B0609020204030204" pitchFamily="49" charset="0"/>
                <a:cs typeface="Consolas" panose="020B06090202040302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1070556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urce Code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76350"/>
            <a:ext cx="5181600" cy="4900613"/>
          </a:xfrm>
        </p:spPr>
        <p:txBody>
          <a:bodyPr/>
          <a:lstStyle>
            <a:lvl1pPr marL="0" indent="0">
              <a:buNone/>
              <a:defRPr baseline="0">
                <a:latin typeface="Consolas" panose="020B0609020204030204" pitchFamily="49" charset="0"/>
                <a:cs typeface="Consolas" panose="020B0609020204030204" pitchFamily="49" charset="0"/>
              </a:defRPr>
            </a:lvl1pPr>
          </a:lstStyle>
          <a:p>
            <a:pPr lvl="0"/>
            <a:r>
              <a:rPr lang="en-US"/>
              <a:t>Edit Master text styles</a:t>
            </a:r>
          </a:p>
        </p:txBody>
      </p:sp>
      <p:sp>
        <p:nvSpPr>
          <p:cNvPr id="4" name="Content Placeholder 3"/>
          <p:cNvSpPr>
            <a:spLocks noGrp="1"/>
          </p:cNvSpPr>
          <p:nvPr>
            <p:ph sz="half" idx="2"/>
          </p:nvPr>
        </p:nvSpPr>
        <p:spPr>
          <a:xfrm>
            <a:off x="6172200" y="1276350"/>
            <a:ext cx="5181600" cy="4900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3783587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urce Code Comparison">
    <p:spTree>
      <p:nvGrpSpPr>
        <p:cNvPr id="1" name=""/>
        <p:cNvGrpSpPr/>
        <p:nvPr/>
      </p:nvGrpSpPr>
      <p:grpSpPr>
        <a:xfrm>
          <a:off x="0" y="0"/>
          <a:ext cx="0" cy="0"/>
          <a:chOff x="0" y="0"/>
          <a:chExt cx="0" cy="0"/>
        </a:xfrm>
      </p:grpSpPr>
      <p:sp>
        <p:nvSpPr>
          <p:cNvPr id="10" name="Text Placeholder 5"/>
          <p:cNvSpPr>
            <a:spLocks noGrp="1"/>
          </p:cNvSpPr>
          <p:nvPr>
            <p:ph type="body" sz="quarter" idx="13"/>
          </p:nvPr>
        </p:nvSpPr>
        <p:spPr>
          <a:xfrm>
            <a:off x="838199" y="1276350"/>
            <a:ext cx="5162549" cy="647065"/>
          </a:xfrm>
        </p:spPr>
        <p:txBody>
          <a:bodyPr anchor="ctr">
            <a:normAutofit/>
          </a:bodyPr>
          <a:lstStyle>
            <a:lvl1pPr marL="0" indent="0" algn="l">
              <a:buNone/>
              <a:defRPr sz="3600" b="0"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1" name="Text Placeholder 5"/>
          <p:cNvSpPr>
            <a:spLocks noGrp="1"/>
          </p:cNvSpPr>
          <p:nvPr>
            <p:ph type="body" sz="quarter" idx="14"/>
          </p:nvPr>
        </p:nvSpPr>
        <p:spPr>
          <a:xfrm>
            <a:off x="6210300" y="1294765"/>
            <a:ext cx="5143499" cy="647065"/>
          </a:xfrm>
        </p:spPr>
        <p:txBody>
          <a:bodyPr anchor="ctr">
            <a:normAutofit/>
          </a:bodyPr>
          <a:lstStyle>
            <a:lvl1pPr marL="0" indent="0" algn="l">
              <a:buNone/>
              <a:defRPr sz="36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2" name="Text Placeholder 11"/>
          <p:cNvSpPr>
            <a:spLocks noGrp="1"/>
          </p:cNvSpPr>
          <p:nvPr>
            <p:ph type="body" sz="quarter" idx="15"/>
          </p:nvPr>
        </p:nvSpPr>
        <p:spPr>
          <a:xfrm>
            <a:off x="838199" y="1923415"/>
            <a:ext cx="5162549" cy="3943984"/>
          </a:xfrm>
        </p:spPr>
        <p:txBody>
          <a:bodyPr>
            <a:normAutofit/>
          </a:bodyPr>
          <a:lstStyle>
            <a:lvl1pPr marL="0" indent="0">
              <a:buNone/>
              <a:defRPr sz="3200" baseline="0">
                <a:latin typeface="Consolas" panose="020B0609020204030204" pitchFamily="49" charset="0"/>
                <a:cs typeface="Consolas" panose="020B0609020204030204" pitchFamily="49" charset="0"/>
              </a:defRPr>
            </a:lvl1pPr>
          </a:lstStyle>
          <a:p>
            <a:pPr lvl="0"/>
            <a:r>
              <a:rPr lang="en-US"/>
              <a:t>Edit Master text styles</a:t>
            </a:r>
          </a:p>
        </p:txBody>
      </p:sp>
      <p:sp>
        <p:nvSpPr>
          <p:cNvPr id="14" name="Text Placeholder 11"/>
          <p:cNvSpPr>
            <a:spLocks noGrp="1"/>
          </p:cNvSpPr>
          <p:nvPr>
            <p:ph type="body" sz="quarter" idx="16"/>
          </p:nvPr>
        </p:nvSpPr>
        <p:spPr>
          <a:xfrm>
            <a:off x="6210301" y="1941831"/>
            <a:ext cx="5143499" cy="3925568"/>
          </a:xfrm>
        </p:spPr>
        <p:txBody>
          <a:bodyPr>
            <a:normAutofit/>
          </a:bodyPr>
          <a:lstStyle>
            <a:lvl1pPr marL="0" indent="0">
              <a:buNone/>
              <a:defRPr sz="3200">
                <a:latin typeface="Consolas" panose="020B0609020204030204" pitchFamily="49" charset="0"/>
                <a:cs typeface="Consolas" panose="020B0609020204030204" pitchFamily="49" charset="0"/>
              </a:defRPr>
            </a:lvl1pPr>
          </a:lstStyle>
          <a:p>
            <a:pPr lvl="0"/>
            <a:r>
              <a:rPr lang="en-US"/>
              <a:t>Edit Master text styles</a:t>
            </a:r>
          </a:p>
        </p:txBody>
      </p:sp>
      <p:sp>
        <p:nvSpPr>
          <p:cNvPr id="8"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1597232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2828290"/>
            <a:ext cx="10515600" cy="1207135"/>
          </a:xfrm>
          <a:prstGeom prst="rect">
            <a:avLst/>
          </a:prstGeom>
        </p:spPr>
        <p:txBody>
          <a:bodyPr rtlCol="0">
            <a:normAutofit/>
          </a:bodyPr>
          <a:lstStyle/>
          <a:p>
            <a:r>
              <a:rPr lang="en-US"/>
              <a:t>Click to edit Master title style</a:t>
            </a:r>
            <a:endParaRPr lang="en-GB" dirty="0"/>
          </a:p>
        </p:txBody>
      </p:sp>
    </p:spTree>
    <p:extLst>
      <p:ext uri="{BB962C8B-B14F-4D97-AF65-F5344CB8AC3E}">
        <p14:creationId xmlns:p14="http://schemas.microsoft.com/office/powerpoint/2010/main" val="13603173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276350"/>
            <a:ext cx="5181600" cy="4900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838200" y="1276351"/>
            <a:ext cx="5181600" cy="4900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4212738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ext Placeholder 5"/>
          <p:cNvSpPr>
            <a:spLocks noGrp="1"/>
          </p:cNvSpPr>
          <p:nvPr>
            <p:ph type="body" sz="quarter" idx="13"/>
          </p:nvPr>
        </p:nvSpPr>
        <p:spPr>
          <a:xfrm>
            <a:off x="838199" y="1276350"/>
            <a:ext cx="5162549" cy="647065"/>
          </a:xfrm>
        </p:spPr>
        <p:txBody>
          <a:bodyPr anchor="ctr">
            <a:normAutofit/>
          </a:bodyPr>
          <a:lstStyle>
            <a:lvl1pPr marL="0" indent="0" algn="l">
              <a:buNone/>
              <a:defRPr sz="3600" b="0"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1" name="Text Placeholder 5"/>
          <p:cNvSpPr>
            <a:spLocks noGrp="1"/>
          </p:cNvSpPr>
          <p:nvPr>
            <p:ph type="body" sz="quarter" idx="14"/>
          </p:nvPr>
        </p:nvSpPr>
        <p:spPr>
          <a:xfrm>
            <a:off x="6210301" y="1276350"/>
            <a:ext cx="5143499" cy="647065"/>
          </a:xfrm>
        </p:spPr>
        <p:txBody>
          <a:bodyPr anchor="ctr">
            <a:normAutofit/>
          </a:bodyPr>
          <a:lstStyle>
            <a:lvl1pPr marL="0" indent="0" algn="l">
              <a:buNone/>
              <a:defRPr sz="36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2" name="Text Placeholder 11"/>
          <p:cNvSpPr>
            <a:spLocks noGrp="1"/>
          </p:cNvSpPr>
          <p:nvPr>
            <p:ph type="body" sz="quarter" idx="15"/>
          </p:nvPr>
        </p:nvSpPr>
        <p:spPr>
          <a:xfrm>
            <a:off x="838199" y="1923415"/>
            <a:ext cx="5162549" cy="3943984"/>
          </a:xfrm>
        </p:spPr>
        <p:txBody>
          <a:bodyPr>
            <a:normAutofit/>
          </a:bodyPr>
          <a:lstStyle>
            <a:lvl1pPr>
              <a:defRPr sz="3200" baseline="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16"/>
          </p:nvPr>
        </p:nvSpPr>
        <p:spPr>
          <a:xfrm>
            <a:off x="6210301" y="1923415"/>
            <a:ext cx="5143499" cy="3943983"/>
          </a:xfrm>
        </p:spPr>
        <p:txBody>
          <a:bodyPr>
            <a:normAutofit/>
          </a:bodyPr>
          <a:lstStyle>
            <a:lvl1pPr>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4235638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889009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3932237" cy="1600200"/>
          </a:xfrm>
          <a:prstGeom prst="rect">
            <a:avLst/>
          </a:prstGeom>
        </p:spPr>
        <p:txBody>
          <a:bodyPr bIns="612000" anchor="b"/>
          <a:lstStyle>
            <a:lvl1pPr>
              <a:defRPr sz="3200"/>
            </a:lvl1pPr>
          </a:lstStyle>
          <a:p>
            <a:r>
              <a:rPr lang="en-US"/>
              <a:t>Click to edit Master title style</a:t>
            </a:r>
            <a:endParaRPr lang="en-GB" dirty="0"/>
          </a:p>
        </p:txBody>
      </p:sp>
      <p:sp>
        <p:nvSpPr>
          <p:cNvPr id="3" name="Content Placeholder 2"/>
          <p:cNvSpPr>
            <a:spLocks noGrp="1"/>
          </p:cNvSpPr>
          <p:nvPr>
            <p:ph idx="1"/>
          </p:nvPr>
        </p:nvSpPr>
        <p:spPr>
          <a:xfrm>
            <a:off x="5183188" y="365125"/>
            <a:ext cx="6172200" cy="54959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1965325"/>
            <a:ext cx="3932237" cy="39036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8932198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3932237" cy="1600200"/>
          </a:xfrm>
          <a:prstGeom prst="rect">
            <a:avLst/>
          </a:prstGeom>
        </p:spPr>
        <p:txBody>
          <a:bodyPr tIns="72000" bIns="612000" anchor="b"/>
          <a:lstStyle>
            <a:lvl1pPr>
              <a:defRPr sz="3200"/>
            </a:lvl1pPr>
          </a:lstStyle>
          <a:p>
            <a:r>
              <a:rPr lang="en-US"/>
              <a:t>Click to edit Master title style</a:t>
            </a:r>
            <a:endParaRPr lang="en-GB" dirty="0"/>
          </a:p>
        </p:txBody>
      </p:sp>
      <p:sp>
        <p:nvSpPr>
          <p:cNvPr id="3" name="Picture Placeholder 2"/>
          <p:cNvSpPr>
            <a:spLocks noGrp="1"/>
          </p:cNvSpPr>
          <p:nvPr>
            <p:ph type="pic" idx="1"/>
          </p:nvPr>
        </p:nvSpPr>
        <p:spPr>
          <a:xfrm>
            <a:off x="5183188" y="365125"/>
            <a:ext cx="6172200" cy="549592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839788" y="1965325"/>
            <a:ext cx="3932237" cy="39036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38349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urce Co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276350"/>
            <a:ext cx="10509250" cy="4676775"/>
          </a:xfrm>
        </p:spPr>
        <p:txBody>
          <a:bodyPr>
            <a:normAutofit/>
          </a:bodyPr>
          <a:lstStyle>
            <a:lvl1pPr marL="0" indent="0">
              <a:buNone/>
              <a:defRPr sz="3200" baseline="0">
                <a:solidFill>
                  <a:schemeClr val="tx1"/>
                </a:solidFill>
                <a:latin typeface="Consolas" panose="020B0609020204030204" pitchFamily="49" charset="0"/>
                <a:cs typeface="Consolas" panose="020B06090202040302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39287007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32934499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8867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27678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pic>
        <p:nvPicPr>
          <p:cNvPr id="3"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050" y="1652588"/>
            <a:ext cx="1993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199" y="2575267"/>
            <a:ext cx="10515600" cy="1325563"/>
          </a:xfrm>
          <a:prstGeom prst="rect">
            <a:avLst/>
          </a:prstGeom>
        </p:spPr>
        <p:txBody>
          <a:bodyPr/>
          <a:lstStyle>
            <a:lvl1pPr algn="ctr">
              <a:defRPr baseline="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24165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76350"/>
            <a:ext cx="5181600" cy="4900613"/>
          </a:xfrm>
        </p:spPr>
        <p:txBody>
          <a:bodyPr/>
          <a:lstStyle>
            <a:lvl1pPr marL="0" indent="0">
              <a:buNone/>
              <a:defRPr baseline="0">
                <a:latin typeface="Consolas" panose="020B0609020204030204" pitchFamily="49" charset="0"/>
                <a:cs typeface="Consolas" panose="020B0609020204030204" pitchFamily="49" charset="0"/>
              </a:defRPr>
            </a:lvl1pPr>
          </a:lstStyle>
          <a:p>
            <a:pPr lvl="0"/>
            <a:r>
              <a:rPr lang="en-US"/>
              <a:t>Edit Master text styles</a:t>
            </a:r>
          </a:p>
        </p:txBody>
      </p:sp>
      <p:sp>
        <p:nvSpPr>
          <p:cNvPr id="4" name="Content Placeholder 3"/>
          <p:cNvSpPr>
            <a:spLocks noGrp="1"/>
          </p:cNvSpPr>
          <p:nvPr>
            <p:ph sz="half" idx="2"/>
          </p:nvPr>
        </p:nvSpPr>
        <p:spPr>
          <a:xfrm>
            <a:off x="6172200" y="1276350"/>
            <a:ext cx="5181600" cy="4900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2502064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urce Code Comparison">
    <p:spTree>
      <p:nvGrpSpPr>
        <p:cNvPr id="1" name=""/>
        <p:cNvGrpSpPr/>
        <p:nvPr/>
      </p:nvGrpSpPr>
      <p:grpSpPr>
        <a:xfrm>
          <a:off x="0" y="0"/>
          <a:ext cx="0" cy="0"/>
          <a:chOff x="0" y="0"/>
          <a:chExt cx="0" cy="0"/>
        </a:xfrm>
      </p:grpSpPr>
      <p:sp>
        <p:nvSpPr>
          <p:cNvPr id="10" name="Text Placeholder 5"/>
          <p:cNvSpPr>
            <a:spLocks noGrp="1"/>
          </p:cNvSpPr>
          <p:nvPr>
            <p:ph type="body" sz="quarter" idx="13"/>
          </p:nvPr>
        </p:nvSpPr>
        <p:spPr>
          <a:xfrm>
            <a:off x="838199" y="1296035"/>
            <a:ext cx="5162549" cy="647065"/>
          </a:xfrm>
        </p:spPr>
        <p:txBody>
          <a:bodyPr anchor="ctr">
            <a:normAutofit/>
          </a:bodyPr>
          <a:lstStyle>
            <a:lvl1pPr marL="0" indent="0" algn="l">
              <a:buNone/>
              <a:defRPr sz="3600" b="0"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1" name="Text Placeholder 5"/>
          <p:cNvSpPr>
            <a:spLocks noGrp="1"/>
          </p:cNvSpPr>
          <p:nvPr>
            <p:ph type="body" sz="quarter" idx="14"/>
          </p:nvPr>
        </p:nvSpPr>
        <p:spPr>
          <a:xfrm>
            <a:off x="6210301" y="1276350"/>
            <a:ext cx="5143499" cy="647065"/>
          </a:xfrm>
        </p:spPr>
        <p:txBody>
          <a:bodyPr anchor="ctr">
            <a:normAutofit/>
          </a:bodyPr>
          <a:lstStyle>
            <a:lvl1pPr marL="0" indent="0" algn="l">
              <a:buNone/>
              <a:defRPr sz="36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2" name="Text Placeholder 11"/>
          <p:cNvSpPr>
            <a:spLocks noGrp="1"/>
          </p:cNvSpPr>
          <p:nvPr>
            <p:ph type="body" sz="quarter" idx="15"/>
          </p:nvPr>
        </p:nvSpPr>
        <p:spPr>
          <a:xfrm>
            <a:off x="838199" y="1962785"/>
            <a:ext cx="5162549" cy="3904614"/>
          </a:xfrm>
        </p:spPr>
        <p:txBody>
          <a:bodyPr>
            <a:normAutofit/>
          </a:bodyPr>
          <a:lstStyle>
            <a:lvl1pPr marL="0" indent="0">
              <a:buNone/>
              <a:defRPr sz="3200" baseline="0">
                <a:latin typeface="Consolas" panose="020B0609020204030204" pitchFamily="49" charset="0"/>
                <a:cs typeface="Consolas" panose="020B0609020204030204" pitchFamily="49" charset="0"/>
              </a:defRPr>
            </a:lvl1pPr>
          </a:lstStyle>
          <a:p>
            <a:pPr lvl="0"/>
            <a:r>
              <a:rPr lang="en-US"/>
              <a:t>Edit Master text styles</a:t>
            </a:r>
          </a:p>
        </p:txBody>
      </p:sp>
      <p:sp>
        <p:nvSpPr>
          <p:cNvPr id="14" name="Text Placeholder 11"/>
          <p:cNvSpPr>
            <a:spLocks noGrp="1"/>
          </p:cNvSpPr>
          <p:nvPr>
            <p:ph type="body" sz="quarter" idx="16"/>
          </p:nvPr>
        </p:nvSpPr>
        <p:spPr>
          <a:xfrm>
            <a:off x="6210301" y="1943101"/>
            <a:ext cx="5143499" cy="3924298"/>
          </a:xfrm>
        </p:spPr>
        <p:txBody>
          <a:bodyPr>
            <a:normAutofit/>
          </a:bodyPr>
          <a:lstStyle>
            <a:lvl1pPr marL="0" indent="0">
              <a:buNone/>
              <a:defRPr sz="3200">
                <a:latin typeface="Consolas" panose="020B0609020204030204" pitchFamily="49" charset="0"/>
                <a:cs typeface="Consolas" panose="020B0609020204030204" pitchFamily="49" charset="0"/>
              </a:defRPr>
            </a:lvl1pPr>
          </a:lstStyle>
          <a:p>
            <a:pPr lvl="0"/>
            <a:r>
              <a:rPr lang="en-US"/>
              <a:t>Edit Master text styles</a:t>
            </a:r>
          </a:p>
        </p:txBody>
      </p:sp>
      <p:sp>
        <p:nvSpPr>
          <p:cNvPr id="8"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418775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2828290"/>
            <a:ext cx="10515600" cy="1207135"/>
          </a:xfrm>
          <a:prstGeom prst="rect">
            <a:avLst/>
          </a:prstGeom>
        </p:spPr>
        <p:txBody>
          <a:bodyPr rtlCol="0">
            <a:normAutofit/>
          </a:bodyPr>
          <a:lstStyle/>
          <a:p>
            <a:r>
              <a:rPr lang="en-US"/>
              <a:t>Click to edit Master title style</a:t>
            </a:r>
            <a:endParaRPr lang="en-GB" dirty="0"/>
          </a:p>
        </p:txBody>
      </p:sp>
    </p:spTree>
    <p:extLst>
      <p:ext uri="{BB962C8B-B14F-4D97-AF65-F5344CB8AC3E}">
        <p14:creationId xmlns:p14="http://schemas.microsoft.com/office/powerpoint/2010/main" val="127407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276350"/>
            <a:ext cx="5181600" cy="4900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ontent Placeholder 3"/>
          <p:cNvSpPr>
            <a:spLocks noGrp="1"/>
          </p:cNvSpPr>
          <p:nvPr>
            <p:ph sz="half" idx="10"/>
          </p:nvPr>
        </p:nvSpPr>
        <p:spPr>
          <a:xfrm>
            <a:off x="838200" y="1276351"/>
            <a:ext cx="5181600" cy="4900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114412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ext Placeholder 5"/>
          <p:cNvSpPr>
            <a:spLocks noGrp="1"/>
          </p:cNvSpPr>
          <p:nvPr>
            <p:ph type="body" sz="quarter" idx="13"/>
          </p:nvPr>
        </p:nvSpPr>
        <p:spPr>
          <a:xfrm>
            <a:off x="838198" y="1287462"/>
            <a:ext cx="5162549" cy="647065"/>
          </a:xfrm>
        </p:spPr>
        <p:txBody>
          <a:bodyPr anchor="ctr">
            <a:normAutofit/>
          </a:bodyPr>
          <a:lstStyle>
            <a:lvl1pPr marL="0" indent="0" algn="l">
              <a:buNone/>
              <a:defRPr sz="3600" b="0"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1" name="Text Placeholder 5"/>
          <p:cNvSpPr>
            <a:spLocks noGrp="1"/>
          </p:cNvSpPr>
          <p:nvPr>
            <p:ph type="body" sz="quarter" idx="14"/>
          </p:nvPr>
        </p:nvSpPr>
        <p:spPr>
          <a:xfrm>
            <a:off x="6210301" y="1276350"/>
            <a:ext cx="5143499" cy="647065"/>
          </a:xfrm>
        </p:spPr>
        <p:txBody>
          <a:bodyPr anchor="ctr">
            <a:normAutofit/>
          </a:bodyPr>
          <a:lstStyle>
            <a:lvl1pPr marL="0" indent="0" algn="l">
              <a:buNone/>
              <a:defRPr sz="360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2" name="Text Placeholder 11"/>
          <p:cNvSpPr>
            <a:spLocks noGrp="1"/>
          </p:cNvSpPr>
          <p:nvPr>
            <p:ph type="body" sz="quarter" idx="15"/>
          </p:nvPr>
        </p:nvSpPr>
        <p:spPr>
          <a:xfrm>
            <a:off x="838199" y="1945639"/>
            <a:ext cx="5162549" cy="3921760"/>
          </a:xfrm>
        </p:spPr>
        <p:txBody>
          <a:bodyPr>
            <a:normAutofit/>
          </a:bodyPr>
          <a:lstStyle>
            <a:lvl1pPr>
              <a:defRPr sz="3200" baseline="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16"/>
          </p:nvPr>
        </p:nvSpPr>
        <p:spPr>
          <a:xfrm>
            <a:off x="6210301" y="1923415"/>
            <a:ext cx="5143499" cy="3943983"/>
          </a:xfrm>
        </p:spPr>
        <p:txBody>
          <a:bodyPr>
            <a:normAutofit/>
          </a:bodyPr>
          <a:lstStyle>
            <a:lvl1pPr>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415485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838200" y="365125"/>
            <a:ext cx="10515600" cy="911225"/>
          </a:xfrm>
          <a:prstGeom prst="rect">
            <a:avLst/>
          </a:prstGeom>
          <a:noFill/>
          <a:ln>
            <a:noFill/>
          </a:ln>
          <a:extLst/>
        </p:spPr>
        <p:txBody>
          <a:bodyPr/>
          <a:lstStyle/>
          <a:p>
            <a:pPr lvl="0"/>
            <a:r>
              <a:rPr lang="en-US" altLang="en-US"/>
              <a:t>Click to edit Master title style</a:t>
            </a:r>
            <a:endParaRPr lang="en-GB" altLang="en-US" dirty="0"/>
          </a:p>
        </p:txBody>
      </p:sp>
    </p:spTree>
    <p:extLst>
      <p:ext uri="{BB962C8B-B14F-4D97-AF65-F5344CB8AC3E}">
        <p14:creationId xmlns:p14="http://schemas.microsoft.com/office/powerpoint/2010/main" val="376207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2.png"/><Relationship Id="rId2" Type="http://schemas.openxmlformats.org/officeDocument/2006/relationships/slideLayout" Target="../slideLayouts/slideLayout20.xml"/><Relationship Id="rId16"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6176963"/>
            <a:ext cx="121920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838200" y="365125"/>
            <a:ext cx="105156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6800" numCol="1" anchor="ctr" anchorCtr="0" compatLnSpc="1">
            <a:prstTxWarp prst="textNoShape">
              <a:avLst/>
            </a:prstTxWarp>
          </a:bodyPr>
          <a:lstStyle/>
          <a:p>
            <a:pPr lvl="0"/>
            <a:r>
              <a:rPr lang="en-US" altLang="en-US"/>
              <a:t>Click to edit Master title style</a:t>
            </a:r>
            <a:endParaRPr lang="en-GB" altLang="en-US"/>
          </a:p>
        </p:txBody>
      </p:sp>
      <p:sp>
        <p:nvSpPr>
          <p:cNvPr id="1028" name="Text Placeholder 2"/>
          <p:cNvSpPr>
            <a:spLocks noGrp="1"/>
          </p:cNvSpPr>
          <p:nvPr>
            <p:ph type="body" idx="1"/>
          </p:nvPr>
        </p:nvSpPr>
        <p:spPr bwMode="auto">
          <a:xfrm>
            <a:off x="838200" y="1276350"/>
            <a:ext cx="105156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en-US" dirty="0"/>
              <a:t>Lorem ipsum dolor sit amet</a:t>
            </a:r>
          </a:p>
          <a:p>
            <a:pPr lvl="0"/>
            <a:r>
              <a:rPr lang="da-DK" altLang="en-US" dirty="0"/>
              <a:t>Lorem ipsum dolor sit amet</a:t>
            </a:r>
            <a:endParaRPr lang="en-GB" altLang="en-US" dirty="0"/>
          </a:p>
          <a:p>
            <a:pPr lvl="0"/>
            <a:r>
              <a:rPr lang="da-DK" altLang="en-US" dirty="0"/>
              <a:t>Lorem ipsum dolor sit amet</a:t>
            </a:r>
            <a:endParaRPr lang="en-GB" altLang="en-US" dirty="0"/>
          </a:p>
          <a:p>
            <a:pPr lvl="0"/>
            <a:r>
              <a:rPr lang="da-DK" altLang="en-US" dirty="0"/>
              <a:t>Lorem ipsum dolor sit amet</a:t>
            </a:r>
            <a:endParaRPr lang="en-GB" altLang="en-US" dirty="0"/>
          </a:p>
          <a:p>
            <a:pPr lvl="0"/>
            <a:r>
              <a:rPr lang="da-DK" altLang="en-US" dirty="0"/>
              <a:t>Lorem ipsum dolor sit amet</a:t>
            </a:r>
            <a:endParaRPr lang="en-GB" altLang="en-US" dirty="0"/>
          </a:p>
          <a:p>
            <a:pPr lvl="0"/>
            <a:r>
              <a:rPr lang="da-DK" altLang="en-US" dirty="0"/>
              <a:t>Lorem ipsum dolor sit amet</a:t>
            </a:r>
            <a:endParaRPr lang="en-GB" altLang="en-US" dirty="0"/>
          </a:p>
          <a:p>
            <a:pPr lvl="0"/>
            <a:endParaRPr lang="en-GB" altLang="en-US" dirty="0"/>
          </a:p>
        </p:txBody>
      </p:sp>
      <p:pic>
        <p:nvPicPr>
          <p:cNvPr id="1029" name="Picture 12"/>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838200" y="6462713"/>
            <a:ext cx="1020763"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062913" y="6418263"/>
            <a:ext cx="3414712" cy="276225"/>
          </a:xfrm>
          <a:prstGeom prst="rect">
            <a:avLst/>
          </a:prstGeom>
          <a:noFill/>
        </p:spPr>
        <p:txBody>
          <a:bodyPr>
            <a:spAutoFit/>
          </a:bodyPr>
          <a:lstStyle/>
          <a:p>
            <a:pPr algn="r" fontAlgn="auto">
              <a:spcBef>
                <a:spcPts val="0"/>
              </a:spcBef>
              <a:spcAft>
                <a:spcPts val="0"/>
              </a:spcAft>
              <a:defRPr/>
            </a:pPr>
            <a:r>
              <a:rPr lang="en-GB" sz="1200" dirty="0">
                <a:solidFill>
                  <a:schemeClr val="bg1"/>
                </a:solidFill>
                <a:latin typeface="+mj-lt"/>
                <a:cs typeface="+mn-cs"/>
              </a:rPr>
              <a:t>© 2018 Codeplay Software Ltd.</a:t>
            </a:r>
          </a:p>
        </p:txBody>
      </p:sp>
      <p:sp>
        <p:nvSpPr>
          <p:cNvPr id="6" name="TextBox 5"/>
          <p:cNvSpPr txBox="1"/>
          <p:nvPr/>
        </p:nvSpPr>
        <p:spPr>
          <a:xfrm>
            <a:off x="5667375" y="6454775"/>
            <a:ext cx="857250" cy="27622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45B85DCC-9B86-48F4-9E35-49BB62D0E08C}" type="slidenum">
              <a:rPr lang="en-GB" altLang="en-US" sz="1200">
                <a:solidFill>
                  <a:srgbClr val="D9D9D9"/>
                </a:solidFill>
                <a:latin typeface="Calibri Light" panose="020F0302020204030204" pitchFamily="34" charset="0"/>
              </a:rPr>
              <a:pPr algn="ctr"/>
              <a:t>‹#›</a:t>
            </a:fld>
            <a:endParaRPr lang="en-GB" altLang="en-US" sz="1200">
              <a:solidFill>
                <a:srgbClr val="D9D9D9"/>
              </a:solidFill>
              <a:latin typeface="Calibri Light" panose="020F0302020204030204" pitchFamily="34" charset="0"/>
            </a:endParaRPr>
          </a:p>
        </p:txBody>
      </p:sp>
    </p:spTree>
    <p:extLst>
      <p:ext uri="{BB962C8B-B14F-4D97-AF65-F5344CB8AC3E}">
        <p14:creationId xmlns:p14="http://schemas.microsoft.com/office/powerpoint/2010/main" val="4124336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rtl="0" eaLnBrk="1" fontAlgn="base" hangingPunct="1">
        <a:lnSpc>
          <a:spcPct val="90000"/>
        </a:lnSpc>
        <a:spcBef>
          <a:spcPct val="0"/>
        </a:spcBef>
        <a:spcAft>
          <a:spcPct val="0"/>
        </a:spcAft>
        <a:defRPr sz="44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3200" kern="1200">
          <a:solidFill>
            <a:schemeClr val="tx1"/>
          </a:solidFill>
          <a:latin typeface="+mj-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j-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pic>
        <p:nvPicPr>
          <p:cNvPr id="19458" name="Picture 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6176963"/>
            <a:ext cx="12192000"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Placeholder 2"/>
          <p:cNvSpPr>
            <a:spLocks noGrp="1"/>
          </p:cNvSpPr>
          <p:nvPr>
            <p:ph type="body" idx="1"/>
          </p:nvPr>
        </p:nvSpPr>
        <p:spPr bwMode="auto">
          <a:xfrm>
            <a:off x="838200" y="1276350"/>
            <a:ext cx="105156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en-US"/>
              <a:t>Lorem ipsum dolor sit amet</a:t>
            </a:r>
          </a:p>
          <a:p>
            <a:pPr lvl="0"/>
            <a:r>
              <a:rPr lang="da-DK" altLang="en-US"/>
              <a:t>Lorem ipsum dolor sit amet</a:t>
            </a:r>
            <a:endParaRPr lang="en-GB" altLang="en-US"/>
          </a:p>
          <a:p>
            <a:pPr lvl="0"/>
            <a:r>
              <a:rPr lang="da-DK" altLang="en-US"/>
              <a:t>Lorem ipsum dolor sit amet</a:t>
            </a:r>
            <a:endParaRPr lang="en-GB" altLang="en-US"/>
          </a:p>
          <a:p>
            <a:pPr lvl="0"/>
            <a:r>
              <a:rPr lang="da-DK" altLang="en-US"/>
              <a:t>Lorem ipsum dolor sit amet</a:t>
            </a:r>
            <a:endParaRPr lang="en-GB" altLang="en-US"/>
          </a:p>
          <a:p>
            <a:pPr lvl="0"/>
            <a:r>
              <a:rPr lang="da-DK" altLang="en-US"/>
              <a:t>Lorem ipsum dolor sit amet</a:t>
            </a:r>
            <a:endParaRPr lang="en-GB" altLang="en-US"/>
          </a:p>
          <a:p>
            <a:pPr lvl="0"/>
            <a:r>
              <a:rPr lang="da-DK" altLang="en-US"/>
              <a:t>Lorem ipsum dolor sit amet</a:t>
            </a:r>
            <a:endParaRPr lang="en-GB" altLang="en-US"/>
          </a:p>
          <a:p>
            <a:pPr lvl="0"/>
            <a:endParaRPr lang="en-GB" altLang="en-US"/>
          </a:p>
        </p:txBody>
      </p:sp>
      <p:pic>
        <p:nvPicPr>
          <p:cNvPr id="19460" name="Picture 12"/>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38200" y="6462713"/>
            <a:ext cx="1020763"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062913" y="6418263"/>
            <a:ext cx="3414712" cy="276225"/>
          </a:xfrm>
          <a:prstGeom prst="rect">
            <a:avLst/>
          </a:prstGeom>
          <a:noFill/>
        </p:spPr>
        <p:txBody>
          <a:bodyPr>
            <a:spAutoFit/>
          </a:bodyPr>
          <a:lstStyle/>
          <a:p>
            <a:pPr algn="r" fontAlgn="auto">
              <a:spcBef>
                <a:spcPts val="0"/>
              </a:spcBef>
              <a:spcAft>
                <a:spcPts val="0"/>
              </a:spcAft>
              <a:defRPr/>
            </a:pPr>
            <a:r>
              <a:rPr lang="en-GB" sz="1200" dirty="0">
                <a:solidFill>
                  <a:schemeClr val="bg1"/>
                </a:solidFill>
                <a:latin typeface="+mj-lt"/>
                <a:cs typeface="+mn-cs"/>
              </a:rPr>
              <a:t>© 2018 Codeplay Software Ltd. - CONFIDENTIAL</a:t>
            </a:r>
          </a:p>
        </p:txBody>
      </p:sp>
      <p:sp>
        <p:nvSpPr>
          <p:cNvPr id="6" name="TextBox 5"/>
          <p:cNvSpPr txBox="1"/>
          <p:nvPr/>
        </p:nvSpPr>
        <p:spPr>
          <a:xfrm>
            <a:off x="5667375" y="6454775"/>
            <a:ext cx="857250" cy="27622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3E34610B-3219-4944-9857-E62A1FF6A02B}" type="slidenum">
              <a:rPr lang="en-GB" altLang="en-US" sz="1200">
                <a:solidFill>
                  <a:srgbClr val="D9D9D9"/>
                </a:solidFill>
                <a:latin typeface="Calibri Light" panose="020F0302020204030204" pitchFamily="34" charset="0"/>
              </a:rPr>
              <a:pPr algn="ctr"/>
              <a:t>‹#›</a:t>
            </a:fld>
            <a:endParaRPr lang="en-GB" altLang="en-US" sz="1200">
              <a:solidFill>
                <a:srgbClr val="D9D9D9"/>
              </a:solidFill>
              <a:latin typeface="Calibri Light" panose="020F0302020204030204" pitchFamily="34" charset="0"/>
            </a:endParaRPr>
          </a:p>
        </p:txBody>
      </p:sp>
      <p:sp>
        <p:nvSpPr>
          <p:cNvPr id="19463" name="Title Placeholder 1"/>
          <p:cNvSpPr>
            <a:spLocks noGrp="1"/>
          </p:cNvSpPr>
          <p:nvPr>
            <p:ph type="title"/>
          </p:nvPr>
        </p:nvSpPr>
        <p:spPr bwMode="auto">
          <a:xfrm>
            <a:off x="838200" y="365125"/>
            <a:ext cx="105156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46800" numCol="1" anchor="ctr" anchorCtr="0" compatLnSpc="1">
            <a:prstTxWarp prst="textNoShape">
              <a:avLst/>
            </a:prstTxWarp>
          </a:bodyPr>
          <a:lstStyle/>
          <a:p>
            <a:pPr lvl="0"/>
            <a:r>
              <a:rPr lang="en-US" altLang="en-US"/>
              <a:t>Click to edit Master title style</a:t>
            </a:r>
            <a:endParaRPr lang="en-GB" altLang="en-US"/>
          </a:p>
        </p:txBody>
      </p:sp>
    </p:spTree>
    <p:extLst>
      <p:ext uri="{BB962C8B-B14F-4D97-AF65-F5344CB8AC3E}">
        <p14:creationId xmlns:p14="http://schemas.microsoft.com/office/powerpoint/2010/main" val="35287433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hf hdr="0" ftr="0" dt="0"/>
  <p:txStyles>
    <p:titleStyle>
      <a:lvl1pPr algn="ctr" rtl="0" eaLnBrk="1" fontAlgn="base" hangingPunct="1">
        <a:lnSpc>
          <a:spcPct val="90000"/>
        </a:lnSpc>
        <a:spcBef>
          <a:spcPct val="0"/>
        </a:spcBef>
        <a:spcAft>
          <a:spcPct val="0"/>
        </a:spcAft>
        <a:defRPr sz="44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ctr"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3200" kern="1200">
          <a:solidFill>
            <a:schemeClr val="tx1"/>
          </a:solidFill>
          <a:latin typeface="+mj-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j-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git.io/vA5H9"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git.io/vA5H9" TargetMode="External"/><Relationship Id="rId7" Type="http://schemas.openxmlformats.org/officeDocument/2006/relationships/hyperlink" Target="https://wg21.link/p103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g21.link/p0898" TargetMode="External"/><Relationship Id="rId5" Type="http://schemas.openxmlformats.org/officeDocument/2006/relationships/hyperlink" Target="https://wg21.link/p0896" TargetMode="External"/><Relationship Id="rId4" Type="http://schemas.openxmlformats.org/officeDocument/2006/relationships/hyperlink" Target="https://wg21.link/p083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DBA21-5707-4F29-BE3F-F372A5573B68}"/>
              </a:ext>
            </a:extLst>
          </p:cNvPr>
          <p:cNvSpPr>
            <a:spLocks noGrp="1"/>
          </p:cNvSpPr>
          <p:nvPr>
            <p:ph type="body" sz="quarter" idx="12"/>
          </p:nvPr>
        </p:nvSpPr>
        <p:spPr>
          <a:xfrm>
            <a:off x="1242060" y="2868790"/>
            <a:ext cx="9723120" cy="1550168"/>
          </a:xfrm>
        </p:spPr>
        <p:txBody>
          <a:bodyPr/>
          <a:lstStyle/>
          <a:p>
            <a:r>
              <a:rPr lang="en-AU" dirty="0"/>
              <a:t>Parallel Ranges:</a:t>
            </a:r>
          </a:p>
          <a:p>
            <a:r>
              <a:rPr lang="en-AU" dirty="0"/>
              <a:t>Heterogeneous Programming in Style</a:t>
            </a:r>
          </a:p>
        </p:txBody>
      </p:sp>
      <p:sp>
        <p:nvSpPr>
          <p:cNvPr id="5" name="Text Placeholder 4">
            <a:extLst>
              <a:ext uri="{FF2B5EF4-FFF2-40B4-BE49-F238E27FC236}">
                <a16:creationId xmlns:a16="http://schemas.microsoft.com/office/drawing/2014/main" id="{CDADE5B8-2FE8-4D94-B75F-C7EDE4D16195}"/>
              </a:ext>
            </a:extLst>
          </p:cNvPr>
          <p:cNvSpPr>
            <a:spLocks noGrp="1"/>
          </p:cNvSpPr>
          <p:nvPr>
            <p:ph type="body" sz="quarter" idx="13"/>
          </p:nvPr>
        </p:nvSpPr>
        <p:spPr>
          <a:xfrm>
            <a:off x="1242060" y="4764522"/>
            <a:ext cx="9723120" cy="424732"/>
          </a:xfrm>
        </p:spPr>
        <p:txBody>
          <a:bodyPr/>
          <a:lstStyle/>
          <a:p>
            <a:r>
              <a:rPr lang="en-AU" dirty="0"/>
              <a:t>Christopher Di Bella – Staff Software Engineer, </a:t>
            </a:r>
            <a:r>
              <a:rPr lang="en-AU" dirty="0" err="1"/>
              <a:t>ComputeCpp</a:t>
            </a:r>
            <a:r>
              <a:rPr lang="en-AU" dirty="0"/>
              <a:t> Runtime</a:t>
            </a:r>
          </a:p>
        </p:txBody>
      </p:sp>
      <p:sp>
        <p:nvSpPr>
          <p:cNvPr id="6" name="Text Placeholder 5">
            <a:extLst>
              <a:ext uri="{FF2B5EF4-FFF2-40B4-BE49-F238E27FC236}">
                <a16:creationId xmlns:a16="http://schemas.microsoft.com/office/drawing/2014/main" id="{C301A7C0-5D50-4223-A994-62CB479FA5F7}"/>
              </a:ext>
            </a:extLst>
          </p:cNvPr>
          <p:cNvSpPr>
            <a:spLocks noGrp="1"/>
          </p:cNvSpPr>
          <p:nvPr>
            <p:ph type="body" sz="quarter" idx="14"/>
          </p:nvPr>
        </p:nvSpPr>
        <p:spPr/>
        <p:txBody>
          <a:bodyPr/>
          <a:lstStyle/>
          <a:p>
            <a:r>
              <a:rPr lang="en-AU" dirty="0"/>
              <a:t>Pacific++ 2018 – 2018-10-18</a:t>
            </a:r>
          </a:p>
        </p:txBody>
      </p:sp>
    </p:spTree>
    <p:extLst>
      <p:ext uri="{BB962C8B-B14F-4D97-AF65-F5344CB8AC3E}">
        <p14:creationId xmlns:p14="http://schemas.microsoft.com/office/powerpoint/2010/main" val="316255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8D3A0-6232-4C99-B581-E1CF922D0496}"/>
              </a:ext>
            </a:extLst>
          </p:cNvPr>
          <p:cNvSpPr>
            <a:spLocks noGrp="1"/>
          </p:cNvSpPr>
          <p:nvPr>
            <p:ph type="body" sz="quarter" idx="12"/>
          </p:nvPr>
        </p:nvSpPr>
        <p:spPr>
          <a:xfrm>
            <a:off x="1234440" y="3050435"/>
            <a:ext cx="9723120" cy="757130"/>
          </a:xfrm>
        </p:spPr>
        <p:txBody>
          <a:bodyPr/>
          <a:lstStyle/>
          <a:p>
            <a:r>
              <a:rPr lang="en-AU" dirty="0"/>
              <a:t>Motivation: Ranges</a:t>
            </a:r>
          </a:p>
        </p:txBody>
      </p:sp>
    </p:spTree>
    <p:extLst>
      <p:ext uri="{BB962C8B-B14F-4D97-AF65-F5344CB8AC3E}">
        <p14:creationId xmlns:p14="http://schemas.microsoft.com/office/powerpoint/2010/main" val="207648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66A191-192F-4E80-8911-AF597A268EE1}"/>
              </a:ext>
            </a:extLst>
          </p:cNvPr>
          <p:cNvSpPr>
            <a:spLocks noGrp="1"/>
          </p:cNvSpPr>
          <p:nvPr>
            <p:ph type="body" idx="1"/>
          </p:nvPr>
        </p:nvSpPr>
        <p:spPr>
          <a:xfrm>
            <a:off x="138029" y="1115929"/>
            <a:ext cx="11324057" cy="4129838"/>
          </a:xfrm>
          <a:ln>
            <a:solidFill>
              <a:schemeClr val="tx1"/>
            </a:solidFill>
          </a:ln>
        </p:spPr>
        <p:txBody>
          <a:bodyPr>
            <a:noAutofit/>
          </a:body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a:solidFill>
                  <a:srgbClr val="CC66FF"/>
                </a:solidFill>
              </a:rPr>
              <a:t>std</a:t>
            </a:r>
            <a:r>
              <a:rPr lang="en-GB" sz="2100" dirty="0"/>
              <a:t>::</a:t>
            </a:r>
            <a:r>
              <a:rPr lang="en-GB" sz="2100" dirty="0">
                <a:solidFill>
                  <a:srgbClr val="009999"/>
                </a:solidFill>
              </a:rPr>
              <a:t>vector</a:t>
            </a:r>
            <a:r>
              <a:rPr lang="en-GB" sz="2100" dirty="0"/>
              <a:t>&lt;</a:t>
            </a:r>
            <a:r>
              <a:rPr lang="en-GB" sz="2100" dirty="0">
                <a:solidFill>
                  <a:srgbClr val="009999"/>
                </a:solidFill>
              </a:rPr>
              <a:t>T</a:t>
            </a:r>
            <a:r>
              <a:rPr lang="en-GB" sz="2100" dirty="0"/>
              <a:t>&gt; </a:t>
            </a:r>
            <a:r>
              <a:rPr lang="en-GB" sz="2100" dirty="0" err="1">
                <a:solidFill>
                  <a:srgbClr val="0000FF"/>
                </a:solidFill>
              </a:rPr>
              <a:t>const</a:t>
            </a:r>
            <a:r>
              <a:rPr lang="en-GB" sz="2100" dirty="0"/>
              <a:t>&amp; t,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 </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a:t>
            </a:r>
            <a:r>
              <a:rPr lang="en-GB" sz="2100" dirty="0">
                <a:solidFill>
                  <a:schemeClr val="accent5">
                    <a:lumMod val="75000"/>
                  </a:schemeClr>
                </a:solidFill>
              </a:rPr>
              <a:t>distance</a:t>
            </a:r>
            <a:r>
              <a:rPr lang="en-GB" sz="2100" dirty="0"/>
              <a:t>(t);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a:t>
            </a:r>
            <a:r>
              <a:rPr lang="en-GB" sz="2100" dirty="0"/>
              <a:t> </a:t>
            </a:r>
            <a:r>
              <a:rPr lang="en-GB" sz="2100" dirty="0">
                <a:solidFill>
                  <a:schemeClr val="accent5">
                    <a:lumMod val="75000"/>
                  </a:schemeClr>
                </a:solidFill>
              </a:rPr>
              <a:t>distance</a:t>
            </a:r>
            <a:r>
              <a:rPr lang="en-GB" sz="2100" dirty="0"/>
              <a:t>(t);</a:t>
            </a:r>
          </a:p>
          <a:p>
            <a:r>
              <a:rPr lang="en-GB" sz="2100" dirty="0"/>
              <a:t>}</a:t>
            </a:r>
          </a:p>
        </p:txBody>
      </p:sp>
      <p:sp>
        <p:nvSpPr>
          <p:cNvPr id="3" name="Title 2">
            <a:extLst>
              <a:ext uri="{FF2B5EF4-FFF2-40B4-BE49-F238E27FC236}">
                <a16:creationId xmlns:a16="http://schemas.microsoft.com/office/drawing/2014/main" id="{9310A351-827B-4B5E-8F0A-AAC0BBA0B8A0}"/>
              </a:ext>
            </a:extLst>
          </p:cNvPr>
          <p:cNvSpPr>
            <a:spLocks noGrp="1"/>
          </p:cNvSpPr>
          <p:nvPr>
            <p:ph type="title"/>
          </p:nvPr>
        </p:nvSpPr>
        <p:spPr/>
        <p:txBody>
          <a:bodyPr/>
          <a:lstStyle/>
          <a:p>
            <a:r>
              <a:rPr lang="en-GB" dirty="0"/>
              <a:t>Linear search (array)</a:t>
            </a:r>
          </a:p>
        </p:txBody>
      </p:sp>
      <p:sp>
        <p:nvSpPr>
          <p:cNvPr id="60" name="Text Placeholder 3">
            <a:extLst>
              <a:ext uri="{FF2B5EF4-FFF2-40B4-BE49-F238E27FC236}">
                <a16:creationId xmlns:a16="http://schemas.microsoft.com/office/drawing/2014/main" id="{413B29B8-7C54-4375-9CC4-008D78909B88}"/>
              </a:ext>
            </a:extLst>
          </p:cNvPr>
          <p:cNvSpPr txBox="1">
            <a:spLocks/>
          </p:cNvSpPr>
          <p:nvPr/>
        </p:nvSpPr>
        <p:spPr bwMode="auto">
          <a:xfrm>
            <a:off x="175763" y="1401005"/>
            <a:ext cx="11324057" cy="4129838"/>
          </a:xfrm>
          <a:prstGeom prst="rect">
            <a:avLst/>
          </a:prstGeom>
          <a:solidFill>
            <a:srgbClr val="F7F7F7"/>
          </a:solidFill>
          <a:ln>
            <a:solidFill>
              <a:schemeClr val="tx1"/>
            </a:solidFill>
          </a:ln>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90000"/>
              </a:lnSpc>
              <a:spcBef>
                <a:spcPts val="1000"/>
              </a:spcBef>
              <a:spcAft>
                <a:spcPct val="0"/>
              </a:spcAft>
              <a:buFont typeface="Arial" panose="020B0604020202020204" pitchFamily="34" charset="0"/>
              <a:buNone/>
              <a:defRPr sz="3200" kern="1200" baseline="0">
                <a:solidFill>
                  <a:schemeClr val="tx1"/>
                </a:solidFill>
                <a:latin typeface="Consolas" panose="020B0609020204030204" pitchFamily="49" charset="0"/>
                <a:ea typeface="+mn-ea"/>
                <a:cs typeface="Consolas" panose="020B0609020204030204" pitchFamily="49" charset="0"/>
              </a:defRPr>
            </a:lvl1pPr>
            <a:lvl2pPr marL="457200" indent="0" algn="l"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j-lt"/>
                <a:ea typeface="+mn-ea"/>
                <a:cs typeface="+mn-cs"/>
              </a:defRPr>
            </a:lvl2pPr>
            <a:lvl3pPr marL="914400" indent="0" algn="l" rtl="0" eaLnBrk="0" fontAlgn="base" hangingPunct="0">
              <a:lnSpc>
                <a:spcPct val="90000"/>
              </a:lnSpc>
              <a:spcBef>
                <a:spcPts val="500"/>
              </a:spcBef>
              <a:spcAft>
                <a:spcPct val="0"/>
              </a:spcAft>
              <a:buFont typeface="Arial" panose="020B0604020202020204" pitchFamily="34" charset="0"/>
              <a:buNone/>
              <a:defRPr sz="1800" kern="1200">
                <a:solidFill>
                  <a:schemeClr val="tx1">
                    <a:tint val="75000"/>
                  </a:schemeClr>
                </a:solidFill>
                <a:latin typeface="+mj-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a:solidFill>
                  <a:srgbClr val="CC66FF"/>
                </a:solidFill>
              </a:rPr>
              <a:t>std</a:t>
            </a:r>
            <a:r>
              <a:rPr lang="en-GB" sz="2100" dirty="0"/>
              <a:t>::</a:t>
            </a:r>
            <a:r>
              <a:rPr lang="en-GB" sz="2100" dirty="0">
                <a:solidFill>
                  <a:srgbClr val="009999"/>
                </a:solidFill>
              </a:rPr>
              <a:t>deque</a:t>
            </a:r>
            <a:r>
              <a:rPr lang="en-GB" sz="2100" dirty="0"/>
              <a:t>&lt;</a:t>
            </a:r>
            <a:r>
              <a:rPr lang="en-GB" sz="2100" dirty="0">
                <a:solidFill>
                  <a:srgbClr val="009999"/>
                </a:solidFill>
              </a:rPr>
              <a:t>T</a:t>
            </a:r>
            <a:r>
              <a:rPr lang="en-GB" sz="2100" dirty="0"/>
              <a:t>&gt; </a:t>
            </a:r>
            <a:r>
              <a:rPr lang="en-GB" sz="2100" dirty="0" err="1">
                <a:solidFill>
                  <a:srgbClr val="0000FF"/>
                </a:solidFill>
              </a:rPr>
              <a:t>const</a:t>
            </a:r>
            <a:r>
              <a:rPr lang="en-GB" sz="2100" dirty="0"/>
              <a:t>&amp; t,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a:t>
            </a:r>
            <a:r>
              <a:rPr lang="en-GB" sz="2100" dirty="0">
                <a:solidFill>
                  <a:schemeClr val="accent5">
                    <a:lumMod val="75000"/>
                  </a:schemeClr>
                </a:solidFill>
              </a:rPr>
              <a:t>distance</a:t>
            </a:r>
            <a:r>
              <a:rPr lang="en-GB" sz="2100" dirty="0"/>
              <a:t>(t);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a:t>
            </a:r>
            <a:r>
              <a:rPr lang="en-GB" sz="2100" dirty="0"/>
              <a:t> </a:t>
            </a:r>
            <a:r>
              <a:rPr lang="en-GB" sz="2100" dirty="0">
                <a:solidFill>
                  <a:schemeClr val="accent5">
                    <a:lumMod val="75000"/>
                  </a:schemeClr>
                </a:solidFill>
              </a:rPr>
              <a:t>distance</a:t>
            </a:r>
            <a:r>
              <a:rPr lang="en-GB" sz="2100" dirty="0"/>
              <a:t>(t);</a:t>
            </a:r>
          </a:p>
          <a:p>
            <a:r>
              <a:rPr lang="en-GB" sz="2100" dirty="0"/>
              <a:t>}</a:t>
            </a:r>
          </a:p>
        </p:txBody>
      </p:sp>
      <p:sp>
        <p:nvSpPr>
          <p:cNvPr id="65" name="Text Placeholder 3">
            <a:extLst>
              <a:ext uri="{FF2B5EF4-FFF2-40B4-BE49-F238E27FC236}">
                <a16:creationId xmlns:a16="http://schemas.microsoft.com/office/drawing/2014/main" id="{17976B00-EF4A-42A8-8845-98D0450B74B5}"/>
              </a:ext>
            </a:extLst>
          </p:cNvPr>
          <p:cNvSpPr txBox="1">
            <a:spLocks/>
          </p:cNvSpPr>
          <p:nvPr/>
        </p:nvSpPr>
        <p:spPr bwMode="auto">
          <a:xfrm>
            <a:off x="213497" y="1686081"/>
            <a:ext cx="11324057" cy="4129838"/>
          </a:xfrm>
          <a:prstGeom prst="rect">
            <a:avLst/>
          </a:prstGeom>
          <a:solidFill>
            <a:srgbClr val="F7F7F7"/>
          </a:solidFill>
          <a:ln>
            <a:solidFill>
              <a:schemeClr val="tx1"/>
            </a:solidFill>
          </a:ln>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90000"/>
              </a:lnSpc>
              <a:spcBef>
                <a:spcPts val="1000"/>
              </a:spcBef>
              <a:spcAft>
                <a:spcPct val="0"/>
              </a:spcAft>
              <a:buFont typeface="Arial" panose="020B0604020202020204" pitchFamily="34" charset="0"/>
              <a:buNone/>
              <a:defRPr sz="3200" kern="1200" baseline="0">
                <a:solidFill>
                  <a:schemeClr val="tx1"/>
                </a:solidFill>
                <a:latin typeface="Consolas" panose="020B0609020204030204" pitchFamily="49" charset="0"/>
                <a:ea typeface="+mn-ea"/>
                <a:cs typeface="Consolas" panose="020B0609020204030204" pitchFamily="49" charset="0"/>
              </a:defRPr>
            </a:lvl1pPr>
            <a:lvl2pPr marL="457200" indent="0" algn="l"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j-lt"/>
                <a:ea typeface="+mn-ea"/>
                <a:cs typeface="+mn-cs"/>
              </a:defRPr>
            </a:lvl2pPr>
            <a:lvl3pPr marL="914400" indent="0" algn="l" rtl="0" eaLnBrk="0" fontAlgn="base" hangingPunct="0">
              <a:lnSpc>
                <a:spcPct val="90000"/>
              </a:lnSpc>
              <a:spcBef>
                <a:spcPts val="500"/>
              </a:spcBef>
              <a:spcAft>
                <a:spcPct val="0"/>
              </a:spcAft>
              <a:buFont typeface="Arial" panose="020B0604020202020204" pitchFamily="34" charset="0"/>
              <a:buNone/>
              <a:defRPr sz="1800" kern="1200">
                <a:solidFill>
                  <a:schemeClr val="tx1">
                    <a:tint val="75000"/>
                  </a:schemeClr>
                </a:solidFill>
                <a:latin typeface="+mj-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a:solidFill>
                  <a:srgbClr val="CC0066"/>
                </a:solidFill>
              </a:rPr>
              <a:t>N</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a:solidFill>
                  <a:srgbClr val="CC66FF"/>
                </a:solidFill>
              </a:rPr>
              <a:t>std</a:t>
            </a:r>
            <a:r>
              <a:rPr lang="en-GB" sz="2100" dirty="0"/>
              <a:t>::</a:t>
            </a:r>
            <a:r>
              <a:rPr lang="en-GB" sz="2100" dirty="0">
                <a:solidFill>
                  <a:srgbClr val="009999"/>
                </a:solidFill>
              </a:rPr>
              <a:t>array</a:t>
            </a:r>
            <a:r>
              <a:rPr lang="en-GB" sz="2100" dirty="0"/>
              <a:t>&lt;</a:t>
            </a:r>
            <a:r>
              <a:rPr lang="en-GB" sz="2100" dirty="0">
                <a:solidFill>
                  <a:srgbClr val="009999"/>
                </a:solidFill>
              </a:rPr>
              <a:t>T</a:t>
            </a:r>
            <a:r>
              <a:rPr lang="en-GB" sz="2100" dirty="0"/>
              <a:t>, </a:t>
            </a:r>
            <a:r>
              <a:rPr lang="en-GB" sz="2100" dirty="0">
                <a:solidFill>
                  <a:srgbClr val="CC0066"/>
                </a:solidFill>
              </a:rPr>
              <a:t>N</a:t>
            </a:r>
            <a:r>
              <a:rPr lang="en-GB" sz="2100" dirty="0"/>
              <a:t>&gt; </a:t>
            </a:r>
            <a:r>
              <a:rPr lang="en-GB" sz="2100" dirty="0" err="1">
                <a:solidFill>
                  <a:srgbClr val="0000FF"/>
                </a:solidFill>
              </a:rPr>
              <a:t>const</a:t>
            </a:r>
            <a:r>
              <a:rPr lang="en-GB" sz="2100" dirty="0"/>
              <a:t>&amp; t,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 </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a:t>
            </a:r>
            <a:r>
              <a:rPr lang="en-GB" sz="2100" dirty="0">
                <a:solidFill>
                  <a:schemeClr val="accent5">
                    <a:lumMod val="75000"/>
                  </a:schemeClr>
                </a:solidFill>
              </a:rPr>
              <a:t>distance</a:t>
            </a:r>
            <a:r>
              <a:rPr lang="en-GB" sz="2100" dirty="0"/>
              <a:t>(t);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a:t>
            </a:r>
            <a:r>
              <a:rPr lang="en-GB" sz="2100" dirty="0"/>
              <a:t> </a:t>
            </a:r>
            <a:r>
              <a:rPr lang="en-GB" sz="2100" dirty="0">
                <a:solidFill>
                  <a:schemeClr val="accent5">
                    <a:lumMod val="75000"/>
                  </a:schemeClr>
                </a:solidFill>
              </a:rPr>
              <a:t>distance</a:t>
            </a:r>
            <a:r>
              <a:rPr lang="en-GB" sz="2100" dirty="0"/>
              <a:t>(t);</a:t>
            </a:r>
          </a:p>
          <a:p>
            <a:r>
              <a:rPr lang="en-GB" sz="2100" dirty="0"/>
              <a:t>}</a:t>
            </a:r>
          </a:p>
        </p:txBody>
      </p:sp>
      <p:sp>
        <p:nvSpPr>
          <p:cNvPr id="69" name="Text Placeholder 3">
            <a:extLst>
              <a:ext uri="{FF2B5EF4-FFF2-40B4-BE49-F238E27FC236}">
                <a16:creationId xmlns:a16="http://schemas.microsoft.com/office/drawing/2014/main" id="{E6907622-7C07-411B-8762-047C497211F9}"/>
              </a:ext>
            </a:extLst>
          </p:cNvPr>
          <p:cNvSpPr txBox="1">
            <a:spLocks/>
          </p:cNvSpPr>
          <p:nvPr/>
        </p:nvSpPr>
        <p:spPr bwMode="auto">
          <a:xfrm>
            <a:off x="238653" y="1971159"/>
            <a:ext cx="11324057" cy="4129836"/>
          </a:xfrm>
          <a:prstGeom prst="rect">
            <a:avLst/>
          </a:prstGeom>
          <a:solidFill>
            <a:srgbClr val="F7F7F7"/>
          </a:solidFill>
          <a:ln>
            <a:solidFill>
              <a:schemeClr val="tx1"/>
            </a:solidFill>
          </a:ln>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90000"/>
              </a:lnSpc>
              <a:spcBef>
                <a:spcPts val="1000"/>
              </a:spcBef>
              <a:spcAft>
                <a:spcPct val="0"/>
              </a:spcAft>
              <a:buFont typeface="Arial" panose="020B0604020202020204" pitchFamily="34" charset="0"/>
              <a:buNone/>
              <a:defRPr sz="3200" kern="1200" baseline="0">
                <a:solidFill>
                  <a:schemeClr val="tx1"/>
                </a:solidFill>
                <a:latin typeface="Consolas" panose="020B0609020204030204" pitchFamily="49" charset="0"/>
                <a:ea typeface="+mn-ea"/>
                <a:cs typeface="Consolas" panose="020B0609020204030204" pitchFamily="49" charset="0"/>
              </a:defRPr>
            </a:lvl1pPr>
            <a:lvl2pPr marL="457200" indent="0" algn="l"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j-lt"/>
                <a:ea typeface="+mn-ea"/>
                <a:cs typeface="+mn-cs"/>
              </a:defRPr>
            </a:lvl2pPr>
            <a:lvl3pPr marL="914400" indent="0" algn="l" rtl="0" eaLnBrk="0" fontAlgn="base" hangingPunct="0">
              <a:lnSpc>
                <a:spcPct val="90000"/>
              </a:lnSpc>
              <a:spcBef>
                <a:spcPts val="500"/>
              </a:spcBef>
              <a:spcAft>
                <a:spcPct val="0"/>
              </a:spcAft>
              <a:buFont typeface="Arial" panose="020B0604020202020204" pitchFamily="34" charset="0"/>
              <a:buNone/>
              <a:defRPr sz="1800" kern="1200">
                <a:solidFill>
                  <a:schemeClr val="tx1">
                    <a:tint val="75000"/>
                  </a:schemeClr>
                </a:solidFill>
                <a:latin typeface="+mj-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a:solidFill>
                  <a:srgbClr val="CC0066"/>
                </a:solidFill>
              </a:rPr>
              <a:t>N</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a:solidFill>
                  <a:srgbClr val="009999"/>
                </a:solidFill>
              </a:rPr>
              <a:t>T</a:t>
            </a:r>
            <a:r>
              <a:rPr lang="en-GB" sz="2100" dirty="0"/>
              <a:t> </a:t>
            </a:r>
            <a:r>
              <a:rPr lang="en-GB" sz="2100" dirty="0" err="1">
                <a:solidFill>
                  <a:srgbClr val="0000FF"/>
                </a:solidFill>
              </a:rPr>
              <a:t>const</a:t>
            </a:r>
            <a:r>
              <a:rPr lang="en-GB" sz="2100" dirty="0"/>
              <a:t>(&amp; t)[</a:t>
            </a:r>
            <a:r>
              <a:rPr lang="en-GB" sz="2100" dirty="0">
                <a:solidFill>
                  <a:srgbClr val="CC0066"/>
                </a:solidFill>
              </a:rPr>
              <a:t>N</a:t>
            </a:r>
            <a:r>
              <a:rPr lang="en-GB" sz="2100" dirty="0"/>
              <a:t>],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 </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a:t>
            </a:r>
            <a:r>
              <a:rPr lang="en-GB" sz="2100" dirty="0">
                <a:solidFill>
                  <a:schemeClr val="accent5">
                    <a:lumMod val="75000"/>
                  </a:schemeClr>
                </a:solidFill>
              </a:rPr>
              <a:t>distance</a:t>
            </a:r>
            <a:r>
              <a:rPr lang="en-GB" sz="2100" dirty="0"/>
              <a:t>(t);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a:t>
            </a:r>
            <a:r>
              <a:rPr lang="en-GB" sz="2100" dirty="0"/>
              <a:t> </a:t>
            </a:r>
            <a:r>
              <a:rPr lang="en-GB" sz="2100" dirty="0">
                <a:solidFill>
                  <a:schemeClr val="accent5">
                    <a:lumMod val="75000"/>
                  </a:schemeClr>
                </a:solidFill>
              </a:rPr>
              <a:t>distance</a:t>
            </a:r>
            <a:r>
              <a:rPr lang="en-GB" sz="2100" dirty="0"/>
              <a:t>(t);</a:t>
            </a:r>
          </a:p>
          <a:p>
            <a:r>
              <a:rPr lang="en-GB" sz="2100" dirty="0"/>
              <a:t>}</a:t>
            </a:r>
          </a:p>
        </p:txBody>
      </p:sp>
      <p:sp>
        <p:nvSpPr>
          <p:cNvPr id="72" name="Text Placeholder 3">
            <a:extLst>
              <a:ext uri="{FF2B5EF4-FFF2-40B4-BE49-F238E27FC236}">
                <a16:creationId xmlns:a16="http://schemas.microsoft.com/office/drawing/2014/main" id="{C782FB27-8155-4ECB-AFCF-CDF107DFCBB9}"/>
              </a:ext>
            </a:extLst>
          </p:cNvPr>
          <p:cNvSpPr txBox="1">
            <a:spLocks/>
          </p:cNvSpPr>
          <p:nvPr/>
        </p:nvSpPr>
        <p:spPr bwMode="auto">
          <a:xfrm>
            <a:off x="282221" y="2256238"/>
            <a:ext cx="11324057" cy="4129835"/>
          </a:xfrm>
          <a:prstGeom prst="rect">
            <a:avLst/>
          </a:prstGeom>
          <a:solidFill>
            <a:srgbClr val="F7F7F7"/>
          </a:solidFill>
          <a:ln>
            <a:solidFill>
              <a:schemeClr val="tx1"/>
            </a:solidFill>
          </a:ln>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90000"/>
              </a:lnSpc>
              <a:spcBef>
                <a:spcPts val="1000"/>
              </a:spcBef>
              <a:spcAft>
                <a:spcPct val="0"/>
              </a:spcAft>
              <a:buFont typeface="Arial" panose="020B0604020202020204" pitchFamily="34" charset="0"/>
              <a:buNone/>
              <a:defRPr sz="3200" kern="1200" baseline="0">
                <a:solidFill>
                  <a:schemeClr val="tx1"/>
                </a:solidFill>
                <a:latin typeface="Consolas" panose="020B0609020204030204" pitchFamily="49" charset="0"/>
                <a:ea typeface="+mn-ea"/>
                <a:cs typeface="Consolas" panose="020B0609020204030204" pitchFamily="49" charset="0"/>
              </a:defRPr>
            </a:lvl1pPr>
            <a:lvl2pPr marL="457200" indent="0" algn="l"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j-lt"/>
                <a:ea typeface="+mn-ea"/>
                <a:cs typeface="+mn-cs"/>
              </a:defRPr>
            </a:lvl2pPr>
            <a:lvl3pPr marL="914400" indent="0" algn="l" rtl="0" eaLnBrk="0" fontAlgn="base" hangingPunct="0">
              <a:lnSpc>
                <a:spcPct val="90000"/>
              </a:lnSpc>
              <a:spcBef>
                <a:spcPts val="500"/>
              </a:spcBef>
              <a:spcAft>
                <a:spcPct val="0"/>
              </a:spcAft>
              <a:buFont typeface="Arial" panose="020B0604020202020204" pitchFamily="34" charset="0"/>
              <a:buNone/>
              <a:defRPr sz="1800" kern="1200">
                <a:solidFill>
                  <a:schemeClr val="tx1">
                    <a:tint val="75000"/>
                  </a:schemeClr>
                </a:solidFill>
                <a:latin typeface="+mj-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a:solidFill>
                  <a:srgbClr val="009999"/>
                </a:solidFill>
              </a:rPr>
              <a:t>T </a:t>
            </a:r>
            <a:r>
              <a:rPr lang="en-GB" sz="2100" dirty="0" err="1">
                <a:solidFill>
                  <a:srgbClr val="0000FF"/>
                </a:solidFill>
              </a:rPr>
              <a:t>const</a:t>
            </a:r>
            <a:r>
              <a:rPr lang="en-GB" sz="2100" dirty="0"/>
              <a:t>* t, </a:t>
            </a:r>
            <a:r>
              <a:rPr lang="en-GB" sz="2100" dirty="0">
                <a:solidFill>
                  <a:srgbClr val="CC66FF"/>
                </a:solidFill>
              </a:rPr>
              <a:t>std</a:t>
            </a:r>
            <a:r>
              <a:rPr lang="en-GB" sz="2100" dirty="0"/>
              <a:t>::</a:t>
            </a:r>
            <a:r>
              <a:rPr lang="en-GB" sz="2100" dirty="0" err="1">
                <a:solidFill>
                  <a:srgbClr val="009999"/>
                </a:solidFill>
              </a:rPr>
              <a:t>ptrdiff_t</a:t>
            </a:r>
            <a:r>
              <a:rPr lang="en-GB" sz="2100" dirty="0"/>
              <a:t> n,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 </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n;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 </a:t>
            </a:r>
            <a:r>
              <a:rPr lang="en-GB" sz="2100" dirty="0"/>
              <a:t>n;</a:t>
            </a:r>
          </a:p>
          <a:p>
            <a:r>
              <a:rPr lang="en-GB" sz="2100" dirty="0"/>
              <a:t>}</a:t>
            </a:r>
          </a:p>
        </p:txBody>
      </p:sp>
      <p:sp>
        <p:nvSpPr>
          <p:cNvPr id="74" name="Text Placeholder 3">
            <a:extLst>
              <a:ext uri="{FF2B5EF4-FFF2-40B4-BE49-F238E27FC236}">
                <a16:creationId xmlns:a16="http://schemas.microsoft.com/office/drawing/2014/main" id="{E7854C77-A150-4B5B-906E-165ABBD0C01B}"/>
              </a:ext>
            </a:extLst>
          </p:cNvPr>
          <p:cNvSpPr txBox="1">
            <a:spLocks/>
          </p:cNvSpPr>
          <p:nvPr/>
        </p:nvSpPr>
        <p:spPr bwMode="auto">
          <a:xfrm>
            <a:off x="325789" y="2541318"/>
            <a:ext cx="11324057" cy="4129834"/>
          </a:xfrm>
          <a:prstGeom prst="rect">
            <a:avLst/>
          </a:prstGeom>
          <a:solidFill>
            <a:srgbClr val="F7F7F7"/>
          </a:solidFill>
          <a:ln>
            <a:solidFill>
              <a:schemeClr val="tx1"/>
            </a:solidFill>
          </a:ln>
          <a:extLst/>
        </p:spPr>
        <p:txBody>
          <a:bodyPr vert="horz" wrap="square" lIns="91440" tIns="45720" rIns="91440" bIns="45720" numCol="1" anchor="t" anchorCtr="0" compatLnSpc="1">
            <a:prstTxWarp prst="textNoShape">
              <a:avLst/>
            </a:prstTxWarp>
            <a:noAutofit/>
          </a:bodyPr>
          <a:lstStyle>
            <a:lvl1pPr marL="0" indent="0" algn="l" rtl="0" eaLnBrk="0" fontAlgn="base" hangingPunct="0">
              <a:lnSpc>
                <a:spcPct val="90000"/>
              </a:lnSpc>
              <a:spcBef>
                <a:spcPts val="1000"/>
              </a:spcBef>
              <a:spcAft>
                <a:spcPct val="0"/>
              </a:spcAft>
              <a:buFont typeface="Arial" panose="020B0604020202020204" pitchFamily="34" charset="0"/>
              <a:buNone/>
              <a:defRPr sz="3200" kern="1200" baseline="0">
                <a:solidFill>
                  <a:schemeClr val="tx1"/>
                </a:solidFill>
                <a:latin typeface="Consolas" panose="020B0609020204030204" pitchFamily="49" charset="0"/>
                <a:ea typeface="+mn-ea"/>
                <a:cs typeface="Consolas" panose="020B0609020204030204" pitchFamily="49" charset="0"/>
              </a:defRPr>
            </a:lvl1pPr>
            <a:lvl2pPr marL="457200" indent="0" algn="l"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j-lt"/>
                <a:ea typeface="+mn-ea"/>
                <a:cs typeface="+mn-cs"/>
              </a:defRPr>
            </a:lvl2pPr>
            <a:lvl3pPr marL="914400" indent="0" algn="l" rtl="0" eaLnBrk="0" fontAlgn="base" hangingPunct="0">
              <a:lnSpc>
                <a:spcPct val="90000"/>
              </a:lnSpc>
              <a:spcBef>
                <a:spcPts val="500"/>
              </a:spcBef>
              <a:spcAft>
                <a:spcPct val="0"/>
              </a:spcAft>
              <a:buFont typeface="Arial" panose="020B0604020202020204" pitchFamily="34" charset="0"/>
              <a:buNone/>
              <a:defRPr sz="1800" kern="1200">
                <a:solidFill>
                  <a:schemeClr val="tx1">
                    <a:tint val="75000"/>
                  </a:schemeClr>
                </a:solidFill>
                <a:latin typeface="+mj-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100" dirty="0">
                <a:solidFill>
                  <a:srgbClr val="0000FF"/>
                </a:solidFill>
              </a:rPr>
              <a:t>template</a:t>
            </a:r>
            <a:r>
              <a:rPr lang="en-GB" sz="2100" dirty="0"/>
              <a:t> &lt;</a:t>
            </a:r>
            <a:r>
              <a:rPr lang="en-GB" sz="2100" dirty="0" err="1">
                <a:solidFill>
                  <a:srgbClr val="0000FF"/>
                </a:solidFill>
              </a:rPr>
              <a:t>typename</a:t>
            </a:r>
            <a:r>
              <a:rPr lang="en-GB" sz="2100" dirty="0"/>
              <a:t> </a:t>
            </a:r>
            <a:r>
              <a:rPr lang="en-GB" sz="2100" dirty="0">
                <a:solidFill>
                  <a:srgbClr val="009999"/>
                </a:solidFill>
              </a:rPr>
              <a:t>T</a:t>
            </a:r>
            <a:r>
              <a:rPr lang="en-GB" sz="2100" dirty="0"/>
              <a:t>&gt;</a:t>
            </a:r>
          </a:p>
          <a:p>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solidFill>
                  <a:schemeClr val="accent5">
                    <a:lumMod val="75000"/>
                  </a:schemeClr>
                </a:solidFill>
              </a:rPr>
              <a:t>linear_search</a:t>
            </a:r>
            <a:r>
              <a:rPr lang="en-GB" sz="2100" dirty="0"/>
              <a:t>(</a:t>
            </a:r>
            <a:r>
              <a:rPr lang="en-GB" sz="2100" dirty="0" err="1">
                <a:solidFill>
                  <a:srgbClr val="DB98FC"/>
                </a:solidFill>
              </a:rPr>
              <a:t>gsl</a:t>
            </a:r>
            <a:r>
              <a:rPr lang="en-GB" sz="2100" dirty="0"/>
              <a:t>::</a:t>
            </a:r>
            <a:r>
              <a:rPr lang="en-GB" sz="2100" dirty="0">
                <a:solidFill>
                  <a:srgbClr val="009999"/>
                </a:solidFill>
              </a:rPr>
              <a:t>span</a:t>
            </a:r>
            <a:r>
              <a:rPr lang="en-GB" sz="2100" dirty="0"/>
              <a:t>&lt;</a:t>
            </a:r>
            <a:r>
              <a:rPr lang="en-GB" sz="2100" dirty="0">
                <a:solidFill>
                  <a:srgbClr val="009999"/>
                </a:solidFill>
              </a:rPr>
              <a:t>T </a:t>
            </a:r>
            <a:r>
              <a:rPr lang="en-GB" sz="2100" dirty="0" err="1">
                <a:solidFill>
                  <a:srgbClr val="0000FF"/>
                </a:solidFill>
              </a:rPr>
              <a:t>const</a:t>
            </a:r>
            <a:r>
              <a:rPr lang="en-GB" sz="2100" dirty="0"/>
              <a:t>&gt;</a:t>
            </a:r>
            <a:r>
              <a:rPr lang="en-GB" sz="2100" dirty="0">
                <a:solidFill>
                  <a:srgbClr val="009999"/>
                </a:solidFill>
              </a:rPr>
              <a:t> </a:t>
            </a:r>
            <a:r>
              <a:rPr lang="en-GB" sz="2100" dirty="0" err="1">
                <a:solidFill>
                  <a:srgbClr val="0000FF"/>
                </a:solidFill>
              </a:rPr>
              <a:t>const</a:t>
            </a:r>
            <a:r>
              <a:rPr lang="en-GB" sz="2100" dirty="0"/>
              <a:t> t, </a:t>
            </a:r>
            <a:r>
              <a:rPr lang="en-GB" sz="2100" dirty="0">
                <a:solidFill>
                  <a:srgbClr val="009999"/>
                </a:solidFill>
              </a:rPr>
              <a:t>T</a:t>
            </a:r>
            <a:r>
              <a:rPr lang="en-GB" sz="2100" dirty="0"/>
              <a:t> </a:t>
            </a:r>
            <a:r>
              <a:rPr lang="en-GB" sz="2100" dirty="0" err="1">
                <a:solidFill>
                  <a:srgbClr val="0000FF"/>
                </a:solidFill>
              </a:rPr>
              <a:t>const</a:t>
            </a:r>
            <a:r>
              <a:rPr lang="en-GB" sz="2100" dirty="0"/>
              <a:t>&amp; </a:t>
            </a:r>
            <a:r>
              <a:rPr lang="en-GB" sz="2100" dirty="0" err="1"/>
              <a:t>val</a:t>
            </a:r>
            <a:r>
              <a:rPr lang="en-GB" sz="2100" dirty="0"/>
              <a:t>) </a:t>
            </a:r>
          </a:p>
          <a:p>
            <a:r>
              <a:rPr lang="en-GB" sz="2100" dirty="0"/>
              <a:t>{</a:t>
            </a:r>
          </a:p>
          <a:p>
            <a:r>
              <a:rPr lang="en-GB" sz="2100" dirty="0"/>
              <a:t>   </a:t>
            </a:r>
            <a:r>
              <a:rPr lang="en-GB" sz="2100" dirty="0">
                <a:solidFill>
                  <a:srgbClr val="0000FF"/>
                </a:solidFill>
              </a:rPr>
              <a:t>for</a:t>
            </a:r>
            <a:r>
              <a:rPr lang="en-GB" sz="2100" dirty="0"/>
              <a:t> (</a:t>
            </a:r>
            <a:r>
              <a:rPr lang="en-GB" sz="2100" dirty="0">
                <a:solidFill>
                  <a:srgbClr val="CC66FF"/>
                </a:solidFill>
              </a:rPr>
              <a:t>std</a:t>
            </a:r>
            <a:r>
              <a:rPr lang="en-GB" sz="2100" dirty="0"/>
              <a:t>::</a:t>
            </a:r>
            <a:r>
              <a:rPr lang="en-GB" sz="2100" dirty="0" err="1">
                <a:solidFill>
                  <a:srgbClr val="009999"/>
                </a:solidFill>
              </a:rPr>
              <a:t>ptrdiff_t</a:t>
            </a:r>
            <a:r>
              <a:rPr lang="en-GB" sz="2100" dirty="0"/>
              <a:t> </a:t>
            </a:r>
            <a:r>
              <a:rPr lang="en-GB" sz="2100" dirty="0" err="1"/>
              <a:t>i</a:t>
            </a:r>
            <a:r>
              <a:rPr lang="en-GB" sz="2100" dirty="0"/>
              <a:t> = 0; </a:t>
            </a:r>
            <a:r>
              <a:rPr lang="en-GB" sz="2100" dirty="0" err="1"/>
              <a:t>i</a:t>
            </a:r>
            <a:r>
              <a:rPr lang="en-GB" sz="2100" dirty="0"/>
              <a:t> &lt; </a:t>
            </a:r>
            <a:r>
              <a:rPr lang="en-GB" sz="2100" dirty="0">
                <a:solidFill>
                  <a:schemeClr val="accent5">
                    <a:lumMod val="75000"/>
                  </a:schemeClr>
                </a:solidFill>
              </a:rPr>
              <a:t>distance</a:t>
            </a:r>
            <a:r>
              <a:rPr lang="en-GB" sz="2100" dirty="0"/>
              <a:t>(t); ++</a:t>
            </a:r>
            <a:r>
              <a:rPr lang="en-GB" sz="2100" dirty="0" err="1"/>
              <a:t>i</a:t>
            </a:r>
            <a:r>
              <a:rPr lang="en-GB" sz="2100" dirty="0"/>
              <a:t>) {</a:t>
            </a:r>
          </a:p>
          <a:p>
            <a:r>
              <a:rPr lang="en-GB" sz="2100" dirty="0"/>
              <a:t>      </a:t>
            </a:r>
            <a:r>
              <a:rPr lang="en-GB" sz="2100" dirty="0">
                <a:solidFill>
                  <a:srgbClr val="0000FF"/>
                </a:solidFill>
              </a:rPr>
              <a:t>if</a:t>
            </a:r>
            <a:r>
              <a:rPr lang="en-GB" sz="2100" dirty="0"/>
              <a:t> (t[</a:t>
            </a:r>
            <a:r>
              <a:rPr lang="en-GB" sz="2100" dirty="0" err="1"/>
              <a:t>i</a:t>
            </a:r>
            <a:r>
              <a:rPr lang="en-GB" sz="2100" dirty="0"/>
              <a:t>] == </a:t>
            </a:r>
            <a:r>
              <a:rPr lang="en-GB" sz="2100" dirty="0" err="1"/>
              <a:t>val</a:t>
            </a:r>
            <a:r>
              <a:rPr lang="en-GB" sz="2100" dirty="0"/>
              <a:t>) {</a:t>
            </a:r>
          </a:p>
          <a:p>
            <a:r>
              <a:rPr lang="en-GB" sz="2100" dirty="0"/>
              <a:t>         </a:t>
            </a:r>
            <a:r>
              <a:rPr lang="en-GB" sz="2100" dirty="0">
                <a:solidFill>
                  <a:srgbClr val="0000FF"/>
                </a:solidFill>
              </a:rPr>
              <a:t>return</a:t>
            </a:r>
            <a:r>
              <a:rPr lang="en-GB" sz="2100" dirty="0"/>
              <a:t> </a:t>
            </a:r>
            <a:r>
              <a:rPr lang="en-GB" sz="2100" dirty="0" err="1"/>
              <a:t>i</a:t>
            </a:r>
            <a:r>
              <a:rPr lang="en-GB" sz="2100" dirty="0"/>
              <a:t>;</a:t>
            </a:r>
          </a:p>
          <a:p>
            <a:r>
              <a:rPr lang="en-GB" sz="2100" dirty="0"/>
              <a:t>      }</a:t>
            </a:r>
          </a:p>
          <a:p>
            <a:r>
              <a:rPr lang="en-GB" sz="2100" dirty="0"/>
              <a:t>   }</a:t>
            </a:r>
          </a:p>
          <a:p>
            <a:r>
              <a:rPr lang="en-GB" sz="2100" dirty="0"/>
              <a:t>   </a:t>
            </a:r>
            <a:r>
              <a:rPr lang="en-GB" sz="2100" dirty="0">
                <a:solidFill>
                  <a:srgbClr val="0000FF"/>
                </a:solidFill>
              </a:rPr>
              <a:t>return</a:t>
            </a:r>
            <a:r>
              <a:rPr lang="en-GB" sz="2100" dirty="0"/>
              <a:t> </a:t>
            </a:r>
            <a:r>
              <a:rPr lang="en-GB" sz="2100" dirty="0">
                <a:solidFill>
                  <a:schemeClr val="accent5">
                    <a:lumMod val="75000"/>
                  </a:schemeClr>
                </a:solidFill>
              </a:rPr>
              <a:t>distance</a:t>
            </a:r>
            <a:r>
              <a:rPr lang="en-GB" sz="2100" dirty="0"/>
              <a:t>(t);</a:t>
            </a:r>
          </a:p>
          <a:p>
            <a:r>
              <a:rPr lang="en-GB" sz="2100" dirty="0"/>
              <a:t>}</a:t>
            </a:r>
          </a:p>
        </p:txBody>
      </p:sp>
    </p:spTree>
    <p:extLst>
      <p:ext uri="{BB962C8B-B14F-4D97-AF65-F5344CB8AC3E}">
        <p14:creationId xmlns:p14="http://schemas.microsoft.com/office/powerpoint/2010/main" val="19741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9" grpId="0" animBg="1"/>
      <p:bldP spid="72"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E61D65F7-A331-4C1B-9323-1D232DA174AF}"/>
              </a:ext>
            </a:extLst>
          </p:cNvPr>
          <p:cNvSpPr>
            <a:spLocks noGrp="1"/>
          </p:cNvSpPr>
          <p:nvPr>
            <p:ph type="body" idx="1"/>
          </p:nvPr>
        </p:nvSpPr>
        <p:spPr>
          <a:xfrm>
            <a:off x="73861" y="1276350"/>
            <a:ext cx="12037928" cy="4676775"/>
          </a:xfrm>
        </p:spPr>
        <p:txBody>
          <a:bodyPr>
            <a:noAutofit/>
          </a:bodyPr>
          <a:lstStyle/>
          <a:p>
            <a:r>
              <a:rPr lang="en-GB" sz="2400" dirty="0">
                <a:solidFill>
                  <a:srgbClr val="0000FF"/>
                </a:solidFill>
              </a:rPr>
              <a:t>template</a:t>
            </a:r>
            <a:r>
              <a:rPr lang="en-GB" sz="2400" dirty="0"/>
              <a:t> &lt;</a:t>
            </a:r>
            <a:r>
              <a:rPr lang="en-GB" sz="2400" dirty="0">
                <a:solidFill>
                  <a:srgbClr val="0000FF"/>
                </a:solidFill>
              </a:rPr>
              <a:t>template</a:t>
            </a:r>
            <a:r>
              <a:rPr lang="en-GB" sz="2400" dirty="0"/>
              <a:t> &lt;</a:t>
            </a:r>
            <a:r>
              <a:rPr lang="en-GB" sz="2400" dirty="0" err="1">
                <a:solidFill>
                  <a:srgbClr val="0000FF"/>
                </a:solidFill>
              </a:rPr>
              <a:t>typename</a:t>
            </a:r>
            <a:r>
              <a:rPr lang="en-GB" sz="2400" dirty="0"/>
              <a:t>&gt; </a:t>
            </a:r>
            <a:r>
              <a:rPr lang="en-GB" sz="2400" dirty="0">
                <a:solidFill>
                  <a:srgbClr val="009999"/>
                </a:solidFill>
              </a:rPr>
              <a:t>Node</a:t>
            </a:r>
            <a:r>
              <a:rPr lang="en-GB" sz="2400" dirty="0"/>
              <a:t>, </a:t>
            </a:r>
            <a:r>
              <a:rPr lang="en-GB" sz="2400" dirty="0" err="1">
                <a:solidFill>
                  <a:srgbClr val="0000FF"/>
                </a:solidFill>
              </a:rPr>
              <a:t>typename</a:t>
            </a:r>
            <a:r>
              <a:rPr lang="en-GB" sz="2400" dirty="0">
                <a:solidFill>
                  <a:srgbClr val="0000FF"/>
                </a:solidFill>
              </a:rPr>
              <a:t> </a:t>
            </a:r>
            <a:r>
              <a:rPr lang="en-GB" sz="2400" dirty="0">
                <a:solidFill>
                  <a:srgbClr val="009999"/>
                </a:solidFill>
              </a:rPr>
              <a:t>T</a:t>
            </a:r>
            <a:r>
              <a:rPr lang="en-GB" sz="2400" dirty="0"/>
              <a:t>&gt;</a:t>
            </a:r>
          </a:p>
          <a:p>
            <a:r>
              <a:rPr lang="en-GB" sz="2400" dirty="0">
                <a:solidFill>
                  <a:srgbClr val="009999"/>
                </a:solidFill>
              </a:rPr>
              <a:t>Node</a:t>
            </a:r>
            <a:r>
              <a:rPr lang="en-GB" sz="2400" dirty="0"/>
              <a:t>&lt;</a:t>
            </a:r>
            <a:r>
              <a:rPr lang="en-GB" sz="2400" dirty="0">
                <a:solidFill>
                  <a:srgbClr val="009999"/>
                </a:solidFill>
              </a:rPr>
              <a:t>T</a:t>
            </a:r>
            <a:r>
              <a:rPr lang="en-GB" sz="2400" dirty="0"/>
              <a:t>&gt;* </a:t>
            </a:r>
            <a:r>
              <a:rPr lang="en-GB" sz="2400" dirty="0" err="1">
                <a:solidFill>
                  <a:schemeClr val="accent5">
                    <a:lumMod val="75000"/>
                  </a:schemeClr>
                </a:solidFill>
              </a:rPr>
              <a:t>linear_search</a:t>
            </a:r>
            <a:r>
              <a:rPr lang="en-GB" sz="2400" dirty="0"/>
              <a:t>(</a:t>
            </a:r>
            <a:r>
              <a:rPr lang="en-GB" sz="2400" dirty="0">
                <a:solidFill>
                  <a:srgbClr val="009999"/>
                </a:solidFill>
              </a:rPr>
              <a:t>Node</a:t>
            </a:r>
            <a:r>
              <a:rPr lang="en-GB" sz="2400" dirty="0"/>
              <a:t>&lt;</a:t>
            </a:r>
            <a:r>
              <a:rPr lang="en-GB" sz="2400" dirty="0">
                <a:solidFill>
                  <a:srgbClr val="009999"/>
                </a:solidFill>
              </a:rPr>
              <a:t>T</a:t>
            </a:r>
            <a:r>
              <a:rPr lang="en-GB" sz="2400" dirty="0"/>
              <a:t>&gt;* n, </a:t>
            </a:r>
            <a:r>
              <a:rPr lang="en-GB" sz="2400" dirty="0">
                <a:solidFill>
                  <a:srgbClr val="009999"/>
                </a:solidFill>
              </a:rPr>
              <a:t>T</a:t>
            </a:r>
            <a:r>
              <a:rPr lang="en-GB" sz="2400" dirty="0"/>
              <a:t> </a:t>
            </a:r>
            <a:r>
              <a:rPr lang="en-GB" sz="2400" dirty="0" err="1">
                <a:solidFill>
                  <a:srgbClr val="0000FF"/>
                </a:solidFill>
              </a:rPr>
              <a:t>const</a:t>
            </a:r>
            <a:r>
              <a:rPr lang="en-GB" sz="2400" dirty="0"/>
              <a:t>&amp; </a:t>
            </a:r>
            <a:r>
              <a:rPr lang="en-GB" sz="2400" dirty="0" err="1"/>
              <a:t>val</a:t>
            </a:r>
            <a:r>
              <a:rPr lang="en-GB" sz="2400" dirty="0"/>
              <a:t>)</a:t>
            </a:r>
          </a:p>
          <a:p>
            <a:r>
              <a:rPr lang="en-GB" sz="2400" dirty="0"/>
              <a:t>{</a:t>
            </a:r>
          </a:p>
          <a:p>
            <a:r>
              <a:rPr lang="en-GB" sz="2400" dirty="0"/>
              <a:t>   </a:t>
            </a:r>
            <a:r>
              <a:rPr lang="en-GB" sz="2400" dirty="0">
                <a:solidFill>
                  <a:srgbClr val="0000FF"/>
                </a:solidFill>
              </a:rPr>
              <a:t>for</a:t>
            </a:r>
            <a:r>
              <a:rPr lang="en-GB" sz="2400" dirty="0"/>
              <a:t> (</a:t>
            </a:r>
            <a:r>
              <a:rPr lang="en-GB" sz="2400" dirty="0">
                <a:solidFill>
                  <a:srgbClr val="009999"/>
                </a:solidFill>
              </a:rPr>
              <a:t>Node</a:t>
            </a:r>
            <a:r>
              <a:rPr lang="en-GB" sz="2400" dirty="0"/>
              <a:t>&lt;</a:t>
            </a:r>
            <a:r>
              <a:rPr lang="en-GB" sz="2400" dirty="0">
                <a:solidFill>
                  <a:srgbClr val="009999"/>
                </a:solidFill>
              </a:rPr>
              <a:t>T</a:t>
            </a:r>
            <a:r>
              <a:rPr lang="en-GB" sz="2400" dirty="0"/>
              <a:t>&gt;* </a:t>
            </a:r>
            <a:r>
              <a:rPr lang="en-GB" sz="2400" dirty="0" err="1"/>
              <a:t>i</a:t>
            </a:r>
            <a:r>
              <a:rPr lang="en-GB" sz="2400" dirty="0"/>
              <a:t> = n; </a:t>
            </a:r>
            <a:r>
              <a:rPr lang="en-GB" sz="2400" dirty="0" err="1"/>
              <a:t>i</a:t>
            </a:r>
            <a:r>
              <a:rPr lang="en-GB" sz="2400" dirty="0"/>
              <a:t> != </a:t>
            </a:r>
            <a:r>
              <a:rPr lang="en-GB" sz="2400" dirty="0" err="1">
                <a:solidFill>
                  <a:srgbClr val="0000FF"/>
                </a:solidFill>
              </a:rPr>
              <a:t>nullptr</a:t>
            </a:r>
            <a:r>
              <a:rPr lang="en-GB" sz="2400" dirty="0"/>
              <a:t>; </a:t>
            </a:r>
            <a:r>
              <a:rPr lang="en-GB" sz="2400" dirty="0" err="1"/>
              <a:t>i</a:t>
            </a:r>
            <a:r>
              <a:rPr lang="en-GB" sz="2400" dirty="0"/>
              <a:t> = </a:t>
            </a:r>
            <a:r>
              <a:rPr lang="en-GB" sz="2400" dirty="0" err="1"/>
              <a:t>i</a:t>
            </a:r>
            <a:r>
              <a:rPr lang="en-GB" sz="2400" dirty="0"/>
              <a:t>-&gt;next) {</a:t>
            </a:r>
          </a:p>
          <a:p>
            <a:r>
              <a:rPr lang="en-GB" sz="2400" dirty="0"/>
              <a:t>      </a:t>
            </a:r>
            <a:r>
              <a:rPr lang="en-GB" sz="2400" dirty="0">
                <a:solidFill>
                  <a:srgbClr val="0000FF"/>
                </a:solidFill>
              </a:rPr>
              <a:t>if</a:t>
            </a:r>
            <a:r>
              <a:rPr lang="en-GB" sz="2400" dirty="0"/>
              <a:t> (</a:t>
            </a:r>
            <a:r>
              <a:rPr lang="en-GB" sz="2400" dirty="0" err="1"/>
              <a:t>i</a:t>
            </a:r>
            <a:r>
              <a:rPr lang="en-GB" sz="2400" dirty="0"/>
              <a:t>-&gt;value == </a:t>
            </a:r>
            <a:r>
              <a:rPr lang="en-GB" sz="2400" dirty="0" err="1"/>
              <a:t>val</a:t>
            </a:r>
            <a:r>
              <a:rPr lang="en-GB" sz="2400" dirty="0"/>
              <a:t>) {</a:t>
            </a:r>
          </a:p>
          <a:p>
            <a:r>
              <a:rPr lang="en-GB" sz="2400" dirty="0"/>
              <a:t>         </a:t>
            </a:r>
            <a:r>
              <a:rPr lang="en-GB" sz="2400" dirty="0">
                <a:solidFill>
                  <a:srgbClr val="0000FF"/>
                </a:solidFill>
              </a:rPr>
              <a:t>return</a:t>
            </a:r>
            <a:r>
              <a:rPr lang="en-GB" sz="2400" dirty="0"/>
              <a:t> </a:t>
            </a:r>
            <a:r>
              <a:rPr lang="en-GB" sz="2400" dirty="0" err="1"/>
              <a:t>i</a:t>
            </a:r>
            <a:r>
              <a:rPr lang="en-GB" sz="2400" dirty="0"/>
              <a:t>;</a:t>
            </a:r>
          </a:p>
          <a:p>
            <a:r>
              <a:rPr lang="en-GB" sz="2400" dirty="0"/>
              <a:t>      }</a:t>
            </a:r>
          </a:p>
          <a:p>
            <a:r>
              <a:rPr lang="en-GB" sz="2400" dirty="0"/>
              <a:t>   }</a:t>
            </a:r>
          </a:p>
          <a:p>
            <a:r>
              <a:rPr lang="en-GB" sz="2400" dirty="0"/>
              <a:t>   </a:t>
            </a:r>
            <a:r>
              <a:rPr lang="en-GB" sz="2400" dirty="0">
                <a:solidFill>
                  <a:srgbClr val="0000FF"/>
                </a:solidFill>
              </a:rPr>
              <a:t>return</a:t>
            </a:r>
            <a:r>
              <a:rPr lang="en-GB" sz="2400" dirty="0"/>
              <a:t> </a:t>
            </a:r>
            <a:r>
              <a:rPr lang="en-GB" sz="2400" dirty="0" err="1">
                <a:solidFill>
                  <a:srgbClr val="0000FF"/>
                </a:solidFill>
              </a:rPr>
              <a:t>nullptr</a:t>
            </a:r>
            <a:r>
              <a:rPr lang="en-GB" sz="2400" dirty="0"/>
              <a:t>;</a:t>
            </a:r>
          </a:p>
          <a:p>
            <a:r>
              <a:rPr lang="en-GB" sz="2400" dirty="0"/>
              <a:t>}</a:t>
            </a:r>
          </a:p>
        </p:txBody>
      </p:sp>
      <p:sp>
        <p:nvSpPr>
          <p:cNvPr id="3" name="Title 2">
            <a:extLst>
              <a:ext uri="{FF2B5EF4-FFF2-40B4-BE49-F238E27FC236}">
                <a16:creationId xmlns:a16="http://schemas.microsoft.com/office/drawing/2014/main" id="{62629E94-2D25-40FF-9D05-C4F36E286AE4}"/>
              </a:ext>
            </a:extLst>
          </p:cNvPr>
          <p:cNvSpPr>
            <a:spLocks noGrp="1"/>
          </p:cNvSpPr>
          <p:nvPr>
            <p:ph type="title"/>
          </p:nvPr>
        </p:nvSpPr>
        <p:spPr/>
        <p:txBody>
          <a:bodyPr/>
          <a:lstStyle/>
          <a:p>
            <a:r>
              <a:rPr lang="en-GB" dirty="0"/>
              <a:t>Linear search (linked-list)</a:t>
            </a:r>
          </a:p>
        </p:txBody>
      </p:sp>
    </p:spTree>
    <p:extLst>
      <p:ext uri="{BB962C8B-B14F-4D97-AF65-F5344CB8AC3E}">
        <p14:creationId xmlns:p14="http://schemas.microsoft.com/office/powerpoint/2010/main" val="228598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08A464-1503-4C5A-BEB2-A048B5FF6EC6}"/>
              </a:ext>
            </a:extLst>
          </p:cNvPr>
          <p:cNvSpPr>
            <a:spLocks noGrp="1"/>
          </p:cNvSpPr>
          <p:nvPr>
            <p:ph type="body" sz="quarter" idx="15"/>
          </p:nvPr>
        </p:nvSpPr>
        <p:spPr>
          <a:xfrm>
            <a:off x="83890" y="1828800"/>
            <a:ext cx="60121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endParaRPr lang="en-AU" sz="2000" dirty="0"/>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span</a:t>
            </a:r>
            <a:r>
              <a:rPr lang="en-AU" sz="2000" dirty="0"/>
              <a:t>&lt;</a:t>
            </a:r>
            <a:r>
              <a:rPr lang="en-AU" sz="2000" dirty="0">
                <a:solidFill>
                  <a:srgbClr val="009999"/>
                </a:solidFill>
              </a:rPr>
              <a:t>T</a:t>
            </a:r>
            <a:r>
              <a:rPr lang="en-AU" sz="2000" dirty="0"/>
              <a:t> </a:t>
            </a:r>
            <a:r>
              <a:rPr lang="en-AU" sz="2000" dirty="0">
                <a:solidFill>
                  <a:srgbClr val="0000FF"/>
                </a:solidFill>
              </a:rPr>
              <a:t>const</a:t>
            </a:r>
            <a:r>
              <a:rPr lang="en-AU" sz="2000" dirty="0"/>
              <a:t>&gt; </a:t>
            </a:r>
            <a:r>
              <a:rPr lang="en-AU" sz="2000" dirty="0">
                <a:solidFill>
                  <a:srgbClr val="0000FF"/>
                </a:solidFill>
              </a:rPr>
              <a:t>const</a:t>
            </a:r>
            <a:r>
              <a:rPr lang="en-AU" sz="2000" dirty="0"/>
              <a:t> s,</a:t>
            </a:r>
          </a:p>
          <a:p>
            <a:pPr>
              <a:lnSpc>
                <a:spcPct val="60000"/>
              </a:lnSpc>
            </a:pPr>
            <a:r>
              <a:rPr lang="en-AU" sz="2000" dirty="0"/>
              <a:t>   </a:t>
            </a:r>
            <a:r>
              <a:rPr lang="en-AU" sz="2000" dirty="0">
                <a:solidFill>
                  <a:srgbClr val="009999"/>
                </a:solidFill>
              </a:rPr>
              <a:t>T</a:t>
            </a:r>
            <a:r>
              <a:rPr lang="en-AU" sz="2000" dirty="0"/>
              <a:t> </a:t>
            </a:r>
            <a:r>
              <a:rPr lang="en-AU" sz="2000" dirty="0">
                <a:solidFill>
                  <a:srgbClr val="0000FF"/>
                </a:solidFill>
              </a:rPr>
              <a:t>const</a:t>
            </a:r>
            <a:r>
              <a:rPr lang="en-AU" sz="2000" dirty="0"/>
              <a:t>&amp; </a:t>
            </a:r>
            <a:r>
              <a:rPr lang="en-AU" sz="2000" dirty="0" err="1"/>
              <a:t>val</a:t>
            </a:r>
            <a:r>
              <a:rPr lang="en-AU" sz="2000" dirty="0"/>
              <a:t>)</a:t>
            </a: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a:t>
            </a:r>
            <a:r>
              <a:rPr lang="en-AU" sz="2000" dirty="0">
                <a:solidFill>
                  <a:srgbClr val="0000FF"/>
                </a:solidFill>
              </a:rPr>
              <a:t>auto</a:t>
            </a:r>
            <a:r>
              <a:rPr lang="en-AU" sz="2000" dirty="0"/>
              <a:t> </a:t>
            </a:r>
            <a:r>
              <a:rPr lang="en-AU" sz="2000" dirty="0" err="1"/>
              <a:t>i</a:t>
            </a:r>
            <a:r>
              <a:rPr lang="en-AU" sz="2000" dirty="0"/>
              <a:t> = 0; </a:t>
            </a:r>
            <a:r>
              <a:rPr lang="en-AU" sz="2000" dirty="0" err="1"/>
              <a:t>i</a:t>
            </a:r>
            <a:r>
              <a:rPr lang="en-AU" sz="2000" dirty="0"/>
              <a:t> &lt; </a:t>
            </a:r>
            <a:r>
              <a:rPr lang="en-AU" sz="2000" dirty="0">
                <a:solidFill>
                  <a:schemeClr val="accent5">
                    <a:lumMod val="75000"/>
                  </a:schemeClr>
                </a:solidFill>
              </a:rPr>
              <a:t>size</a:t>
            </a:r>
            <a:r>
              <a:rPr lang="en-AU" sz="2000" dirty="0"/>
              <a:t>(s); ++</a:t>
            </a:r>
            <a:r>
              <a:rPr lang="en-AU" sz="2000" dirty="0" err="1"/>
              <a:t>i</a:t>
            </a:r>
            <a:r>
              <a:rPr lang="en-AU" sz="2000" dirty="0"/>
              <a:t>) {</a:t>
            </a:r>
          </a:p>
          <a:p>
            <a:pPr>
              <a:lnSpc>
                <a:spcPct val="60000"/>
              </a:lnSpc>
            </a:pPr>
            <a:r>
              <a:rPr lang="en-AU" sz="2000" dirty="0"/>
              <a:t>      </a:t>
            </a:r>
            <a:r>
              <a:rPr lang="en-AU" sz="2000" dirty="0">
                <a:solidFill>
                  <a:srgbClr val="0000FF"/>
                </a:solidFill>
              </a:rPr>
              <a:t>if</a:t>
            </a:r>
            <a:r>
              <a:rPr lang="en-AU" sz="2000" dirty="0"/>
              <a:t> (s[</a:t>
            </a:r>
            <a:r>
              <a:rPr lang="en-AU" sz="2000" dirty="0" err="1"/>
              <a:t>i</a:t>
            </a:r>
            <a:r>
              <a:rPr lang="en-AU" sz="2000" dirty="0"/>
              <a:t>]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a:t>
            </a:r>
            <a:r>
              <a:rPr lang="en-AU" sz="2000" dirty="0" err="1"/>
              <a:t>i</a:t>
            </a:r>
            <a:r>
              <a:rPr lang="en-AU" sz="2000" dirty="0"/>
              <a:t>;</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a:solidFill>
                  <a:schemeClr val="accent5">
                    <a:lumMod val="75000"/>
                  </a:schemeClr>
                </a:solidFill>
              </a:rPr>
              <a:t>distance</a:t>
            </a:r>
            <a:r>
              <a:rPr lang="en-AU" sz="2000" dirty="0"/>
              <a:t>(s);</a:t>
            </a:r>
          </a:p>
          <a:p>
            <a:pPr>
              <a:lnSpc>
                <a:spcPct val="60000"/>
              </a:lnSpc>
            </a:pPr>
            <a:r>
              <a:rPr lang="en-AU" sz="2000" dirty="0"/>
              <a:t>}</a:t>
            </a:r>
          </a:p>
          <a:p>
            <a:endParaRPr lang="en-AU" sz="2000" dirty="0"/>
          </a:p>
        </p:txBody>
      </p:sp>
      <p:sp>
        <p:nvSpPr>
          <p:cNvPr id="11" name="Text Placeholder 10">
            <a:extLst>
              <a:ext uri="{FF2B5EF4-FFF2-40B4-BE49-F238E27FC236}">
                <a16:creationId xmlns:a16="http://schemas.microsoft.com/office/drawing/2014/main" id="{CD4EFBF7-296F-4DDE-881C-D571757F1C66}"/>
              </a:ext>
            </a:extLst>
          </p:cNvPr>
          <p:cNvSpPr>
            <a:spLocks noGrp="1"/>
          </p:cNvSpPr>
          <p:nvPr>
            <p:ph type="body" sz="quarter" idx="16"/>
          </p:nvPr>
        </p:nvSpPr>
        <p:spPr>
          <a:xfrm>
            <a:off x="6210301" y="1828800"/>
            <a:ext cx="58978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template</a:t>
            </a:r>
            <a:r>
              <a:rPr lang="en-AU" sz="2000" dirty="0"/>
              <a:t>&lt;</a:t>
            </a:r>
            <a:r>
              <a:rPr lang="en-AU" sz="2000" dirty="0">
                <a:solidFill>
                  <a:srgbClr val="0000FF"/>
                </a:solidFill>
              </a:rPr>
              <a:t>class</a:t>
            </a:r>
            <a:r>
              <a:rPr lang="en-AU" sz="2000" dirty="0"/>
              <a:t>&gt; </a:t>
            </a:r>
            <a:r>
              <a:rPr lang="en-AU" sz="2000" dirty="0">
                <a:solidFill>
                  <a:srgbClr val="0000FF"/>
                </a:solidFill>
              </a:rPr>
              <a:t>class</a:t>
            </a:r>
            <a:r>
              <a:rPr lang="en-AU" sz="2000" dirty="0"/>
              <a:t> </a:t>
            </a:r>
            <a:r>
              <a:rPr lang="en-AU" sz="2000" dirty="0">
                <a:solidFill>
                  <a:srgbClr val="009999"/>
                </a:solidFill>
              </a:rPr>
              <a:t>Node</a:t>
            </a:r>
            <a:r>
              <a:rPr lang="en-AU" sz="2000" dirty="0"/>
              <a:t>,</a:t>
            </a:r>
          </a:p>
          <a:p>
            <a:pPr>
              <a:lnSpc>
                <a:spcPct val="60000"/>
              </a:lnSpc>
            </a:pPr>
            <a:r>
              <a:rPr lang="en-AU" sz="2000" dirty="0"/>
              <a:t>   </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Node</a:t>
            </a:r>
            <a:r>
              <a:rPr lang="en-AU" sz="2000" dirty="0"/>
              <a:t>&lt;</a:t>
            </a:r>
            <a:r>
              <a:rPr lang="en-AU" sz="2000" dirty="0">
                <a:solidFill>
                  <a:srgbClr val="009999"/>
                </a:solidFill>
              </a:rPr>
              <a:t>T</a:t>
            </a:r>
            <a:r>
              <a:rPr lang="en-AU" sz="2000" dirty="0"/>
              <a:t>&gt; </a:t>
            </a:r>
            <a:r>
              <a:rPr lang="en-AU" sz="2000" dirty="0">
                <a:solidFill>
                  <a:srgbClr val="0000FF"/>
                </a:solidFill>
              </a:rPr>
              <a:t>const</a:t>
            </a:r>
            <a:r>
              <a:rPr lang="en-AU" sz="2000" dirty="0"/>
              <a:t>* s,</a:t>
            </a:r>
          </a:p>
          <a:p>
            <a:pPr>
              <a:lnSpc>
                <a:spcPct val="60000"/>
              </a:lnSpc>
            </a:pPr>
            <a:r>
              <a:rPr lang="en-AU" sz="2000" dirty="0"/>
              <a:t>   T </a:t>
            </a:r>
            <a:r>
              <a:rPr lang="en-AU" sz="2000" dirty="0">
                <a:solidFill>
                  <a:srgbClr val="0000FF"/>
                </a:solidFill>
              </a:rPr>
              <a:t>const</a:t>
            </a:r>
            <a:r>
              <a:rPr lang="en-AU" sz="2000" dirty="0"/>
              <a:t>&amp; </a:t>
            </a:r>
            <a:r>
              <a:rPr lang="en-AU" sz="2000" dirty="0" err="1"/>
              <a:t>val</a:t>
            </a:r>
            <a:r>
              <a:rPr lang="en-AU" sz="2000" dirty="0"/>
              <a:t>)</a:t>
            </a:r>
            <a:endParaRPr lang="en-AU" sz="2000" dirty="0">
              <a:solidFill>
                <a:srgbClr val="0000FF"/>
              </a:solidFill>
            </a:endParaRP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 s != </a:t>
            </a:r>
            <a:r>
              <a:rPr lang="en-AU" sz="2000" dirty="0" err="1">
                <a:solidFill>
                  <a:srgbClr val="0000FF"/>
                </a:solidFill>
              </a:rPr>
              <a:t>nullptr</a:t>
            </a:r>
            <a:r>
              <a:rPr lang="en-AU" sz="2000" dirty="0"/>
              <a:t>; s = s-&gt;next) {</a:t>
            </a:r>
          </a:p>
          <a:p>
            <a:pPr>
              <a:lnSpc>
                <a:spcPct val="60000"/>
              </a:lnSpc>
            </a:pPr>
            <a:r>
              <a:rPr lang="en-AU" sz="2000" dirty="0"/>
              <a:t>      </a:t>
            </a:r>
            <a:r>
              <a:rPr lang="en-AU" sz="2000" dirty="0">
                <a:solidFill>
                  <a:srgbClr val="0000FF"/>
                </a:solidFill>
              </a:rPr>
              <a:t>if</a:t>
            </a:r>
            <a:r>
              <a:rPr lang="en-AU" sz="2000" dirty="0"/>
              <a:t> (s-&gt;value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s;</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err="1">
                <a:solidFill>
                  <a:srgbClr val="0000FF"/>
                </a:solidFill>
              </a:rPr>
              <a:t>nullptr</a:t>
            </a:r>
            <a:r>
              <a:rPr lang="en-AU" sz="2000" dirty="0"/>
              <a:t>;</a:t>
            </a:r>
          </a:p>
          <a:p>
            <a:pPr>
              <a:lnSpc>
                <a:spcPct val="60000"/>
              </a:lnSpc>
            </a:pPr>
            <a:r>
              <a:rPr lang="en-AU" sz="2000" dirty="0"/>
              <a:t>}</a:t>
            </a:r>
          </a:p>
          <a:p>
            <a:endParaRPr lang="en-AU" sz="2000" dirty="0"/>
          </a:p>
        </p:txBody>
      </p:sp>
      <p:sp>
        <p:nvSpPr>
          <p:cNvPr id="7" name="Title 6">
            <a:extLst>
              <a:ext uri="{FF2B5EF4-FFF2-40B4-BE49-F238E27FC236}">
                <a16:creationId xmlns:a16="http://schemas.microsoft.com/office/drawing/2014/main" id="{F7832513-1868-411C-ABB2-FBECB08BF020}"/>
              </a:ext>
            </a:extLst>
          </p:cNvPr>
          <p:cNvSpPr>
            <a:spLocks noGrp="1"/>
          </p:cNvSpPr>
          <p:nvPr>
            <p:ph type="title"/>
          </p:nvPr>
        </p:nvSpPr>
        <p:spPr/>
        <p:txBody>
          <a:bodyPr/>
          <a:lstStyle/>
          <a:p>
            <a:r>
              <a:rPr lang="en-AU" dirty="0"/>
              <a:t>Compare the pair</a:t>
            </a:r>
          </a:p>
        </p:txBody>
      </p:sp>
    </p:spTree>
    <p:extLst>
      <p:ext uri="{BB962C8B-B14F-4D97-AF65-F5344CB8AC3E}">
        <p14:creationId xmlns:p14="http://schemas.microsoft.com/office/powerpoint/2010/main" val="132017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08A464-1503-4C5A-BEB2-A048B5FF6EC6}"/>
              </a:ext>
            </a:extLst>
          </p:cNvPr>
          <p:cNvSpPr>
            <a:spLocks noGrp="1"/>
          </p:cNvSpPr>
          <p:nvPr>
            <p:ph type="body" sz="quarter" idx="15"/>
          </p:nvPr>
        </p:nvSpPr>
        <p:spPr>
          <a:xfrm>
            <a:off x="83890" y="1828800"/>
            <a:ext cx="60121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endParaRPr lang="en-AU" sz="2000" dirty="0"/>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span</a:t>
            </a:r>
            <a:r>
              <a:rPr lang="en-AU" sz="2000" dirty="0"/>
              <a:t>&lt;</a:t>
            </a:r>
            <a:r>
              <a:rPr lang="en-AU" sz="2000" dirty="0">
                <a:solidFill>
                  <a:srgbClr val="009999"/>
                </a:solidFill>
              </a:rPr>
              <a:t>T</a:t>
            </a:r>
            <a:r>
              <a:rPr lang="en-AU" sz="2000" dirty="0"/>
              <a:t> </a:t>
            </a:r>
            <a:r>
              <a:rPr lang="en-AU" sz="2000" dirty="0">
                <a:solidFill>
                  <a:srgbClr val="0000FF"/>
                </a:solidFill>
              </a:rPr>
              <a:t>const</a:t>
            </a:r>
            <a:r>
              <a:rPr lang="en-AU" sz="2000" dirty="0"/>
              <a:t>&gt; </a:t>
            </a:r>
            <a:r>
              <a:rPr lang="en-AU" sz="2000" dirty="0">
                <a:solidFill>
                  <a:srgbClr val="0000FF"/>
                </a:solidFill>
              </a:rPr>
              <a:t>const</a:t>
            </a:r>
            <a:r>
              <a:rPr lang="en-AU" sz="2000" dirty="0"/>
              <a:t> s,</a:t>
            </a:r>
          </a:p>
          <a:p>
            <a:pPr>
              <a:lnSpc>
                <a:spcPct val="60000"/>
              </a:lnSpc>
            </a:pPr>
            <a:r>
              <a:rPr lang="en-AU" sz="2000" dirty="0"/>
              <a:t>   </a:t>
            </a:r>
            <a:r>
              <a:rPr lang="en-AU" sz="2000" dirty="0">
                <a:solidFill>
                  <a:srgbClr val="009999"/>
                </a:solidFill>
              </a:rPr>
              <a:t>T</a:t>
            </a:r>
            <a:r>
              <a:rPr lang="en-AU" sz="2000" dirty="0"/>
              <a:t> </a:t>
            </a:r>
            <a:r>
              <a:rPr lang="en-AU" sz="2000" dirty="0">
                <a:solidFill>
                  <a:srgbClr val="0000FF"/>
                </a:solidFill>
              </a:rPr>
              <a:t>const</a:t>
            </a:r>
            <a:r>
              <a:rPr lang="en-AU" sz="2000" dirty="0"/>
              <a:t>&amp; </a:t>
            </a:r>
            <a:r>
              <a:rPr lang="en-AU" sz="2000" dirty="0" err="1"/>
              <a:t>val</a:t>
            </a:r>
            <a:r>
              <a:rPr lang="en-AU" sz="2000" dirty="0"/>
              <a:t>)</a:t>
            </a: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a:t>
            </a:r>
            <a:r>
              <a:rPr lang="en-AU" sz="2000" dirty="0">
                <a:solidFill>
                  <a:srgbClr val="0000FF"/>
                </a:solidFill>
              </a:rPr>
              <a:t>auto</a:t>
            </a:r>
            <a:r>
              <a:rPr lang="en-AU" sz="2000" dirty="0"/>
              <a:t> </a:t>
            </a:r>
            <a:r>
              <a:rPr lang="en-AU" sz="2000" dirty="0" err="1"/>
              <a:t>i</a:t>
            </a:r>
            <a:r>
              <a:rPr lang="en-AU" sz="2000" dirty="0"/>
              <a:t> = 0; </a:t>
            </a:r>
            <a:r>
              <a:rPr lang="en-AU" sz="2000" b="1" dirty="0" err="1">
                <a:highlight>
                  <a:srgbClr val="FFFF00"/>
                </a:highlight>
              </a:rPr>
              <a:t>i</a:t>
            </a:r>
            <a:r>
              <a:rPr lang="en-AU" sz="2000" b="1" dirty="0">
                <a:highlight>
                  <a:srgbClr val="FFFF00"/>
                </a:highlight>
              </a:rPr>
              <a:t> &lt; size(s)</a:t>
            </a:r>
            <a:r>
              <a:rPr lang="en-AU" sz="2000" dirty="0"/>
              <a:t>; ++</a:t>
            </a:r>
            <a:r>
              <a:rPr lang="en-AU" sz="2000" dirty="0" err="1"/>
              <a:t>i</a:t>
            </a:r>
            <a:r>
              <a:rPr lang="en-AU" sz="2000" dirty="0"/>
              <a:t>) {</a:t>
            </a:r>
          </a:p>
          <a:p>
            <a:pPr>
              <a:lnSpc>
                <a:spcPct val="60000"/>
              </a:lnSpc>
            </a:pPr>
            <a:r>
              <a:rPr lang="en-AU" sz="2000" dirty="0"/>
              <a:t>      </a:t>
            </a:r>
            <a:r>
              <a:rPr lang="en-AU" sz="2000" dirty="0">
                <a:solidFill>
                  <a:srgbClr val="0000FF"/>
                </a:solidFill>
              </a:rPr>
              <a:t>if</a:t>
            </a:r>
            <a:r>
              <a:rPr lang="en-AU" sz="2000" dirty="0"/>
              <a:t> (s[</a:t>
            </a:r>
            <a:r>
              <a:rPr lang="en-AU" sz="2000" dirty="0" err="1"/>
              <a:t>i</a:t>
            </a:r>
            <a:r>
              <a:rPr lang="en-AU" sz="2000" dirty="0"/>
              <a:t>]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a:t>
            </a:r>
            <a:r>
              <a:rPr lang="en-AU" sz="2000" dirty="0" err="1"/>
              <a:t>i</a:t>
            </a:r>
            <a:r>
              <a:rPr lang="en-AU" sz="2000" dirty="0"/>
              <a:t>;</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a:solidFill>
                  <a:schemeClr val="accent5">
                    <a:lumMod val="75000"/>
                  </a:schemeClr>
                </a:solidFill>
              </a:rPr>
              <a:t>distance</a:t>
            </a:r>
            <a:r>
              <a:rPr lang="en-AU" sz="2000" dirty="0"/>
              <a:t>(s);</a:t>
            </a:r>
          </a:p>
          <a:p>
            <a:pPr>
              <a:lnSpc>
                <a:spcPct val="60000"/>
              </a:lnSpc>
            </a:pPr>
            <a:r>
              <a:rPr lang="en-AU" sz="2000" dirty="0"/>
              <a:t>}</a:t>
            </a:r>
          </a:p>
          <a:p>
            <a:endParaRPr lang="en-AU" sz="2000" dirty="0"/>
          </a:p>
        </p:txBody>
      </p:sp>
      <p:sp>
        <p:nvSpPr>
          <p:cNvPr id="11" name="Text Placeholder 10">
            <a:extLst>
              <a:ext uri="{FF2B5EF4-FFF2-40B4-BE49-F238E27FC236}">
                <a16:creationId xmlns:a16="http://schemas.microsoft.com/office/drawing/2014/main" id="{CD4EFBF7-296F-4DDE-881C-D571757F1C66}"/>
              </a:ext>
            </a:extLst>
          </p:cNvPr>
          <p:cNvSpPr>
            <a:spLocks noGrp="1"/>
          </p:cNvSpPr>
          <p:nvPr>
            <p:ph type="body" sz="quarter" idx="16"/>
          </p:nvPr>
        </p:nvSpPr>
        <p:spPr>
          <a:xfrm>
            <a:off x="6210301" y="1828800"/>
            <a:ext cx="58978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template</a:t>
            </a:r>
            <a:r>
              <a:rPr lang="en-AU" sz="2000" dirty="0"/>
              <a:t>&lt;</a:t>
            </a:r>
            <a:r>
              <a:rPr lang="en-AU" sz="2000" dirty="0">
                <a:solidFill>
                  <a:srgbClr val="0000FF"/>
                </a:solidFill>
              </a:rPr>
              <a:t>class</a:t>
            </a:r>
            <a:r>
              <a:rPr lang="en-AU" sz="2000" dirty="0"/>
              <a:t>&gt; </a:t>
            </a:r>
            <a:r>
              <a:rPr lang="en-AU" sz="2000" dirty="0">
                <a:solidFill>
                  <a:srgbClr val="0000FF"/>
                </a:solidFill>
              </a:rPr>
              <a:t>class</a:t>
            </a:r>
            <a:r>
              <a:rPr lang="en-AU" sz="2000" dirty="0"/>
              <a:t> </a:t>
            </a:r>
            <a:r>
              <a:rPr lang="en-AU" sz="2000" dirty="0">
                <a:solidFill>
                  <a:srgbClr val="009999"/>
                </a:solidFill>
              </a:rPr>
              <a:t>Node</a:t>
            </a:r>
            <a:r>
              <a:rPr lang="en-AU" sz="2000" dirty="0"/>
              <a:t>,</a:t>
            </a:r>
          </a:p>
          <a:p>
            <a:pPr>
              <a:lnSpc>
                <a:spcPct val="60000"/>
              </a:lnSpc>
            </a:pPr>
            <a:r>
              <a:rPr lang="en-AU" sz="2000" dirty="0"/>
              <a:t>   </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Node</a:t>
            </a:r>
            <a:r>
              <a:rPr lang="en-AU" sz="2000" dirty="0"/>
              <a:t>&lt;</a:t>
            </a:r>
            <a:r>
              <a:rPr lang="en-AU" sz="2000" dirty="0">
                <a:solidFill>
                  <a:srgbClr val="009999"/>
                </a:solidFill>
              </a:rPr>
              <a:t>T</a:t>
            </a:r>
            <a:r>
              <a:rPr lang="en-AU" sz="2000" dirty="0"/>
              <a:t>&gt; </a:t>
            </a:r>
            <a:r>
              <a:rPr lang="en-AU" sz="2000" dirty="0">
                <a:solidFill>
                  <a:srgbClr val="0000FF"/>
                </a:solidFill>
              </a:rPr>
              <a:t>const</a:t>
            </a:r>
            <a:r>
              <a:rPr lang="en-AU" sz="2000" dirty="0"/>
              <a:t>* s,</a:t>
            </a:r>
          </a:p>
          <a:p>
            <a:pPr>
              <a:lnSpc>
                <a:spcPct val="60000"/>
              </a:lnSpc>
            </a:pPr>
            <a:r>
              <a:rPr lang="en-AU" sz="2000" dirty="0"/>
              <a:t>   T </a:t>
            </a:r>
            <a:r>
              <a:rPr lang="en-AU" sz="2000" dirty="0">
                <a:solidFill>
                  <a:srgbClr val="0000FF"/>
                </a:solidFill>
              </a:rPr>
              <a:t>const</a:t>
            </a:r>
            <a:r>
              <a:rPr lang="en-AU" sz="2000" dirty="0"/>
              <a:t>&amp; </a:t>
            </a:r>
            <a:r>
              <a:rPr lang="en-AU" sz="2000" dirty="0" err="1"/>
              <a:t>val</a:t>
            </a:r>
            <a:r>
              <a:rPr lang="en-AU" sz="2000" dirty="0"/>
              <a:t>)</a:t>
            </a:r>
            <a:endParaRPr lang="en-AU" sz="2000" dirty="0">
              <a:solidFill>
                <a:srgbClr val="0000FF"/>
              </a:solidFill>
            </a:endParaRP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 </a:t>
            </a:r>
            <a:r>
              <a:rPr lang="en-AU" sz="2000" b="1" dirty="0">
                <a:highlight>
                  <a:srgbClr val="FFFF00"/>
                </a:highlight>
              </a:rPr>
              <a:t>s != </a:t>
            </a:r>
            <a:r>
              <a:rPr lang="en-AU" sz="2000" b="1" dirty="0" err="1">
                <a:highlight>
                  <a:srgbClr val="FFFF00"/>
                </a:highlight>
              </a:rPr>
              <a:t>nullptr</a:t>
            </a:r>
            <a:r>
              <a:rPr lang="en-AU" sz="2000" dirty="0"/>
              <a:t>; s = s-&gt;next) {</a:t>
            </a:r>
          </a:p>
          <a:p>
            <a:pPr>
              <a:lnSpc>
                <a:spcPct val="60000"/>
              </a:lnSpc>
            </a:pPr>
            <a:r>
              <a:rPr lang="en-AU" sz="2000" dirty="0"/>
              <a:t>      </a:t>
            </a:r>
            <a:r>
              <a:rPr lang="en-AU" sz="2000" dirty="0">
                <a:solidFill>
                  <a:srgbClr val="0000FF"/>
                </a:solidFill>
              </a:rPr>
              <a:t>if</a:t>
            </a:r>
            <a:r>
              <a:rPr lang="en-AU" sz="2000" dirty="0"/>
              <a:t> (s-&gt;value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s;</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err="1">
                <a:solidFill>
                  <a:srgbClr val="0000FF"/>
                </a:solidFill>
              </a:rPr>
              <a:t>nullptr</a:t>
            </a:r>
            <a:r>
              <a:rPr lang="en-AU" sz="2000" dirty="0"/>
              <a:t>;</a:t>
            </a:r>
          </a:p>
          <a:p>
            <a:pPr>
              <a:lnSpc>
                <a:spcPct val="60000"/>
              </a:lnSpc>
            </a:pPr>
            <a:r>
              <a:rPr lang="en-AU" sz="2000" dirty="0"/>
              <a:t>}</a:t>
            </a:r>
          </a:p>
          <a:p>
            <a:endParaRPr lang="en-AU" sz="2000" dirty="0"/>
          </a:p>
        </p:txBody>
      </p:sp>
      <p:sp>
        <p:nvSpPr>
          <p:cNvPr id="7" name="Title 6">
            <a:extLst>
              <a:ext uri="{FF2B5EF4-FFF2-40B4-BE49-F238E27FC236}">
                <a16:creationId xmlns:a16="http://schemas.microsoft.com/office/drawing/2014/main" id="{F7832513-1868-411C-ABB2-FBECB08BF020}"/>
              </a:ext>
            </a:extLst>
          </p:cNvPr>
          <p:cNvSpPr>
            <a:spLocks noGrp="1"/>
          </p:cNvSpPr>
          <p:nvPr>
            <p:ph type="title"/>
          </p:nvPr>
        </p:nvSpPr>
        <p:spPr/>
        <p:txBody>
          <a:bodyPr/>
          <a:lstStyle/>
          <a:p>
            <a:r>
              <a:rPr lang="en-AU" dirty="0"/>
              <a:t>Compare the pair</a:t>
            </a:r>
          </a:p>
        </p:txBody>
      </p:sp>
    </p:spTree>
    <p:extLst>
      <p:ext uri="{BB962C8B-B14F-4D97-AF65-F5344CB8AC3E}">
        <p14:creationId xmlns:p14="http://schemas.microsoft.com/office/powerpoint/2010/main" val="66783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08A464-1503-4C5A-BEB2-A048B5FF6EC6}"/>
              </a:ext>
            </a:extLst>
          </p:cNvPr>
          <p:cNvSpPr>
            <a:spLocks noGrp="1"/>
          </p:cNvSpPr>
          <p:nvPr>
            <p:ph type="body" sz="quarter" idx="15"/>
          </p:nvPr>
        </p:nvSpPr>
        <p:spPr>
          <a:xfrm>
            <a:off x="83890" y="1828800"/>
            <a:ext cx="60121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endParaRPr lang="en-AU" sz="2000" dirty="0"/>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span</a:t>
            </a:r>
            <a:r>
              <a:rPr lang="en-AU" sz="2000" dirty="0"/>
              <a:t>&lt;</a:t>
            </a:r>
            <a:r>
              <a:rPr lang="en-AU" sz="2000" dirty="0">
                <a:solidFill>
                  <a:srgbClr val="009999"/>
                </a:solidFill>
              </a:rPr>
              <a:t>T</a:t>
            </a:r>
            <a:r>
              <a:rPr lang="en-AU" sz="2000" dirty="0"/>
              <a:t> </a:t>
            </a:r>
            <a:r>
              <a:rPr lang="en-AU" sz="2000" dirty="0">
                <a:solidFill>
                  <a:srgbClr val="0000FF"/>
                </a:solidFill>
              </a:rPr>
              <a:t>const</a:t>
            </a:r>
            <a:r>
              <a:rPr lang="en-AU" sz="2000" dirty="0"/>
              <a:t>&gt; </a:t>
            </a:r>
            <a:r>
              <a:rPr lang="en-AU" sz="2000" dirty="0">
                <a:solidFill>
                  <a:srgbClr val="0000FF"/>
                </a:solidFill>
              </a:rPr>
              <a:t>const</a:t>
            </a:r>
            <a:r>
              <a:rPr lang="en-AU" sz="2000" dirty="0"/>
              <a:t> s,</a:t>
            </a:r>
          </a:p>
          <a:p>
            <a:pPr>
              <a:lnSpc>
                <a:spcPct val="60000"/>
              </a:lnSpc>
            </a:pPr>
            <a:r>
              <a:rPr lang="en-AU" sz="2000" dirty="0"/>
              <a:t>   </a:t>
            </a:r>
            <a:r>
              <a:rPr lang="en-AU" sz="2000" dirty="0">
                <a:solidFill>
                  <a:srgbClr val="009999"/>
                </a:solidFill>
              </a:rPr>
              <a:t>T</a:t>
            </a:r>
            <a:r>
              <a:rPr lang="en-AU" sz="2000" dirty="0"/>
              <a:t> </a:t>
            </a:r>
            <a:r>
              <a:rPr lang="en-AU" sz="2000" dirty="0">
                <a:solidFill>
                  <a:srgbClr val="0000FF"/>
                </a:solidFill>
              </a:rPr>
              <a:t>const</a:t>
            </a:r>
            <a:r>
              <a:rPr lang="en-AU" sz="2000" dirty="0"/>
              <a:t>&amp; </a:t>
            </a:r>
            <a:r>
              <a:rPr lang="en-AU" sz="2000" dirty="0" err="1"/>
              <a:t>val</a:t>
            </a:r>
            <a:r>
              <a:rPr lang="en-AU" sz="2000" dirty="0"/>
              <a:t>)</a:t>
            </a: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a:t>
            </a:r>
            <a:r>
              <a:rPr lang="en-AU" sz="2000" dirty="0">
                <a:solidFill>
                  <a:srgbClr val="0000FF"/>
                </a:solidFill>
              </a:rPr>
              <a:t>auto</a:t>
            </a:r>
            <a:r>
              <a:rPr lang="en-AU" sz="2000" dirty="0"/>
              <a:t> </a:t>
            </a:r>
            <a:r>
              <a:rPr lang="en-AU" sz="2000" dirty="0" err="1"/>
              <a:t>i</a:t>
            </a:r>
            <a:r>
              <a:rPr lang="en-AU" sz="2000" dirty="0"/>
              <a:t> = 0; </a:t>
            </a:r>
            <a:r>
              <a:rPr lang="en-AU" sz="2000" dirty="0" err="1"/>
              <a:t>i</a:t>
            </a:r>
            <a:r>
              <a:rPr lang="en-AU" sz="2000" dirty="0"/>
              <a:t> &lt; </a:t>
            </a:r>
            <a:r>
              <a:rPr lang="en-AU" sz="2000" dirty="0">
                <a:solidFill>
                  <a:schemeClr val="accent5">
                    <a:lumMod val="75000"/>
                  </a:schemeClr>
                </a:solidFill>
              </a:rPr>
              <a:t>size</a:t>
            </a:r>
            <a:r>
              <a:rPr lang="en-AU" sz="2000" dirty="0"/>
              <a:t>(s); </a:t>
            </a:r>
            <a:r>
              <a:rPr lang="en-AU" sz="2000" b="1" dirty="0">
                <a:highlight>
                  <a:srgbClr val="FFFF00"/>
                </a:highlight>
              </a:rPr>
              <a:t>++</a:t>
            </a:r>
            <a:r>
              <a:rPr lang="en-AU" sz="2000" b="1" dirty="0" err="1">
                <a:highlight>
                  <a:srgbClr val="FFFF00"/>
                </a:highlight>
              </a:rPr>
              <a:t>i</a:t>
            </a:r>
            <a:r>
              <a:rPr lang="en-AU" sz="2000" dirty="0"/>
              <a:t>) {</a:t>
            </a:r>
          </a:p>
          <a:p>
            <a:pPr>
              <a:lnSpc>
                <a:spcPct val="60000"/>
              </a:lnSpc>
            </a:pPr>
            <a:r>
              <a:rPr lang="en-AU" sz="2000" dirty="0"/>
              <a:t>      </a:t>
            </a:r>
            <a:r>
              <a:rPr lang="en-AU" sz="2000" dirty="0">
                <a:solidFill>
                  <a:srgbClr val="0000FF"/>
                </a:solidFill>
              </a:rPr>
              <a:t>if</a:t>
            </a:r>
            <a:r>
              <a:rPr lang="en-AU" sz="2000" dirty="0"/>
              <a:t> (s[</a:t>
            </a:r>
            <a:r>
              <a:rPr lang="en-AU" sz="2000" dirty="0" err="1"/>
              <a:t>i</a:t>
            </a:r>
            <a:r>
              <a:rPr lang="en-AU" sz="2000" dirty="0"/>
              <a:t>]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a:t>
            </a:r>
            <a:r>
              <a:rPr lang="en-AU" sz="2000" dirty="0" err="1"/>
              <a:t>i</a:t>
            </a:r>
            <a:r>
              <a:rPr lang="en-AU" sz="2000" dirty="0"/>
              <a:t>;</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a:solidFill>
                  <a:schemeClr val="accent5">
                    <a:lumMod val="75000"/>
                  </a:schemeClr>
                </a:solidFill>
              </a:rPr>
              <a:t>distance</a:t>
            </a:r>
            <a:r>
              <a:rPr lang="en-AU" sz="2000" dirty="0"/>
              <a:t>(s);</a:t>
            </a:r>
          </a:p>
          <a:p>
            <a:pPr>
              <a:lnSpc>
                <a:spcPct val="60000"/>
              </a:lnSpc>
            </a:pPr>
            <a:r>
              <a:rPr lang="en-AU" sz="2000" dirty="0"/>
              <a:t>}</a:t>
            </a:r>
          </a:p>
          <a:p>
            <a:endParaRPr lang="en-AU" sz="2000" dirty="0"/>
          </a:p>
        </p:txBody>
      </p:sp>
      <p:sp>
        <p:nvSpPr>
          <p:cNvPr id="11" name="Text Placeholder 10">
            <a:extLst>
              <a:ext uri="{FF2B5EF4-FFF2-40B4-BE49-F238E27FC236}">
                <a16:creationId xmlns:a16="http://schemas.microsoft.com/office/drawing/2014/main" id="{CD4EFBF7-296F-4DDE-881C-D571757F1C66}"/>
              </a:ext>
            </a:extLst>
          </p:cNvPr>
          <p:cNvSpPr>
            <a:spLocks noGrp="1"/>
          </p:cNvSpPr>
          <p:nvPr>
            <p:ph type="body" sz="quarter" idx="16"/>
          </p:nvPr>
        </p:nvSpPr>
        <p:spPr>
          <a:xfrm>
            <a:off x="6210301" y="1828800"/>
            <a:ext cx="58978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template</a:t>
            </a:r>
            <a:r>
              <a:rPr lang="en-AU" sz="2000" dirty="0"/>
              <a:t>&lt;</a:t>
            </a:r>
            <a:r>
              <a:rPr lang="en-AU" sz="2000" dirty="0">
                <a:solidFill>
                  <a:srgbClr val="0000FF"/>
                </a:solidFill>
              </a:rPr>
              <a:t>class</a:t>
            </a:r>
            <a:r>
              <a:rPr lang="en-AU" sz="2000" dirty="0"/>
              <a:t>&gt; </a:t>
            </a:r>
            <a:r>
              <a:rPr lang="en-AU" sz="2000" dirty="0">
                <a:solidFill>
                  <a:srgbClr val="0000FF"/>
                </a:solidFill>
              </a:rPr>
              <a:t>class</a:t>
            </a:r>
            <a:r>
              <a:rPr lang="en-AU" sz="2000" dirty="0"/>
              <a:t> </a:t>
            </a:r>
            <a:r>
              <a:rPr lang="en-AU" sz="2000" dirty="0">
                <a:solidFill>
                  <a:srgbClr val="009999"/>
                </a:solidFill>
              </a:rPr>
              <a:t>Node</a:t>
            </a:r>
            <a:r>
              <a:rPr lang="en-AU" sz="2000" dirty="0"/>
              <a:t>,</a:t>
            </a:r>
          </a:p>
          <a:p>
            <a:pPr>
              <a:lnSpc>
                <a:spcPct val="60000"/>
              </a:lnSpc>
            </a:pPr>
            <a:r>
              <a:rPr lang="en-AU" sz="2000" dirty="0"/>
              <a:t>   </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Node</a:t>
            </a:r>
            <a:r>
              <a:rPr lang="en-AU" sz="2000" dirty="0"/>
              <a:t>&lt;</a:t>
            </a:r>
            <a:r>
              <a:rPr lang="en-AU" sz="2000" dirty="0">
                <a:solidFill>
                  <a:srgbClr val="009999"/>
                </a:solidFill>
              </a:rPr>
              <a:t>T</a:t>
            </a:r>
            <a:r>
              <a:rPr lang="en-AU" sz="2000" dirty="0"/>
              <a:t>&gt; </a:t>
            </a:r>
            <a:r>
              <a:rPr lang="en-AU" sz="2000" dirty="0">
                <a:solidFill>
                  <a:srgbClr val="0000FF"/>
                </a:solidFill>
              </a:rPr>
              <a:t>const</a:t>
            </a:r>
            <a:r>
              <a:rPr lang="en-AU" sz="2000" dirty="0"/>
              <a:t>* s,</a:t>
            </a:r>
          </a:p>
          <a:p>
            <a:pPr>
              <a:lnSpc>
                <a:spcPct val="60000"/>
              </a:lnSpc>
            </a:pPr>
            <a:r>
              <a:rPr lang="en-AU" sz="2000" dirty="0"/>
              <a:t>   T </a:t>
            </a:r>
            <a:r>
              <a:rPr lang="en-AU" sz="2000" dirty="0">
                <a:solidFill>
                  <a:srgbClr val="0000FF"/>
                </a:solidFill>
              </a:rPr>
              <a:t>const</a:t>
            </a:r>
            <a:r>
              <a:rPr lang="en-AU" sz="2000" dirty="0"/>
              <a:t>&amp; </a:t>
            </a:r>
            <a:r>
              <a:rPr lang="en-AU" sz="2000" dirty="0" err="1"/>
              <a:t>val</a:t>
            </a:r>
            <a:r>
              <a:rPr lang="en-AU" sz="2000" dirty="0"/>
              <a:t>)</a:t>
            </a:r>
            <a:endParaRPr lang="en-AU" sz="2000" dirty="0">
              <a:solidFill>
                <a:srgbClr val="0000FF"/>
              </a:solidFill>
            </a:endParaRP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 s != </a:t>
            </a:r>
            <a:r>
              <a:rPr lang="en-AU" sz="2000" dirty="0" err="1">
                <a:solidFill>
                  <a:srgbClr val="0000FF"/>
                </a:solidFill>
              </a:rPr>
              <a:t>nullptr</a:t>
            </a:r>
            <a:r>
              <a:rPr lang="en-AU" sz="2000" dirty="0"/>
              <a:t>; </a:t>
            </a:r>
            <a:r>
              <a:rPr lang="en-AU" sz="2000" b="1" dirty="0">
                <a:highlight>
                  <a:srgbClr val="FFFF00"/>
                </a:highlight>
              </a:rPr>
              <a:t>s = s-&gt;next</a:t>
            </a:r>
            <a:r>
              <a:rPr lang="en-AU" sz="2000" dirty="0"/>
              <a:t>) {</a:t>
            </a:r>
          </a:p>
          <a:p>
            <a:pPr>
              <a:lnSpc>
                <a:spcPct val="60000"/>
              </a:lnSpc>
            </a:pPr>
            <a:r>
              <a:rPr lang="en-AU" sz="2000" dirty="0"/>
              <a:t>      </a:t>
            </a:r>
            <a:r>
              <a:rPr lang="en-AU" sz="2000" dirty="0">
                <a:solidFill>
                  <a:srgbClr val="0000FF"/>
                </a:solidFill>
              </a:rPr>
              <a:t>if</a:t>
            </a:r>
            <a:r>
              <a:rPr lang="en-AU" sz="2000" dirty="0"/>
              <a:t> (s-&gt;value == </a:t>
            </a:r>
            <a:r>
              <a:rPr lang="en-AU" sz="2000" dirty="0" err="1"/>
              <a:t>val</a:t>
            </a:r>
            <a:r>
              <a:rPr lang="en-AU" sz="2000" dirty="0"/>
              <a:t>) {</a:t>
            </a:r>
          </a:p>
          <a:p>
            <a:pPr>
              <a:lnSpc>
                <a:spcPct val="60000"/>
              </a:lnSpc>
            </a:pPr>
            <a:r>
              <a:rPr lang="en-AU" sz="2000" dirty="0"/>
              <a:t>         </a:t>
            </a:r>
            <a:r>
              <a:rPr lang="en-AU" sz="2000" dirty="0">
                <a:solidFill>
                  <a:srgbClr val="0000FF"/>
                </a:solidFill>
              </a:rPr>
              <a:t>return</a:t>
            </a:r>
            <a:r>
              <a:rPr lang="en-AU" sz="2000" dirty="0"/>
              <a:t> s;</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err="1">
                <a:solidFill>
                  <a:srgbClr val="0000FF"/>
                </a:solidFill>
              </a:rPr>
              <a:t>nullptr</a:t>
            </a:r>
            <a:r>
              <a:rPr lang="en-AU" sz="2000" dirty="0"/>
              <a:t>;</a:t>
            </a:r>
          </a:p>
          <a:p>
            <a:pPr>
              <a:lnSpc>
                <a:spcPct val="60000"/>
              </a:lnSpc>
            </a:pPr>
            <a:r>
              <a:rPr lang="en-AU" sz="2000" dirty="0"/>
              <a:t>}</a:t>
            </a:r>
          </a:p>
          <a:p>
            <a:endParaRPr lang="en-AU" sz="2000" dirty="0"/>
          </a:p>
        </p:txBody>
      </p:sp>
      <p:sp>
        <p:nvSpPr>
          <p:cNvPr id="7" name="Title 6">
            <a:extLst>
              <a:ext uri="{FF2B5EF4-FFF2-40B4-BE49-F238E27FC236}">
                <a16:creationId xmlns:a16="http://schemas.microsoft.com/office/drawing/2014/main" id="{F7832513-1868-411C-ABB2-FBECB08BF020}"/>
              </a:ext>
            </a:extLst>
          </p:cNvPr>
          <p:cNvSpPr>
            <a:spLocks noGrp="1"/>
          </p:cNvSpPr>
          <p:nvPr>
            <p:ph type="title"/>
          </p:nvPr>
        </p:nvSpPr>
        <p:spPr/>
        <p:txBody>
          <a:bodyPr/>
          <a:lstStyle/>
          <a:p>
            <a:r>
              <a:rPr lang="en-AU" dirty="0"/>
              <a:t>Compare the pair</a:t>
            </a:r>
          </a:p>
        </p:txBody>
      </p:sp>
    </p:spTree>
    <p:extLst>
      <p:ext uri="{BB962C8B-B14F-4D97-AF65-F5344CB8AC3E}">
        <p14:creationId xmlns:p14="http://schemas.microsoft.com/office/powerpoint/2010/main" val="273980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08A464-1503-4C5A-BEB2-A048B5FF6EC6}"/>
              </a:ext>
            </a:extLst>
          </p:cNvPr>
          <p:cNvSpPr>
            <a:spLocks noGrp="1"/>
          </p:cNvSpPr>
          <p:nvPr>
            <p:ph type="body" sz="quarter" idx="15"/>
          </p:nvPr>
        </p:nvSpPr>
        <p:spPr>
          <a:xfrm>
            <a:off x="83890" y="1828800"/>
            <a:ext cx="60121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endParaRPr lang="en-AU" sz="2000" dirty="0"/>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span</a:t>
            </a:r>
            <a:r>
              <a:rPr lang="en-AU" sz="2000" dirty="0"/>
              <a:t>&lt;</a:t>
            </a:r>
            <a:r>
              <a:rPr lang="en-AU" sz="2000" dirty="0">
                <a:solidFill>
                  <a:srgbClr val="009999"/>
                </a:solidFill>
              </a:rPr>
              <a:t>T</a:t>
            </a:r>
            <a:r>
              <a:rPr lang="en-AU" sz="2000" dirty="0"/>
              <a:t> </a:t>
            </a:r>
            <a:r>
              <a:rPr lang="en-AU" sz="2000" dirty="0">
                <a:solidFill>
                  <a:srgbClr val="0000FF"/>
                </a:solidFill>
              </a:rPr>
              <a:t>const</a:t>
            </a:r>
            <a:r>
              <a:rPr lang="en-AU" sz="2000" dirty="0"/>
              <a:t>&gt; </a:t>
            </a:r>
            <a:r>
              <a:rPr lang="en-AU" sz="2000" dirty="0">
                <a:solidFill>
                  <a:srgbClr val="0000FF"/>
                </a:solidFill>
              </a:rPr>
              <a:t>const</a:t>
            </a:r>
            <a:r>
              <a:rPr lang="en-AU" sz="2000" dirty="0"/>
              <a:t> s,</a:t>
            </a:r>
          </a:p>
          <a:p>
            <a:pPr>
              <a:lnSpc>
                <a:spcPct val="60000"/>
              </a:lnSpc>
            </a:pPr>
            <a:r>
              <a:rPr lang="en-AU" sz="2000" dirty="0"/>
              <a:t>   </a:t>
            </a:r>
            <a:r>
              <a:rPr lang="en-AU" sz="2000" dirty="0">
                <a:solidFill>
                  <a:srgbClr val="009999"/>
                </a:solidFill>
              </a:rPr>
              <a:t>T</a:t>
            </a:r>
            <a:r>
              <a:rPr lang="en-AU" sz="2000" dirty="0"/>
              <a:t> </a:t>
            </a:r>
            <a:r>
              <a:rPr lang="en-AU" sz="2000" dirty="0">
                <a:solidFill>
                  <a:srgbClr val="0000FF"/>
                </a:solidFill>
              </a:rPr>
              <a:t>const</a:t>
            </a:r>
            <a:r>
              <a:rPr lang="en-AU" sz="2000" dirty="0"/>
              <a:t>&amp; </a:t>
            </a:r>
            <a:r>
              <a:rPr lang="en-AU" sz="2000" dirty="0" err="1"/>
              <a:t>val</a:t>
            </a:r>
            <a:r>
              <a:rPr lang="en-AU" sz="2000" dirty="0"/>
              <a:t>)</a:t>
            </a: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a:t>
            </a:r>
            <a:r>
              <a:rPr lang="en-AU" sz="2000" dirty="0">
                <a:solidFill>
                  <a:srgbClr val="0000FF"/>
                </a:solidFill>
              </a:rPr>
              <a:t>auto</a:t>
            </a:r>
            <a:r>
              <a:rPr lang="en-AU" sz="2000" dirty="0"/>
              <a:t> </a:t>
            </a:r>
            <a:r>
              <a:rPr lang="en-AU" sz="2000" dirty="0" err="1"/>
              <a:t>i</a:t>
            </a:r>
            <a:r>
              <a:rPr lang="en-AU" sz="2000" dirty="0"/>
              <a:t> = 0; </a:t>
            </a:r>
            <a:r>
              <a:rPr lang="en-AU" sz="2000" dirty="0" err="1"/>
              <a:t>i</a:t>
            </a:r>
            <a:r>
              <a:rPr lang="en-AU" sz="2000" dirty="0"/>
              <a:t> &lt; </a:t>
            </a:r>
            <a:r>
              <a:rPr lang="en-AU" sz="2000" dirty="0">
                <a:solidFill>
                  <a:schemeClr val="accent5">
                    <a:lumMod val="75000"/>
                  </a:schemeClr>
                </a:solidFill>
              </a:rPr>
              <a:t>size</a:t>
            </a:r>
            <a:r>
              <a:rPr lang="en-AU" sz="2000" dirty="0"/>
              <a:t>(s); ++</a:t>
            </a:r>
            <a:r>
              <a:rPr lang="en-AU" sz="2000" dirty="0" err="1"/>
              <a:t>i</a:t>
            </a:r>
            <a:r>
              <a:rPr lang="en-AU" sz="2000" dirty="0"/>
              <a:t>) {</a:t>
            </a:r>
          </a:p>
          <a:p>
            <a:pPr>
              <a:lnSpc>
                <a:spcPct val="60000"/>
              </a:lnSpc>
            </a:pPr>
            <a:r>
              <a:rPr lang="en-AU" sz="2000" dirty="0"/>
              <a:t>      </a:t>
            </a:r>
            <a:r>
              <a:rPr lang="en-AU" sz="2000" b="1" dirty="0">
                <a:highlight>
                  <a:srgbClr val="FFFF00"/>
                </a:highlight>
              </a:rPr>
              <a:t>if (s[</a:t>
            </a:r>
            <a:r>
              <a:rPr lang="en-AU" sz="2000" b="1" dirty="0" err="1">
                <a:highlight>
                  <a:srgbClr val="FFFF00"/>
                </a:highlight>
              </a:rPr>
              <a:t>i</a:t>
            </a:r>
            <a:r>
              <a:rPr lang="en-AU" sz="2000" b="1" dirty="0">
                <a:highlight>
                  <a:srgbClr val="FFFF00"/>
                </a:highlight>
              </a:rPr>
              <a:t>] == </a:t>
            </a:r>
            <a:r>
              <a:rPr lang="en-AU" sz="2000" b="1" dirty="0" err="1">
                <a:highlight>
                  <a:srgbClr val="FFFF00"/>
                </a:highlight>
              </a:rPr>
              <a:t>val</a:t>
            </a:r>
            <a:r>
              <a:rPr lang="en-AU" sz="2000" b="1" dirty="0">
                <a:highlight>
                  <a:srgbClr val="FFFF00"/>
                </a:highlight>
              </a:rPr>
              <a:t>) {</a:t>
            </a:r>
          </a:p>
          <a:p>
            <a:pPr>
              <a:lnSpc>
                <a:spcPct val="60000"/>
              </a:lnSpc>
            </a:pPr>
            <a:r>
              <a:rPr lang="en-AU" sz="2000" dirty="0"/>
              <a:t>         </a:t>
            </a:r>
            <a:r>
              <a:rPr lang="en-AU" sz="2000" dirty="0">
                <a:solidFill>
                  <a:srgbClr val="0000FF"/>
                </a:solidFill>
              </a:rPr>
              <a:t>return</a:t>
            </a:r>
            <a:r>
              <a:rPr lang="en-AU" sz="2000" dirty="0"/>
              <a:t> </a:t>
            </a:r>
            <a:r>
              <a:rPr lang="en-AU" sz="2000" dirty="0" err="1"/>
              <a:t>i</a:t>
            </a:r>
            <a:r>
              <a:rPr lang="en-AU" sz="2000" dirty="0"/>
              <a:t>;</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a:solidFill>
                  <a:schemeClr val="accent5">
                    <a:lumMod val="75000"/>
                  </a:schemeClr>
                </a:solidFill>
              </a:rPr>
              <a:t>distance</a:t>
            </a:r>
            <a:r>
              <a:rPr lang="en-AU" sz="2000" dirty="0"/>
              <a:t>(s);</a:t>
            </a:r>
          </a:p>
          <a:p>
            <a:pPr>
              <a:lnSpc>
                <a:spcPct val="60000"/>
              </a:lnSpc>
            </a:pPr>
            <a:r>
              <a:rPr lang="en-AU" sz="2000" dirty="0"/>
              <a:t>}</a:t>
            </a:r>
          </a:p>
          <a:p>
            <a:endParaRPr lang="en-AU" sz="2000" dirty="0"/>
          </a:p>
        </p:txBody>
      </p:sp>
      <p:sp>
        <p:nvSpPr>
          <p:cNvPr id="11" name="Text Placeholder 10">
            <a:extLst>
              <a:ext uri="{FF2B5EF4-FFF2-40B4-BE49-F238E27FC236}">
                <a16:creationId xmlns:a16="http://schemas.microsoft.com/office/drawing/2014/main" id="{CD4EFBF7-296F-4DDE-881C-D571757F1C66}"/>
              </a:ext>
            </a:extLst>
          </p:cNvPr>
          <p:cNvSpPr>
            <a:spLocks noGrp="1"/>
          </p:cNvSpPr>
          <p:nvPr>
            <p:ph type="body" sz="quarter" idx="16"/>
          </p:nvPr>
        </p:nvSpPr>
        <p:spPr>
          <a:xfrm>
            <a:off x="6210301" y="1828800"/>
            <a:ext cx="58978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template</a:t>
            </a:r>
            <a:r>
              <a:rPr lang="en-AU" sz="2000" dirty="0"/>
              <a:t>&lt;</a:t>
            </a:r>
            <a:r>
              <a:rPr lang="en-AU" sz="2000" dirty="0">
                <a:solidFill>
                  <a:srgbClr val="0000FF"/>
                </a:solidFill>
              </a:rPr>
              <a:t>class</a:t>
            </a:r>
            <a:r>
              <a:rPr lang="en-AU" sz="2000" dirty="0"/>
              <a:t>&gt; </a:t>
            </a:r>
            <a:r>
              <a:rPr lang="en-AU" sz="2000" dirty="0">
                <a:solidFill>
                  <a:srgbClr val="0000FF"/>
                </a:solidFill>
              </a:rPr>
              <a:t>class</a:t>
            </a:r>
            <a:r>
              <a:rPr lang="en-AU" sz="2000" dirty="0"/>
              <a:t> </a:t>
            </a:r>
            <a:r>
              <a:rPr lang="en-AU" sz="2000" dirty="0">
                <a:solidFill>
                  <a:srgbClr val="009999"/>
                </a:solidFill>
              </a:rPr>
              <a:t>Node</a:t>
            </a:r>
            <a:r>
              <a:rPr lang="en-AU" sz="2000" dirty="0"/>
              <a:t>,</a:t>
            </a:r>
          </a:p>
          <a:p>
            <a:pPr>
              <a:lnSpc>
                <a:spcPct val="60000"/>
              </a:lnSpc>
            </a:pPr>
            <a:r>
              <a:rPr lang="en-AU" sz="2000" dirty="0"/>
              <a:t>   </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Node</a:t>
            </a:r>
            <a:r>
              <a:rPr lang="en-AU" sz="2000" dirty="0"/>
              <a:t>&lt;</a:t>
            </a:r>
            <a:r>
              <a:rPr lang="en-AU" sz="2000" dirty="0">
                <a:solidFill>
                  <a:srgbClr val="009999"/>
                </a:solidFill>
              </a:rPr>
              <a:t>T</a:t>
            </a:r>
            <a:r>
              <a:rPr lang="en-AU" sz="2000" dirty="0"/>
              <a:t>&gt; </a:t>
            </a:r>
            <a:r>
              <a:rPr lang="en-AU" sz="2000" dirty="0">
                <a:solidFill>
                  <a:srgbClr val="0000FF"/>
                </a:solidFill>
              </a:rPr>
              <a:t>const</a:t>
            </a:r>
            <a:r>
              <a:rPr lang="en-AU" sz="2000" dirty="0"/>
              <a:t>* s,</a:t>
            </a:r>
          </a:p>
          <a:p>
            <a:pPr>
              <a:lnSpc>
                <a:spcPct val="60000"/>
              </a:lnSpc>
            </a:pPr>
            <a:r>
              <a:rPr lang="en-AU" sz="2000" dirty="0"/>
              <a:t>   T </a:t>
            </a:r>
            <a:r>
              <a:rPr lang="en-AU" sz="2000" dirty="0">
                <a:solidFill>
                  <a:srgbClr val="0000FF"/>
                </a:solidFill>
              </a:rPr>
              <a:t>const</a:t>
            </a:r>
            <a:r>
              <a:rPr lang="en-AU" sz="2000" dirty="0"/>
              <a:t>&amp; </a:t>
            </a:r>
            <a:r>
              <a:rPr lang="en-AU" sz="2000" dirty="0" err="1"/>
              <a:t>val</a:t>
            </a:r>
            <a:r>
              <a:rPr lang="en-AU" sz="2000" dirty="0"/>
              <a:t>)</a:t>
            </a:r>
            <a:endParaRPr lang="en-AU" sz="2000" dirty="0">
              <a:solidFill>
                <a:srgbClr val="0000FF"/>
              </a:solidFill>
            </a:endParaRP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 s != </a:t>
            </a:r>
            <a:r>
              <a:rPr lang="en-AU" sz="2000" dirty="0" err="1">
                <a:solidFill>
                  <a:srgbClr val="0000FF"/>
                </a:solidFill>
              </a:rPr>
              <a:t>nullptr</a:t>
            </a:r>
            <a:r>
              <a:rPr lang="en-AU" sz="2000" dirty="0"/>
              <a:t>; s = s-&gt;next) {</a:t>
            </a:r>
          </a:p>
          <a:p>
            <a:pPr>
              <a:lnSpc>
                <a:spcPct val="60000"/>
              </a:lnSpc>
            </a:pPr>
            <a:r>
              <a:rPr lang="en-AU" sz="2000" dirty="0"/>
              <a:t>      </a:t>
            </a:r>
            <a:r>
              <a:rPr lang="en-AU" sz="2000" b="1" dirty="0">
                <a:highlight>
                  <a:srgbClr val="FFFF00"/>
                </a:highlight>
              </a:rPr>
              <a:t>if (s-&gt;value == </a:t>
            </a:r>
            <a:r>
              <a:rPr lang="en-AU" sz="2000" b="1" dirty="0" err="1">
                <a:highlight>
                  <a:srgbClr val="FFFF00"/>
                </a:highlight>
              </a:rPr>
              <a:t>val</a:t>
            </a:r>
            <a:r>
              <a:rPr lang="en-AU" sz="2000" b="1" dirty="0">
                <a:highlight>
                  <a:srgbClr val="FFFF00"/>
                </a:highlight>
              </a:rPr>
              <a:t>) {</a:t>
            </a:r>
          </a:p>
          <a:p>
            <a:pPr>
              <a:lnSpc>
                <a:spcPct val="60000"/>
              </a:lnSpc>
            </a:pPr>
            <a:r>
              <a:rPr lang="en-AU" sz="2000" dirty="0"/>
              <a:t>         </a:t>
            </a:r>
            <a:r>
              <a:rPr lang="en-AU" sz="2000" dirty="0">
                <a:solidFill>
                  <a:srgbClr val="0000FF"/>
                </a:solidFill>
              </a:rPr>
              <a:t>return</a:t>
            </a:r>
            <a:r>
              <a:rPr lang="en-AU" sz="2000" dirty="0"/>
              <a:t> s;</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dirty="0">
                <a:solidFill>
                  <a:srgbClr val="0000FF"/>
                </a:solidFill>
              </a:rPr>
              <a:t>return</a:t>
            </a:r>
            <a:r>
              <a:rPr lang="en-AU" sz="2000" dirty="0"/>
              <a:t> </a:t>
            </a:r>
            <a:r>
              <a:rPr lang="en-AU" sz="2000" dirty="0" err="1">
                <a:solidFill>
                  <a:srgbClr val="0000FF"/>
                </a:solidFill>
              </a:rPr>
              <a:t>nullptr</a:t>
            </a:r>
            <a:r>
              <a:rPr lang="en-AU" sz="2000" dirty="0"/>
              <a:t>;</a:t>
            </a:r>
          </a:p>
          <a:p>
            <a:pPr>
              <a:lnSpc>
                <a:spcPct val="60000"/>
              </a:lnSpc>
            </a:pPr>
            <a:r>
              <a:rPr lang="en-AU" sz="2000" dirty="0"/>
              <a:t>}</a:t>
            </a:r>
          </a:p>
          <a:p>
            <a:endParaRPr lang="en-AU" sz="2000" dirty="0"/>
          </a:p>
        </p:txBody>
      </p:sp>
      <p:sp>
        <p:nvSpPr>
          <p:cNvPr id="7" name="Title 6">
            <a:extLst>
              <a:ext uri="{FF2B5EF4-FFF2-40B4-BE49-F238E27FC236}">
                <a16:creationId xmlns:a16="http://schemas.microsoft.com/office/drawing/2014/main" id="{F7832513-1868-411C-ABB2-FBECB08BF020}"/>
              </a:ext>
            </a:extLst>
          </p:cNvPr>
          <p:cNvSpPr>
            <a:spLocks noGrp="1"/>
          </p:cNvSpPr>
          <p:nvPr>
            <p:ph type="title"/>
          </p:nvPr>
        </p:nvSpPr>
        <p:spPr/>
        <p:txBody>
          <a:bodyPr/>
          <a:lstStyle/>
          <a:p>
            <a:r>
              <a:rPr lang="en-AU" dirty="0"/>
              <a:t>Compare the pair</a:t>
            </a:r>
          </a:p>
        </p:txBody>
      </p:sp>
    </p:spTree>
    <p:extLst>
      <p:ext uri="{BB962C8B-B14F-4D97-AF65-F5344CB8AC3E}">
        <p14:creationId xmlns:p14="http://schemas.microsoft.com/office/powerpoint/2010/main" val="20650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008A464-1503-4C5A-BEB2-A048B5FF6EC6}"/>
              </a:ext>
            </a:extLst>
          </p:cNvPr>
          <p:cNvSpPr>
            <a:spLocks noGrp="1"/>
          </p:cNvSpPr>
          <p:nvPr>
            <p:ph type="body" sz="quarter" idx="15"/>
          </p:nvPr>
        </p:nvSpPr>
        <p:spPr>
          <a:xfrm>
            <a:off x="83890" y="1828800"/>
            <a:ext cx="60121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endParaRPr lang="en-AU" sz="2000" dirty="0"/>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span</a:t>
            </a:r>
            <a:r>
              <a:rPr lang="en-AU" sz="2000" dirty="0"/>
              <a:t>&lt;</a:t>
            </a:r>
            <a:r>
              <a:rPr lang="en-AU" sz="2000" dirty="0">
                <a:solidFill>
                  <a:srgbClr val="009999"/>
                </a:solidFill>
              </a:rPr>
              <a:t>T</a:t>
            </a:r>
            <a:r>
              <a:rPr lang="en-AU" sz="2000" dirty="0"/>
              <a:t> </a:t>
            </a:r>
            <a:r>
              <a:rPr lang="en-AU" sz="2000" dirty="0">
                <a:solidFill>
                  <a:srgbClr val="0000FF"/>
                </a:solidFill>
              </a:rPr>
              <a:t>const</a:t>
            </a:r>
            <a:r>
              <a:rPr lang="en-AU" sz="2000" dirty="0"/>
              <a:t>&gt; </a:t>
            </a:r>
            <a:r>
              <a:rPr lang="en-AU" sz="2000" dirty="0">
                <a:solidFill>
                  <a:srgbClr val="0000FF"/>
                </a:solidFill>
              </a:rPr>
              <a:t>const</a:t>
            </a:r>
            <a:r>
              <a:rPr lang="en-AU" sz="2000" dirty="0"/>
              <a:t> s,</a:t>
            </a:r>
          </a:p>
          <a:p>
            <a:pPr>
              <a:lnSpc>
                <a:spcPct val="60000"/>
              </a:lnSpc>
            </a:pPr>
            <a:r>
              <a:rPr lang="en-AU" sz="2000" dirty="0"/>
              <a:t>   </a:t>
            </a:r>
            <a:r>
              <a:rPr lang="en-AU" sz="2000" dirty="0">
                <a:solidFill>
                  <a:srgbClr val="009999"/>
                </a:solidFill>
              </a:rPr>
              <a:t>T</a:t>
            </a:r>
            <a:r>
              <a:rPr lang="en-AU" sz="2000" dirty="0"/>
              <a:t> </a:t>
            </a:r>
            <a:r>
              <a:rPr lang="en-AU" sz="2000" dirty="0">
                <a:solidFill>
                  <a:srgbClr val="0000FF"/>
                </a:solidFill>
              </a:rPr>
              <a:t>const</a:t>
            </a:r>
            <a:r>
              <a:rPr lang="en-AU" sz="2000" dirty="0"/>
              <a:t>&amp; </a:t>
            </a:r>
            <a:r>
              <a:rPr lang="en-AU" sz="2000" dirty="0" err="1"/>
              <a:t>val</a:t>
            </a:r>
            <a:r>
              <a:rPr lang="en-AU" sz="2000" dirty="0"/>
              <a:t>)</a:t>
            </a: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a:t>
            </a:r>
            <a:r>
              <a:rPr lang="en-AU" sz="2000" dirty="0">
                <a:solidFill>
                  <a:srgbClr val="0000FF"/>
                </a:solidFill>
              </a:rPr>
              <a:t>auto</a:t>
            </a:r>
            <a:r>
              <a:rPr lang="en-AU" sz="2000" dirty="0"/>
              <a:t> </a:t>
            </a:r>
            <a:r>
              <a:rPr lang="en-AU" sz="2000" dirty="0" err="1"/>
              <a:t>i</a:t>
            </a:r>
            <a:r>
              <a:rPr lang="en-AU" sz="2000" dirty="0"/>
              <a:t> = 0; </a:t>
            </a:r>
            <a:r>
              <a:rPr lang="en-AU" sz="2000" dirty="0" err="1"/>
              <a:t>i</a:t>
            </a:r>
            <a:r>
              <a:rPr lang="en-AU" sz="2000" dirty="0"/>
              <a:t> &lt; </a:t>
            </a:r>
            <a:r>
              <a:rPr lang="en-AU" sz="2000" dirty="0">
                <a:solidFill>
                  <a:schemeClr val="accent5">
                    <a:lumMod val="75000"/>
                  </a:schemeClr>
                </a:solidFill>
              </a:rPr>
              <a:t>size</a:t>
            </a:r>
            <a:r>
              <a:rPr lang="en-AU" sz="2000" dirty="0"/>
              <a:t>(s); ++</a:t>
            </a:r>
            <a:r>
              <a:rPr lang="en-AU" sz="2000" dirty="0" err="1"/>
              <a:t>i</a:t>
            </a:r>
            <a:r>
              <a:rPr lang="en-AU" sz="2000" dirty="0"/>
              <a:t>) {</a:t>
            </a:r>
          </a:p>
          <a:p>
            <a:pPr>
              <a:lnSpc>
                <a:spcPct val="60000"/>
              </a:lnSpc>
            </a:pPr>
            <a:r>
              <a:rPr lang="en-AU" sz="2000" dirty="0"/>
              <a:t>      </a:t>
            </a:r>
            <a:r>
              <a:rPr lang="en-AU" sz="2000" dirty="0">
                <a:solidFill>
                  <a:srgbClr val="0000FF"/>
                </a:solidFill>
              </a:rPr>
              <a:t>if</a:t>
            </a:r>
            <a:r>
              <a:rPr lang="en-AU" sz="2000" dirty="0"/>
              <a:t> (s[</a:t>
            </a:r>
            <a:r>
              <a:rPr lang="en-AU" sz="2000" dirty="0" err="1"/>
              <a:t>i</a:t>
            </a:r>
            <a:r>
              <a:rPr lang="en-AU" sz="2000" dirty="0"/>
              <a:t>] == </a:t>
            </a:r>
            <a:r>
              <a:rPr lang="en-AU" sz="2000" dirty="0" err="1"/>
              <a:t>val</a:t>
            </a:r>
            <a:r>
              <a:rPr lang="en-AU" sz="2000" dirty="0"/>
              <a:t>) {</a:t>
            </a:r>
          </a:p>
          <a:p>
            <a:pPr>
              <a:lnSpc>
                <a:spcPct val="60000"/>
              </a:lnSpc>
            </a:pPr>
            <a:r>
              <a:rPr lang="en-AU" sz="2000" dirty="0"/>
              <a:t>         </a:t>
            </a:r>
            <a:r>
              <a:rPr lang="en-AU" sz="2000" b="1" dirty="0">
                <a:highlight>
                  <a:srgbClr val="FFFF00"/>
                </a:highlight>
              </a:rPr>
              <a:t>return </a:t>
            </a:r>
            <a:r>
              <a:rPr lang="en-AU" sz="2000" b="1" dirty="0" err="1">
                <a:highlight>
                  <a:srgbClr val="FFFF00"/>
                </a:highlight>
              </a:rPr>
              <a:t>i</a:t>
            </a:r>
            <a:r>
              <a:rPr lang="en-AU" sz="2000" b="1" dirty="0">
                <a:highlight>
                  <a:srgbClr val="FFFF00"/>
                </a:highlight>
              </a:rPr>
              <a:t>;</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b="1" dirty="0">
                <a:highlight>
                  <a:srgbClr val="FFFF00"/>
                </a:highlight>
              </a:rPr>
              <a:t>return distance(s);</a:t>
            </a:r>
          </a:p>
          <a:p>
            <a:pPr>
              <a:lnSpc>
                <a:spcPct val="60000"/>
              </a:lnSpc>
            </a:pPr>
            <a:r>
              <a:rPr lang="en-AU" sz="2000" dirty="0"/>
              <a:t>}</a:t>
            </a:r>
          </a:p>
          <a:p>
            <a:endParaRPr lang="en-AU" sz="2000" dirty="0"/>
          </a:p>
        </p:txBody>
      </p:sp>
      <p:sp>
        <p:nvSpPr>
          <p:cNvPr id="11" name="Text Placeholder 10">
            <a:extLst>
              <a:ext uri="{FF2B5EF4-FFF2-40B4-BE49-F238E27FC236}">
                <a16:creationId xmlns:a16="http://schemas.microsoft.com/office/drawing/2014/main" id="{CD4EFBF7-296F-4DDE-881C-D571757F1C66}"/>
              </a:ext>
            </a:extLst>
          </p:cNvPr>
          <p:cNvSpPr>
            <a:spLocks noGrp="1"/>
          </p:cNvSpPr>
          <p:nvPr>
            <p:ph type="body" sz="quarter" idx="16"/>
          </p:nvPr>
        </p:nvSpPr>
        <p:spPr>
          <a:xfrm>
            <a:off x="6210301" y="1828800"/>
            <a:ext cx="5897809" cy="4038599"/>
          </a:xfrm>
        </p:spPr>
        <p:txBody>
          <a:bodyPr>
            <a:normAutofit/>
          </a:bodyPr>
          <a:lstStyle/>
          <a:p>
            <a:pPr>
              <a:lnSpc>
                <a:spcPct val="60000"/>
              </a:lnSpc>
            </a:pPr>
            <a:r>
              <a:rPr lang="en-AU" sz="2000" dirty="0">
                <a:solidFill>
                  <a:srgbClr val="0000FF"/>
                </a:solidFill>
              </a:rPr>
              <a:t>template</a:t>
            </a:r>
            <a:r>
              <a:rPr lang="en-AU" sz="2000" dirty="0"/>
              <a:t> &lt;</a:t>
            </a:r>
            <a:r>
              <a:rPr lang="en-AU" sz="2000" dirty="0">
                <a:solidFill>
                  <a:srgbClr val="0000FF"/>
                </a:solidFill>
              </a:rPr>
              <a:t>template</a:t>
            </a:r>
            <a:r>
              <a:rPr lang="en-AU" sz="2000" dirty="0"/>
              <a:t>&lt;</a:t>
            </a:r>
            <a:r>
              <a:rPr lang="en-AU" sz="2000" dirty="0">
                <a:solidFill>
                  <a:srgbClr val="0000FF"/>
                </a:solidFill>
              </a:rPr>
              <a:t>class</a:t>
            </a:r>
            <a:r>
              <a:rPr lang="en-AU" sz="2000" dirty="0"/>
              <a:t>&gt; </a:t>
            </a:r>
            <a:r>
              <a:rPr lang="en-AU" sz="2000" dirty="0">
                <a:solidFill>
                  <a:srgbClr val="0000FF"/>
                </a:solidFill>
              </a:rPr>
              <a:t>class</a:t>
            </a:r>
            <a:r>
              <a:rPr lang="en-AU" sz="2000" dirty="0"/>
              <a:t> </a:t>
            </a:r>
            <a:r>
              <a:rPr lang="en-AU" sz="2000" dirty="0">
                <a:solidFill>
                  <a:srgbClr val="009999"/>
                </a:solidFill>
              </a:rPr>
              <a:t>Node</a:t>
            </a:r>
            <a:r>
              <a:rPr lang="en-AU" sz="2000" dirty="0"/>
              <a:t>,</a:t>
            </a:r>
          </a:p>
          <a:p>
            <a:pPr>
              <a:lnSpc>
                <a:spcPct val="60000"/>
              </a:lnSpc>
            </a:pPr>
            <a:r>
              <a:rPr lang="en-AU" sz="2000" dirty="0"/>
              <a:t>   </a:t>
            </a:r>
            <a:r>
              <a:rPr lang="en-AU" sz="2000" dirty="0">
                <a:solidFill>
                  <a:srgbClr val="0000FF"/>
                </a:solidFill>
              </a:rPr>
              <a:t>class</a:t>
            </a:r>
            <a:r>
              <a:rPr lang="en-AU" sz="2000" dirty="0"/>
              <a:t> </a:t>
            </a:r>
            <a:r>
              <a:rPr lang="en-AU" sz="2000" dirty="0">
                <a:solidFill>
                  <a:srgbClr val="009999"/>
                </a:solidFill>
              </a:rPr>
              <a:t>T</a:t>
            </a:r>
            <a:r>
              <a:rPr lang="en-AU" sz="2000" dirty="0"/>
              <a:t>&gt;</a:t>
            </a:r>
          </a:p>
          <a:p>
            <a:pPr>
              <a:lnSpc>
                <a:spcPct val="60000"/>
              </a:lnSpc>
            </a:pPr>
            <a:r>
              <a:rPr lang="en-AU" sz="2000" dirty="0">
                <a:solidFill>
                  <a:srgbClr val="0000FF"/>
                </a:solidFill>
              </a:rPr>
              <a:t>auto</a:t>
            </a:r>
            <a:r>
              <a:rPr lang="en-AU" sz="2000" dirty="0"/>
              <a:t> </a:t>
            </a:r>
            <a:r>
              <a:rPr lang="en-AU" sz="2000" dirty="0" err="1">
                <a:solidFill>
                  <a:schemeClr val="accent5">
                    <a:lumMod val="75000"/>
                  </a:schemeClr>
                </a:solidFill>
              </a:rPr>
              <a:t>linear_search</a:t>
            </a:r>
            <a:r>
              <a:rPr lang="en-AU" sz="2000" dirty="0"/>
              <a:t>(</a:t>
            </a:r>
            <a:r>
              <a:rPr lang="en-AU" sz="2000" dirty="0">
                <a:solidFill>
                  <a:srgbClr val="009999"/>
                </a:solidFill>
              </a:rPr>
              <a:t>Node</a:t>
            </a:r>
            <a:r>
              <a:rPr lang="en-AU" sz="2000" dirty="0"/>
              <a:t>&lt;</a:t>
            </a:r>
            <a:r>
              <a:rPr lang="en-AU" sz="2000" dirty="0">
                <a:solidFill>
                  <a:srgbClr val="009999"/>
                </a:solidFill>
              </a:rPr>
              <a:t>T</a:t>
            </a:r>
            <a:r>
              <a:rPr lang="en-AU" sz="2000" dirty="0"/>
              <a:t>&gt; </a:t>
            </a:r>
            <a:r>
              <a:rPr lang="en-AU" sz="2000" dirty="0">
                <a:solidFill>
                  <a:srgbClr val="0000FF"/>
                </a:solidFill>
              </a:rPr>
              <a:t>const</a:t>
            </a:r>
            <a:r>
              <a:rPr lang="en-AU" sz="2000" dirty="0"/>
              <a:t>* s,</a:t>
            </a:r>
          </a:p>
          <a:p>
            <a:pPr>
              <a:lnSpc>
                <a:spcPct val="60000"/>
              </a:lnSpc>
            </a:pPr>
            <a:r>
              <a:rPr lang="en-AU" sz="2000" dirty="0"/>
              <a:t>   T </a:t>
            </a:r>
            <a:r>
              <a:rPr lang="en-AU" sz="2000" dirty="0">
                <a:solidFill>
                  <a:srgbClr val="0000FF"/>
                </a:solidFill>
              </a:rPr>
              <a:t>const</a:t>
            </a:r>
            <a:r>
              <a:rPr lang="en-AU" sz="2000" dirty="0"/>
              <a:t>&amp; </a:t>
            </a:r>
            <a:r>
              <a:rPr lang="en-AU" sz="2000" dirty="0" err="1"/>
              <a:t>val</a:t>
            </a:r>
            <a:r>
              <a:rPr lang="en-AU" sz="2000" dirty="0"/>
              <a:t>)</a:t>
            </a:r>
            <a:endParaRPr lang="en-AU" sz="2000" dirty="0">
              <a:solidFill>
                <a:srgbClr val="0000FF"/>
              </a:solidFill>
            </a:endParaRPr>
          </a:p>
          <a:p>
            <a:pPr>
              <a:lnSpc>
                <a:spcPct val="60000"/>
              </a:lnSpc>
            </a:pPr>
            <a:r>
              <a:rPr lang="en-AU" sz="2000" dirty="0"/>
              <a:t>{</a:t>
            </a:r>
          </a:p>
          <a:p>
            <a:pPr>
              <a:lnSpc>
                <a:spcPct val="60000"/>
              </a:lnSpc>
            </a:pPr>
            <a:r>
              <a:rPr lang="en-AU" sz="2000" dirty="0"/>
              <a:t>   </a:t>
            </a:r>
            <a:r>
              <a:rPr lang="en-AU" sz="2000" dirty="0">
                <a:solidFill>
                  <a:srgbClr val="0000FF"/>
                </a:solidFill>
              </a:rPr>
              <a:t>for</a:t>
            </a:r>
            <a:r>
              <a:rPr lang="en-AU" sz="2000" dirty="0"/>
              <a:t> (; s != </a:t>
            </a:r>
            <a:r>
              <a:rPr lang="en-AU" sz="2000" dirty="0" err="1">
                <a:solidFill>
                  <a:srgbClr val="0000FF"/>
                </a:solidFill>
              </a:rPr>
              <a:t>nullptr</a:t>
            </a:r>
            <a:r>
              <a:rPr lang="en-AU" sz="2000" dirty="0"/>
              <a:t>; s = s-&gt;next) {</a:t>
            </a:r>
          </a:p>
          <a:p>
            <a:pPr>
              <a:lnSpc>
                <a:spcPct val="60000"/>
              </a:lnSpc>
            </a:pPr>
            <a:r>
              <a:rPr lang="en-AU" sz="2000" dirty="0"/>
              <a:t>      </a:t>
            </a:r>
            <a:r>
              <a:rPr lang="en-AU" sz="2000" dirty="0">
                <a:solidFill>
                  <a:srgbClr val="0000FF"/>
                </a:solidFill>
              </a:rPr>
              <a:t>if</a:t>
            </a:r>
            <a:r>
              <a:rPr lang="en-AU" sz="2000" dirty="0"/>
              <a:t> (s-&gt;value == </a:t>
            </a:r>
            <a:r>
              <a:rPr lang="en-AU" sz="2000" dirty="0" err="1"/>
              <a:t>val</a:t>
            </a:r>
            <a:r>
              <a:rPr lang="en-AU" sz="2000" dirty="0"/>
              <a:t>) {</a:t>
            </a:r>
          </a:p>
          <a:p>
            <a:pPr>
              <a:lnSpc>
                <a:spcPct val="60000"/>
              </a:lnSpc>
            </a:pPr>
            <a:r>
              <a:rPr lang="en-AU" sz="2000" dirty="0"/>
              <a:t>         </a:t>
            </a:r>
            <a:r>
              <a:rPr lang="en-AU" sz="2000" b="1" dirty="0">
                <a:highlight>
                  <a:srgbClr val="FFFF00"/>
                </a:highlight>
              </a:rPr>
              <a:t>return s;</a:t>
            </a:r>
          </a:p>
          <a:p>
            <a:pPr>
              <a:lnSpc>
                <a:spcPct val="60000"/>
              </a:lnSpc>
            </a:pPr>
            <a:r>
              <a:rPr lang="en-AU" sz="2000" dirty="0"/>
              <a:t>      }</a:t>
            </a:r>
          </a:p>
          <a:p>
            <a:pPr>
              <a:lnSpc>
                <a:spcPct val="60000"/>
              </a:lnSpc>
            </a:pPr>
            <a:r>
              <a:rPr lang="en-AU" sz="2000" dirty="0"/>
              <a:t>   }</a:t>
            </a:r>
          </a:p>
          <a:p>
            <a:pPr>
              <a:lnSpc>
                <a:spcPct val="60000"/>
              </a:lnSpc>
            </a:pPr>
            <a:endParaRPr lang="en-AU" sz="2000" dirty="0"/>
          </a:p>
          <a:p>
            <a:pPr>
              <a:lnSpc>
                <a:spcPct val="60000"/>
              </a:lnSpc>
            </a:pPr>
            <a:r>
              <a:rPr lang="en-AU" sz="2000" dirty="0"/>
              <a:t>   </a:t>
            </a:r>
            <a:r>
              <a:rPr lang="en-AU" sz="2000" b="1" dirty="0">
                <a:highlight>
                  <a:srgbClr val="FFFF00"/>
                </a:highlight>
              </a:rPr>
              <a:t>return </a:t>
            </a:r>
            <a:r>
              <a:rPr lang="en-AU" sz="2000" b="1" dirty="0" err="1">
                <a:highlight>
                  <a:srgbClr val="FFFF00"/>
                </a:highlight>
              </a:rPr>
              <a:t>nullptr</a:t>
            </a:r>
            <a:r>
              <a:rPr lang="en-AU" sz="2000" b="1" dirty="0">
                <a:highlight>
                  <a:srgbClr val="FFFF00"/>
                </a:highlight>
              </a:rPr>
              <a:t>;</a:t>
            </a:r>
          </a:p>
          <a:p>
            <a:pPr>
              <a:lnSpc>
                <a:spcPct val="60000"/>
              </a:lnSpc>
            </a:pPr>
            <a:r>
              <a:rPr lang="en-AU" sz="2000" dirty="0"/>
              <a:t>}</a:t>
            </a:r>
          </a:p>
          <a:p>
            <a:endParaRPr lang="en-AU" sz="2000" dirty="0"/>
          </a:p>
        </p:txBody>
      </p:sp>
      <p:sp>
        <p:nvSpPr>
          <p:cNvPr id="7" name="Title 6">
            <a:extLst>
              <a:ext uri="{FF2B5EF4-FFF2-40B4-BE49-F238E27FC236}">
                <a16:creationId xmlns:a16="http://schemas.microsoft.com/office/drawing/2014/main" id="{F7832513-1868-411C-ABB2-FBECB08BF020}"/>
              </a:ext>
            </a:extLst>
          </p:cNvPr>
          <p:cNvSpPr>
            <a:spLocks noGrp="1"/>
          </p:cNvSpPr>
          <p:nvPr>
            <p:ph type="title"/>
          </p:nvPr>
        </p:nvSpPr>
        <p:spPr/>
        <p:txBody>
          <a:bodyPr/>
          <a:lstStyle/>
          <a:p>
            <a:r>
              <a:rPr lang="en-AU" dirty="0"/>
              <a:t>Compare the pair</a:t>
            </a:r>
          </a:p>
        </p:txBody>
      </p:sp>
    </p:spTree>
    <p:extLst>
      <p:ext uri="{BB962C8B-B14F-4D97-AF65-F5344CB8AC3E}">
        <p14:creationId xmlns:p14="http://schemas.microsoft.com/office/powerpoint/2010/main" val="137910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F282364-5770-439E-B1EE-15BD477DFCAE}"/>
              </a:ext>
            </a:extLst>
          </p:cNvPr>
          <p:cNvSpPr>
            <a:spLocks noGrp="1"/>
          </p:cNvSpPr>
          <p:nvPr>
            <p:ph idx="1"/>
          </p:nvPr>
        </p:nvSpPr>
        <p:spPr/>
        <p:txBody>
          <a:bodyPr/>
          <a:lstStyle/>
          <a:p>
            <a:r>
              <a:rPr lang="en-GB" dirty="0"/>
              <a:t>A generalisation of pointers</a:t>
            </a:r>
          </a:p>
          <a:p>
            <a:r>
              <a:rPr lang="en-GB" dirty="0"/>
              <a:t>Abstraction of addressing elements in a container</a:t>
            </a:r>
          </a:p>
          <a:p>
            <a:r>
              <a:rPr lang="en-GB" dirty="0"/>
              <a:t>Uniform element access</a:t>
            </a:r>
          </a:p>
        </p:txBody>
      </p:sp>
      <p:sp>
        <p:nvSpPr>
          <p:cNvPr id="3" name="Title 2">
            <a:extLst>
              <a:ext uri="{FF2B5EF4-FFF2-40B4-BE49-F238E27FC236}">
                <a16:creationId xmlns:a16="http://schemas.microsoft.com/office/drawing/2014/main" id="{F40B6863-1C38-4CDE-97EB-C8B0F5CB13E3}"/>
              </a:ext>
            </a:extLst>
          </p:cNvPr>
          <p:cNvSpPr>
            <a:spLocks noGrp="1"/>
          </p:cNvSpPr>
          <p:nvPr>
            <p:ph type="title"/>
          </p:nvPr>
        </p:nvSpPr>
        <p:spPr/>
        <p:txBody>
          <a:bodyPr/>
          <a:lstStyle/>
          <a:p>
            <a:r>
              <a:rPr lang="en-GB" dirty="0"/>
              <a:t>Iterators</a:t>
            </a:r>
          </a:p>
        </p:txBody>
      </p:sp>
    </p:spTree>
    <p:extLst>
      <p:ext uri="{BB962C8B-B14F-4D97-AF65-F5344CB8AC3E}">
        <p14:creationId xmlns:p14="http://schemas.microsoft.com/office/powerpoint/2010/main" val="50874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B9B101-7CD0-4CAF-9017-2ACC5811E7EF}"/>
              </a:ext>
            </a:extLst>
          </p:cNvPr>
          <p:cNvSpPr>
            <a:spLocks noGrp="1"/>
          </p:cNvSpPr>
          <p:nvPr>
            <p:ph type="title"/>
          </p:nvPr>
        </p:nvSpPr>
        <p:spPr/>
        <p:txBody>
          <a:bodyPr/>
          <a:lstStyle/>
          <a:p>
            <a:r>
              <a:rPr lang="en-GB" dirty="0"/>
              <a:t>Iterators</a:t>
            </a:r>
          </a:p>
        </p:txBody>
      </p:sp>
      <p:sp>
        <p:nvSpPr>
          <p:cNvPr id="8" name="TextBox 7">
            <a:extLst>
              <a:ext uri="{FF2B5EF4-FFF2-40B4-BE49-F238E27FC236}">
                <a16:creationId xmlns:a16="http://schemas.microsoft.com/office/drawing/2014/main" id="{8567191D-8C0A-44B3-8D59-2E54A0AC3454}"/>
              </a:ext>
            </a:extLst>
          </p:cNvPr>
          <p:cNvSpPr txBox="1"/>
          <p:nvPr/>
        </p:nvSpPr>
        <p:spPr>
          <a:xfrm>
            <a:off x="224589" y="401053"/>
            <a:ext cx="5133474" cy="1077218"/>
          </a:xfrm>
          <a:prstGeom prst="rect">
            <a:avLst/>
          </a:prstGeom>
          <a:noFill/>
        </p:spPr>
        <p:txBody>
          <a:bodyPr wrap="square" rtlCol="0">
            <a:spAutoFit/>
          </a:bodyPr>
          <a:lstStyle/>
          <a:p>
            <a:pPr algn="ctr"/>
            <a:r>
              <a:rPr lang="en-GB" sz="3200" dirty="0">
                <a:latin typeface="+mn-lt"/>
              </a:rPr>
              <a:t>N algorithms</a:t>
            </a:r>
          </a:p>
          <a:p>
            <a:pPr algn="ctr"/>
            <a:r>
              <a:rPr lang="en-GB" sz="3200" dirty="0">
                <a:latin typeface="+mn-lt"/>
              </a:rPr>
              <a:t>M generalised data structures</a:t>
            </a:r>
          </a:p>
        </p:txBody>
      </p:sp>
      <p:sp>
        <p:nvSpPr>
          <p:cNvPr id="9" name="Rectangle 8">
            <a:extLst>
              <a:ext uri="{FF2B5EF4-FFF2-40B4-BE49-F238E27FC236}">
                <a16:creationId xmlns:a16="http://schemas.microsoft.com/office/drawing/2014/main" id="{497B5C3F-20F5-46B9-81E9-8AB145D772B9}"/>
              </a:ext>
            </a:extLst>
          </p:cNvPr>
          <p:cNvSpPr/>
          <p:nvPr/>
        </p:nvSpPr>
        <p:spPr>
          <a:xfrm>
            <a:off x="5552270" y="647274"/>
            <a:ext cx="389850" cy="584775"/>
          </a:xfrm>
          <a:prstGeom prst="rect">
            <a:avLst/>
          </a:prstGeom>
        </p:spPr>
        <p:txBody>
          <a:bodyPr wrap="none">
            <a:spAutoFit/>
          </a:bodyPr>
          <a:lstStyle/>
          <a:p>
            <a:r>
              <a:rPr lang="en-GB" sz="3200" dirty="0">
                <a:solidFill>
                  <a:srgbClr val="000000"/>
                </a:solidFill>
                <a:latin typeface="Calibri" panose="020F0502020204030204" pitchFamily="34" charset="0"/>
              </a:rPr>
              <a:t>≈</a:t>
            </a:r>
            <a:endParaRPr lang="en-GB" sz="3200" dirty="0"/>
          </a:p>
        </p:txBody>
      </p:sp>
      <p:sp>
        <p:nvSpPr>
          <p:cNvPr id="10" name="Rectangle 9">
            <a:extLst>
              <a:ext uri="{FF2B5EF4-FFF2-40B4-BE49-F238E27FC236}">
                <a16:creationId xmlns:a16="http://schemas.microsoft.com/office/drawing/2014/main" id="{A0DC8A7F-D95F-424F-A4A2-E48099E1D1FF}"/>
              </a:ext>
            </a:extLst>
          </p:cNvPr>
          <p:cNvSpPr/>
          <p:nvPr/>
        </p:nvSpPr>
        <p:spPr>
          <a:xfrm>
            <a:off x="6136327" y="647274"/>
            <a:ext cx="5831084" cy="584775"/>
          </a:xfrm>
          <a:prstGeom prst="rect">
            <a:avLst/>
          </a:prstGeom>
        </p:spPr>
        <p:txBody>
          <a:bodyPr wrap="none">
            <a:spAutoFit/>
          </a:bodyPr>
          <a:lstStyle/>
          <a:p>
            <a:pPr algn="ctr">
              <a:spcBef>
                <a:spcPts val="0"/>
              </a:spcBef>
              <a:spcAft>
                <a:spcPts val="0"/>
              </a:spcAft>
            </a:pPr>
            <a:r>
              <a:rPr lang="en-GB" sz="3200" dirty="0">
                <a:solidFill>
                  <a:srgbClr val="000000"/>
                </a:solidFill>
                <a:latin typeface="Calibri" panose="020F0502020204030204" pitchFamily="34" charset="0"/>
              </a:rPr>
              <a:t>N * M algorithm implementations</a:t>
            </a:r>
            <a:endParaRPr lang="en-GB" sz="3200" dirty="0">
              <a:effectLst/>
            </a:endParaRPr>
          </a:p>
        </p:txBody>
      </p:sp>
      <p:sp>
        <p:nvSpPr>
          <p:cNvPr id="11" name="TextBox 10">
            <a:extLst>
              <a:ext uri="{FF2B5EF4-FFF2-40B4-BE49-F238E27FC236}">
                <a16:creationId xmlns:a16="http://schemas.microsoft.com/office/drawing/2014/main" id="{08AC092B-7CE1-4025-8E23-812D0CED46A0}"/>
              </a:ext>
            </a:extLst>
          </p:cNvPr>
          <p:cNvSpPr txBox="1"/>
          <p:nvPr/>
        </p:nvSpPr>
        <p:spPr>
          <a:xfrm>
            <a:off x="1247273" y="4308226"/>
            <a:ext cx="3088106" cy="1077218"/>
          </a:xfrm>
          <a:prstGeom prst="rect">
            <a:avLst/>
          </a:prstGeom>
          <a:noFill/>
        </p:spPr>
        <p:txBody>
          <a:bodyPr wrap="square" rtlCol="0">
            <a:spAutoFit/>
          </a:bodyPr>
          <a:lstStyle/>
          <a:p>
            <a:pPr algn="ctr"/>
            <a:r>
              <a:rPr lang="en-GB" sz="3200" dirty="0">
                <a:latin typeface="+mn-lt"/>
              </a:rPr>
              <a:t>N algorithms</a:t>
            </a:r>
          </a:p>
          <a:p>
            <a:pPr algn="ctr"/>
            <a:r>
              <a:rPr lang="en-GB" sz="3200" dirty="0">
                <a:latin typeface="+mn-lt"/>
              </a:rPr>
              <a:t>K data structures</a:t>
            </a:r>
          </a:p>
        </p:txBody>
      </p:sp>
      <p:sp>
        <p:nvSpPr>
          <p:cNvPr id="12" name="Rectangle 11">
            <a:extLst>
              <a:ext uri="{FF2B5EF4-FFF2-40B4-BE49-F238E27FC236}">
                <a16:creationId xmlns:a16="http://schemas.microsoft.com/office/drawing/2014/main" id="{B163D90A-E882-4F55-AE95-0C7125F590E8}"/>
              </a:ext>
            </a:extLst>
          </p:cNvPr>
          <p:cNvSpPr/>
          <p:nvPr/>
        </p:nvSpPr>
        <p:spPr>
          <a:xfrm>
            <a:off x="5552270" y="4554447"/>
            <a:ext cx="389850" cy="584775"/>
          </a:xfrm>
          <a:prstGeom prst="rect">
            <a:avLst/>
          </a:prstGeom>
        </p:spPr>
        <p:txBody>
          <a:bodyPr wrap="none">
            <a:spAutoFit/>
          </a:bodyPr>
          <a:lstStyle/>
          <a:p>
            <a:r>
              <a:rPr lang="en-GB" sz="3200" dirty="0">
                <a:solidFill>
                  <a:srgbClr val="000000"/>
                </a:solidFill>
                <a:latin typeface="Calibri" panose="020F0502020204030204" pitchFamily="34" charset="0"/>
              </a:rPr>
              <a:t>≈</a:t>
            </a:r>
            <a:endParaRPr lang="en-GB" sz="3200" dirty="0"/>
          </a:p>
        </p:txBody>
      </p:sp>
      <p:sp>
        <p:nvSpPr>
          <p:cNvPr id="13" name="Rectangle 12">
            <a:extLst>
              <a:ext uri="{FF2B5EF4-FFF2-40B4-BE49-F238E27FC236}">
                <a16:creationId xmlns:a16="http://schemas.microsoft.com/office/drawing/2014/main" id="{EC8F9726-08DC-4D93-8A5E-9E77B3093261}"/>
              </a:ext>
            </a:extLst>
          </p:cNvPr>
          <p:cNvSpPr/>
          <p:nvPr/>
        </p:nvSpPr>
        <p:spPr>
          <a:xfrm>
            <a:off x="6507422" y="4554446"/>
            <a:ext cx="5088894" cy="584775"/>
          </a:xfrm>
          <a:prstGeom prst="rect">
            <a:avLst/>
          </a:prstGeom>
        </p:spPr>
        <p:txBody>
          <a:bodyPr wrap="none">
            <a:spAutoFit/>
          </a:bodyPr>
          <a:lstStyle/>
          <a:p>
            <a:pPr algn="ctr">
              <a:spcBef>
                <a:spcPts val="0"/>
              </a:spcBef>
              <a:spcAft>
                <a:spcPts val="0"/>
              </a:spcAft>
            </a:pPr>
            <a:r>
              <a:rPr lang="en-GB" sz="3200" dirty="0">
                <a:solidFill>
                  <a:srgbClr val="000000"/>
                </a:solidFill>
                <a:latin typeface="Calibri" panose="020F0502020204030204" pitchFamily="34" charset="0"/>
              </a:rPr>
              <a:t>N algorithm implementations</a:t>
            </a:r>
            <a:endParaRPr lang="en-GB" sz="3200" dirty="0">
              <a:effectLst/>
            </a:endParaRPr>
          </a:p>
        </p:txBody>
      </p:sp>
    </p:spTree>
    <p:extLst>
      <p:ext uri="{BB962C8B-B14F-4D97-AF65-F5344CB8AC3E}">
        <p14:creationId xmlns:p14="http://schemas.microsoft.com/office/powerpoint/2010/main" val="32942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43A46A-E930-4076-B7FB-02CFC6D0EAD9}"/>
              </a:ext>
            </a:extLst>
          </p:cNvPr>
          <p:cNvSpPr>
            <a:spLocks noGrp="1"/>
          </p:cNvSpPr>
          <p:nvPr>
            <p:ph idx="1"/>
          </p:nvPr>
        </p:nvSpPr>
        <p:spPr/>
        <p:txBody>
          <a:bodyPr/>
          <a:lstStyle/>
          <a:p>
            <a:r>
              <a:rPr lang="en-AU" dirty="0"/>
              <a:t>About me</a:t>
            </a:r>
          </a:p>
          <a:p>
            <a:r>
              <a:rPr lang="en-AU" dirty="0"/>
              <a:t>Motivation: Heterogeneous programming</a:t>
            </a:r>
          </a:p>
          <a:p>
            <a:r>
              <a:rPr lang="en-AU" dirty="0"/>
              <a:t>Motivation: Ranges</a:t>
            </a:r>
          </a:p>
          <a:p>
            <a:r>
              <a:rPr lang="en-AU" dirty="0"/>
              <a:t>SAXPY</a:t>
            </a:r>
          </a:p>
          <a:p>
            <a:r>
              <a:rPr lang="en-AU" dirty="0"/>
              <a:t>Problems with the parallel algorithms</a:t>
            </a:r>
          </a:p>
          <a:p>
            <a:r>
              <a:rPr lang="en-AU" dirty="0"/>
              <a:t>Crash course: Range adaptors</a:t>
            </a:r>
          </a:p>
          <a:p>
            <a:r>
              <a:rPr lang="en-AU" dirty="0"/>
              <a:t>Ranges to the rescue</a:t>
            </a:r>
          </a:p>
        </p:txBody>
      </p:sp>
      <p:sp>
        <p:nvSpPr>
          <p:cNvPr id="3" name="Title 2">
            <a:extLst>
              <a:ext uri="{FF2B5EF4-FFF2-40B4-BE49-F238E27FC236}">
                <a16:creationId xmlns:a16="http://schemas.microsoft.com/office/drawing/2014/main" id="{2ECD9C3F-5301-42A2-B4EB-9AC8D3FAEF10}"/>
              </a:ext>
            </a:extLst>
          </p:cNvPr>
          <p:cNvSpPr>
            <a:spLocks noGrp="1"/>
          </p:cNvSpPr>
          <p:nvPr>
            <p:ph type="title"/>
          </p:nvPr>
        </p:nvSpPr>
        <p:spPr/>
        <p:txBody>
          <a:bodyPr/>
          <a:lstStyle/>
          <a:p>
            <a:r>
              <a:rPr lang="en-AU" dirty="0"/>
              <a:t>Agenda</a:t>
            </a:r>
          </a:p>
        </p:txBody>
      </p:sp>
    </p:spTree>
    <p:extLst>
      <p:ext uri="{BB962C8B-B14F-4D97-AF65-F5344CB8AC3E}">
        <p14:creationId xmlns:p14="http://schemas.microsoft.com/office/powerpoint/2010/main" val="80916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E68343EE-6E37-4B64-8AB0-73BBA13BE708}"/>
              </a:ext>
            </a:extLst>
          </p:cNvPr>
          <p:cNvCxnSpPr>
            <a:cxnSpLocks/>
          </p:cNvCxnSpPr>
          <p:nvPr/>
        </p:nvCxnSpPr>
        <p:spPr>
          <a:xfrm>
            <a:off x="1635163" y="4303170"/>
            <a:ext cx="573740" cy="49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F2C32376-E023-44F3-A472-F89253DA07FF}"/>
              </a:ext>
            </a:extLst>
          </p:cNvPr>
          <p:cNvGraphicFramePr>
            <a:graphicFrameLocks noGrp="1"/>
          </p:cNvGraphicFramePr>
          <p:nvPr>
            <p:extLst>
              <p:ext uri="{D42A27DB-BD31-4B8C-83A1-F6EECF244321}">
                <p14:modId xmlns:p14="http://schemas.microsoft.com/office/powerpoint/2010/main" val="3089459645"/>
              </p:ext>
            </p:extLst>
          </p:nvPr>
        </p:nvGraphicFramePr>
        <p:xfrm>
          <a:off x="2208903" y="1523999"/>
          <a:ext cx="9753601" cy="3810001"/>
        </p:xfrm>
        <a:graphic>
          <a:graphicData uri="http://schemas.openxmlformats.org/drawingml/2006/table">
            <a:tbl>
              <a:tblPr firstRow="1" bandRow="1">
                <a:tableStyleId>{5C22544A-7EE6-4342-B048-85BDC9FD1C3A}</a:tableStyleId>
              </a:tblPr>
              <a:tblGrid>
                <a:gridCol w="1940582">
                  <a:extLst>
                    <a:ext uri="{9D8B030D-6E8A-4147-A177-3AD203B41FA5}">
                      <a16:colId xmlns:a16="http://schemas.microsoft.com/office/drawing/2014/main" val="1524471157"/>
                    </a:ext>
                  </a:extLst>
                </a:gridCol>
                <a:gridCol w="2110050">
                  <a:extLst>
                    <a:ext uri="{9D8B030D-6E8A-4147-A177-3AD203B41FA5}">
                      <a16:colId xmlns:a16="http://schemas.microsoft.com/office/drawing/2014/main" val="2943258580"/>
                    </a:ext>
                  </a:extLst>
                </a:gridCol>
                <a:gridCol w="1483895">
                  <a:extLst>
                    <a:ext uri="{9D8B030D-6E8A-4147-A177-3AD203B41FA5}">
                      <a16:colId xmlns:a16="http://schemas.microsoft.com/office/drawing/2014/main" val="356782972"/>
                    </a:ext>
                  </a:extLst>
                </a:gridCol>
                <a:gridCol w="2237873">
                  <a:extLst>
                    <a:ext uri="{9D8B030D-6E8A-4147-A177-3AD203B41FA5}">
                      <a16:colId xmlns:a16="http://schemas.microsoft.com/office/drawing/2014/main" val="1723014855"/>
                    </a:ext>
                  </a:extLst>
                </a:gridCol>
                <a:gridCol w="1981201">
                  <a:extLst>
                    <a:ext uri="{9D8B030D-6E8A-4147-A177-3AD203B41FA5}">
                      <a16:colId xmlns:a16="http://schemas.microsoft.com/office/drawing/2014/main" val="3810287374"/>
                    </a:ext>
                  </a:extLst>
                </a:gridCol>
              </a:tblGrid>
              <a:tr h="753979">
                <a:tc>
                  <a:txBody>
                    <a:bodyPr/>
                    <a:lstStyle/>
                    <a:p>
                      <a:pPr algn="ctr"/>
                      <a:endParaRPr lang="en-GB" sz="3200" dirty="0"/>
                    </a:p>
                  </a:txBody>
                  <a:tcPr anchor="ctr"/>
                </a:tc>
                <a:tc>
                  <a:txBody>
                    <a:bodyPr/>
                    <a:lstStyle/>
                    <a:p>
                      <a:pPr algn="ctr"/>
                      <a:r>
                        <a:rPr lang="en-GB" sz="3200" dirty="0"/>
                        <a:t>Requires</a:t>
                      </a:r>
                    </a:p>
                  </a:txBody>
                  <a:tcPr anchor="ctr"/>
                </a:tc>
                <a:tc>
                  <a:txBody>
                    <a:bodyPr/>
                    <a:lstStyle/>
                    <a:p>
                      <a:pPr algn="ctr"/>
                      <a:r>
                        <a:rPr lang="en-GB" sz="3200" dirty="0"/>
                        <a:t>Array</a:t>
                      </a:r>
                    </a:p>
                  </a:txBody>
                  <a:tcPr anchor="ctr"/>
                </a:tc>
                <a:tc>
                  <a:txBody>
                    <a:bodyPr/>
                    <a:lstStyle/>
                    <a:p>
                      <a:pPr algn="ctr"/>
                      <a:r>
                        <a:rPr lang="en-GB" sz="3200" dirty="0"/>
                        <a:t>List</a:t>
                      </a:r>
                    </a:p>
                  </a:txBody>
                  <a:tcPr anchor="ctr"/>
                </a:tc>
                <a:tc>
                  <a:txBody>
                    <a:bodyPr/>
                    <a:lstStyle/>
                    <a:p>
                      <a:pPr algn="ctr"/>
                      <a:r>
                        <a:rPr lang="en-GB" sz="3200" dirty="0"/>
                        <a:t>Iterator</a:t>
                      </a:r>
                    </a:p>
                  </a:txBody>
                  <a:tcPr anchor="ctr"/>
                </a:tc>
                <a:extLst>
                  <a:ext uri="{0D108BD9-81ED-4DB2-BD59-A6C34878D82A}">
                    <a16:rowId xmlns:a16="http://schemas.microsoft.com/office/drawing/2014/main" val="3780408311"/>
                  </a:ext>
                </a:extLst>
              </a:tr>
              <a:tr h="1018674">
                <a:tc>
                  <a:txBody>
                    <a:bodyPr/>
                    <a:lstStyle/>
                    <a:p>
                      <a:pPr algn="ctr"/>
                      <a:r>
                        <a:rPr lang="en-GB" sz="3200" dirty="0"/>
                        <a:t>Successor</a:t>
                      </a:r>
                    </a:p>
                  </a:txBody>
                  <a:tcPr anchor="ctr"/>
                </a:tc>
                <a:tc>
                  <a:txBody>
                    <a:bodyPr/>
                    <a:lstStyle/>
                    <a:p>
                      <a:pPr algn="ctr"/>
                      <a:r>
                        <a:rPr lang="en-GB" sz="2400" dirty="0">
                          <a:latin typeface="+mn-lt"/>
                        </a:rPr>
                        <a:t>-</a:t>
                      </a:r>
                    </a:p>
                  </a:txBody>
                  <a:tcPr anchor="ctr"/>
                </a:tc>
                <a:tc>
                  <a:txBody>
                    <a:bodyPr/>
                    <a:lstStyle/>
                    <a:p>
                      <a:pPr algn="ctr"/>
                      <a:r>
                        <a:rPr lang="en-GB" sz="2400" dirty="0">
                          <a:latin typeface="Consolas" panose="020B0609020204030204" pitchFamily="49" charset="0"/>
                        </a:rPr>
                        <a:t>++</a:t>
                      </a:r>
                      <a:r>
                        <a:rPr lang="en-GB" sz="2400" dirty="0" err="1">
                          <a:latin typeface="Consolas" panose="020B0609020204030204" pitchFamily="49" charset="0"/>
                        </a:rPr>
                        <a:t>i</a:t>
                      </a:r>
                      <a:endParaRPr lang="en-GB" sz="2400" dirty="0">
                        <a:latin typeface="Consolas" panose="020B0609020204030204" pitchFamily="49" charset="0"/>
                      </a:endParaRPr>
                    </a:p>
                  </a:txBody>
                  <a:tcPr anchor="ctr"/>
                </a:tc>
                <a:tc>
                  <a:txBody>
                    <a:bodyPr/>
                    <a:lstStyle/>
                    <a:p>
                      <a:pPr algn="ctr"/>
                      <a:r>
                        <a:rPr lang="en-GB" sz="2400" dirty="0">
                          <a:latin typeface="Consolas" panose="020B0609020204030204" pitchFamily="49" charset="0"/>
                        </a:rPr>
                        <a:t>n = n-&gt;next</a:t>
                      </a:r>
                    </a:p>
                  </a:txBody>
                  <a:tcPr anchor="ctr"/>
                </a:tc>
                <a:tc>
                  <a:txBody>
                    <a:bodyPr/>
                    <a:lstStyle/>
                    <a:p>
                      <a:pPr algn="ctr"/>
                      <a:r>
                        <a:rPr lang="en-GB" sz="2400">
                          <a:latin typeface="Consolas" panose="020B0609020204030204" pitchFamily="49" charset="0"/>
                        </a:rPr>
                        <a:t>++i</a:t>
                      </a:r>
                      <a:endParaRPr lang="en-GB" sz="2400" dirty="0">
                        <a:latin typeface="Consolas" panose="020B0609020204030204" pitchFamily="49" charset="0"/>
                      </a:endParaRPr>
                    </a:p>
                  </a:txBody>
                  <a:tcPr anchor="ctr"/>
                </a:tc>
                <a:extLst>
                  <a:ext uri="{0D108BD9-81ED-4DB2-BD59-A6C34878D82A}">
                    <a16:rowId xmlns:a16="http://schemas.microsoft.com/office/drawing/2014/main" val="2672522018"/>
                  </a:ext>
                </a:extLst>
              </a:tr>
              <a:tr h="1018674">
                <a:tc>
                  <a:txBody>
                    <a:bodyPr/>
                    <a:lstStyle/>
                    <a:p>
                      <a:pPr algn="ctr"/>
                      <a:r>
                        <a:rPr lang="en-GB" sz="3200" dirty="0"/>
                        <a:t>Source</a:t>
                      </a:r>
                    </a:p>
                  </a:txBody>
                  <a:tcPr anchor="ctr"/>
                </a:tc>
                <a:tc>
                  <a:txBody>
                    <a:bodyPr/>
                    <a:lstStyle/>
                    <a:p>
                      <a:pPr algn="ctr"/>
                      <a:r>
                        <a:rPr lang="en-GB" sz="2400" dirty="0">
                          <a:latin typeface="+mn-lt"/>
                        </a:rPr>
                        <a:t>Readability</a:t>
                      </a:r>
                    </a:p>
                  </a:txBody>
                  <a:tcPr anchor="ctr"/>
                </a:tc>
                <a:tc>
                  <a:txBody>
                    <a:bodyPr/>
                    <a:lstStyle/>
                    <a:p>
                      <a:pPr algn="ctr"/>
                      <a:r>
                        <a:rPr lang="en-GB" sz="2400" dirty="0">
                          <a:latin typeface="Consolas" panose="020B0609020204030204" pitchFamily="49" charset="0"/>
                        </a:rPr>
                        <a:t>a[</a:t>
                      </a:r>
                      <a:r>
                        <a:rPr lang="en-GB" sz="2400" dirty="0" err="1">
                          <a:latin typeface="Consolas" panose="020B0609020204030204" pitchFamily="49" charset="0"/>
                        </a:rPr>
                        <a:t>i</a:t>
                      </a:r>
                      <a:r>
                        <a:rPr lang="en-GB" sz="2400" dirty="0">
                          <a:latin typeface="Consolas" panose="020B0609020204030204" pitchFamily="49" charset="0"/>
                        </a:rPr>
                        <a:t>]</a:t>
                      </a:r>
                    </a:p>
                  </a:txBody>
                  <a:tcPr anchor="ctr"/>
                </a:tc>
                <a:tc>
                  <a:txBody>
                    <a:bodyPr/>
                    <a:lstStyle/>
                    <a:p>
                      <a:pPr algn="ctr"/>
                      <a:r>
                        <a:rPr lang="en-GB" sz="2400">
                          <a:latin typeface="Consolas" panose="020B0609020204030204" pitchFamily="49" charset="0"/>
                        </a:rPr>
                        <a:t>n-&gt;value</a:t>
                      </a:r>
                      <a:endParaRPr lang="en-GB" sz="2400" dirty="0">
                        <a:latin typeface="Consolas" panose="020B0609020204030204" pitchFamily="49" charset="0"/>
                      </a:endParaRPr>
                    </a:p>
                  </a:txBody>
                  <a:tcPr anchor="ctr"/>
                </a:tc>
                <a:tc>
                  <a:txBody>
                    <a:bodyPr/>
                    <a:lstStyle/>
                    <a:p>
                      <a:pPr algn="ctr"/>
                      <a:r>
                        <a:rPr lang="en-GB" sz="2400">
                          <a:latin typeface="Consolas" panose="020B0609020204030204" pitchFamily="49" charset="0"/>
                        </a:rPr>
                        <a:t>*i</a:t>
                      </a:r>
                      <a:endParaRPr lang="en-GB" sz="2400" dirty="0">
                        <a:latin typeface="Consolas" panose="020B0609020204030204" pitchFamily="49" charset="0"/>
                      </a:endParaRPr>
                    </a:p>
                  </a:txBody>
                  <a:tcPr anchor="ctr"/>
                </a:tc>
                <a:extLst>
                  <a:ext uri="{0D108BD9-81ED-4DB2-BD59-A6C34878D82A}">
                    <a16:rowId xmlns:a16="http://schemas.microsoft.com/office/drawing/2014/main" val="267494356"/>
                  </a:ext>
                </a:extLst>
              </a:tr>
              <a:tr h="1018674">
                <a:tc>
                  <a:txBody>
                    <a:bodyPr/>
                    <a:lstStyle/>
                    <a:p>
                      <a:pPr algn="ctr"/>
                      <a:r>
                        <a:rPr lang="en-GB" sz="3200" dirty="0"/>
                        <a:t>Sink</a:t>
                      </a:r>
                    </a:p>
                  </a:txBody>
                  <a:tcPr anchor="ctr"/>
                </a:tc>
                <a:tc>
                  <a:txBody>
                    <a:bodyPr/>
                    <a:lstStyle/>
                    <a:p>
                      <a:pPr algn="ctr"/>
                      <a:r>
                        <a:rPr lang="en-GB" sz="2400" dirty="0">
                          <a:latin typeface="+mn-lt"/>
                        </a:rPr>
                        <a:t>Writability</a:t>
                      </a:r>
                    </a:p>
                  </a:txBody>
                  <a:tcPr anchor="ctr"/>
                </a:tc>
                <a:tc>
                  <a:txBody>
                    <a:bodyPr/>
                    <a:lstStyle/>
                    <a:p>
                      <a:pPr algn="ctr"/>
                      <a:r>
                        <a:rPr lang="en-GB" sz="2400" dirty="0">
                          <a:latin typeface="Consolas" panose="020B0609020204030204" pitchFamily="49" charset="0"/>
                        </a:rPr>
                        <a:t>a[</a:t>
                      </a:r>
                      <a:r>
                        <a:rPr lang="en-GB" sz="2400" dirty="0" err="1">
                          <a:latin typeface="Consolas" panose="020B0609020204030204" pitchFamily="49" charset="0"/>
                        </a:rPr>
                        <a:t>i</a:t>
                      </a:r>
                      <a:r>
                        <a:rPr lang="en-GB" sz="2400" dirty="0">
                          <a:latin typeface="Consolas" panose="020B0609020204030204" pitchFamily="49" charset="0"/>
                        </a:rPr>
                        <a:t>]</a:t>
                      </a:r>
                    </a:p>
                  </a:txBody>
                  <a:tcPr anchor="ctr"/>
                </a:tc>
                <a:tc>
                  <a:txBody>
                    <a:bodyPr/>
                    <a:lstStyle/>
                    <a:p>
                      <a:pPr algn="ctr"/>
                      <a:r>
                        <a:rPr lang="en-GB" sz="2400">
                          <a:latin typeface="Consolas" panose="020B0609020204030204" pitchFamily="49" charset="0"/>
                        </a:rPr>
                        <a:t>n-&gt;value</a:t>
                      </a:r>
                      <a:endParaRPr lang="en-GB" sz="2400" dirty="0">
                        <a:latin typeface="Consolas" panose="020B0609020204030204" pitchFamily="49" charset="0"/>
                      </a:endParaRPr>
                    </a:p>
                  </a:txBody>
                  <a:tcPr anchor="ctr"/>
                </a:tc>
                <a:tc>
                  <a:txBody>
                    <a:bodyPr/>
                    <a:lstStyle/>
                    <a:p>
                      <a:pPr algn="ctr"/>
                      <a:r>
                        <a:rPr lang="en-GB" sz="2400" dirty="0">
                          <a:latin typeface="Consolas" panose="020B0609020204030204" pitchFamily="49" charset="0"/>
                        </a:rPr>
                        <a:t>*</a:t>
                      </a:r>
                      <a:r>
                        <a:rPr lang="en-GB" sz="2400" dirty="0" err="1">
                          <a:latin typeface="Consolas" panose="020B0609020204030204" pitchFamily="49" charset="0"/>
                        </a:rPr>
                        <a:t>i</a:t>
                      </a:r>
                      <a:endParaRPr lang="en-GB" sz="2400" dirty="0">
                        <a:latin typeface="Consolas" panose="020B0609020204030204" pitchFamily="49" charset="0"/>
                      </a:endParaRPr>
                    </a:p>
                  </a:txBody>
                  <a:tcPr anchor="ctr"/>
                </a:tc>
                <a:extLst>
                  <a:ext uri="{0D108BD9-81ED-4DB2-BD59-A6C34878D82A}">
                    <a16:rowId xmlns:a16="http://schemas.microsoft.com/office/drawing/2014/main" val="1017389873"/>
                  </a:ext>
                </a:extLst>
              </a:tr>
            </a:tbl>
          </a:graphicData>
        </a:graphic>
      </p:graphicFrame>
      <p:sp>
        <p:nvSpPr>
          <p:cNvPr id="5" name="Title 2">
            <a:extLst>
              <a:ext uri="{FF2B5EF4-FFF2-40B4-BE49-F238E27FC236}">
                <a16:creationId xmlns:a16="http://schemas.microsoft.com/office/drawing/2014/main" id="{CB9A2808-20A3-4290-8D37-C03CF9B045A3}"/>
              </a:ext>
            </a:extLst>
          </p:cNvPr>
          <p:cNvSpPr>
            <a:spLocks noGrp="1"/>
          </p:cNvSpPr>
          <p:nvPr>
            <p:ph type="title"/>
          </p:nvPr>
        </p:nvSpPr>
        <p:spPr/>
        <p:txBody>
          <a:bodyPr/>
          <a:lstStyle/>
          <a:p>
            <a:r>
              <a:rPr lang="en-GB" dirty="0"/>
              <a:t>Iterators</a:t>
            </a:r>
          </a:p>
        </p:txBody>
      </p:sp>
      <p:cxnSp>
        <p:nvCxnSpPr>
          <p:cNvPr id="7" name="Straight Arrow Connector 6">
            <a:extLst>
              <a:ext uri="{FF2B5EF4-FFF2-40B4-BE49-F238E27FC236}">
                <a16:creationId xmlns:a16="http://schemas.microsoft.com/office/drawing/2014/main" id="{90988DE9-4461-45F8-AE53-9DE60E57004F}"/>
              </a:ext>
            </a:extLst>
          </p:cNvPr>
          <p:cNvCxnSpPr>
            <a:cxnSpLocks/>
          </p:cNvCxnSpPr>
          <p:nvPr/>
        </p:nvCxnSpPr>
        <p:spPr>
          <a:xfrm flipV="1">
            <a:off x="1635163" y="3818965"/>
            <a:ext cx="573740" cy="48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A0A6BAF-4DE0-477B-B0A2-E902C00E32F5}"/>
              </a:ext>
            </a:extLst>
          </p:cNvPr>
          <p:cNvSpPr txBox="1"/>
          <p:nvPr/>
        </p:nvSpPr>
        <p:spPr>
          <a:xfrm>
            <a:off x="559398" y="3979949"/>
            <a:ext cx="1075765" cy="646331"/>
          </a:xfrm>
          <a:prstGeom prst="rect">
            <a:avLst/>
          </a:prstGeom>
          <a:noFill/>
        </p:spPr>
        <p:txBody>
          <a:bodyPr wrap="square" rtlCol="0">
            <a:spAutoFit/>
          </a:bodyPr>
          <a:lstStyle/>
          <a:p>
            <a:r>
              <a:rPr lang="en-AU" dirty="0">
                <a:latin typeface="+mj-lt"/>
              </a:rPr>
              <a:t>Only one required.</a:t>
            </a:r>
          </a:p>
        </p:txBody>
      </p:sp>
    </p:spTree>
    <p:extLst>
      <p:ext uri="{BB962C8B-B14F-4D97-AF65-F5344CB8AC3E}">
        <p14:creationId xmlns:p14="http://schemas.microsoft.com/office/powerpoint/2010/main" val="86741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8DB071-301F-4879-A357-072F3F89A096}"/>
              </a:ext>
            </a:extLst>
          </p:cNvPr>
          <p:cNvSpPr>
            <a:spLocks noGrp="1"/>
          </p:cNvSpPr>
          <p:nvPr>
            <p:ph type="body" idx="1"/>
          </p:nvPr>
        </p:nvSpPr>
        <p:spPr>
          <a:xfrm>
            <a:off x="104274" y="1276350"/>
            <a:ext cx="11977102" cy="4676775"/>
          </a:xfrm>
        </p:spPr>
        <p:txBody>
          <a:bodyPr>
            <a:normAutofit/>
          </a:bodyPr>
          <a:lstStyle/>
          <a:p>
            <a:r>
              <a:rPr lang="en-GB" sz="2300" dirty="0">
                <a:solidFill>
                  <a:srgbClr val="0000FF"/>
                </a:solidFill>
              </a:rPr>
              <a:t>template</a:t>
            </a:r>
            <a:r>
              <a:rPr lang="en-GB" sz="2300" dirty="0"/>
              <a:t> &lt;</a:t>
            </a:r>
            <a:r>
              <a:rPr lang="en-GB" sz="2300" dirty="0" err="1">
                <a:solidFill>
                  <a:srgbClr val="0000FF"/>
                </a:solidFill>
              </a:rPr>
              <a:t>typename</a:t>
            </a:r>
            <a:r>
              <a:rPr lang="en-GB" sz="2300" dirty="0"/>
              <a:t> </a:t>
            </a:r>
            <a:r>
              <a:rPr lang="en-GB" sz="2300" dirty="0" err="1">
                <a:solidFill>
                  <a:srgbClr val="009999"/>
                </a:solidFill>
              </a:rPr>
              <a:t>InputIterator</a:t>
            </a:r>
            <a:r>
              <a:rPr lang="en-GB" sz="2300" dirty="0"/>
              <a:t>, </a:t>
            </a:r>
            <a:r>
              <a:rPr lang="en-GB" sz="2300" dirty="0" err="1">
                <a:solidFill>
                  <a:srgbClr val="0000FF"/>
                </a:solidFill>
              </a:rPr>
              <a:t>typename</a:t>
            </a:r>
            <a:r>
              <a:rPr lang="en-GB" sz="2300" dirty="0"/>
              <a:t> </a:t>
            </a:r>
            <a:r>
              <a:rPr lang="en-GB" sz="2300" dirty="0">
                <a:solidFill>
                  <a:srgbClr val="009999"/>
                </a:solidFill>
              </a:rPr>
              <a:t>T</a:t>
            </a:r>
            <a:r>
              <a:rPr lang="en-GB" sz="2300" dirty="0"/>
              <a:t>&gt;</a:t>
            </a:r>
          </a:p>
          <a:p>
            <a:r>
              <a:rPr lang="en-GB" sz="2300" dirty="0" err="1">
                <a:solidFill>
                  <a:srgbClr val="009999"/>
                </a:solidFill>
              </a:rPr>
              <a:t>InputIterator</a:t>
            </a:r>
            <a:r>
              <a:rPr lang="en-GB" sz="2300" dirty="0"/>
              <a:t> </a:t>
            </a:r>
            <a:r>
              <a:rPr lang="en-GB" sz="2300" dirty="0">
                <a:solidFill>
                  <a:schemeClr val="accent5">
                    <a:lumMod val="75000"/>
                  </a:schemeClr>
                </a:solidFill>
              </a:rPr>
              <a:t>find</a:t>
            </a:r>
            <a:r>
              <a:rPr lang="en-GB" sz="2300" dirty="0"/>
              <a:t>(</a:t>
            </a:r>
            <a:r>
              <a:rPr lang="en-GB" sz="2300" dirty="0" err="1">
                <a:solidFill>
                  <a:srgbClr val="009999"/>
                </a:solidFill>
              </a:rPr>
              <a:t>InputIterator</a:t>
            </a:r>
            <a:r>
              <a:rPr lang="en-GB" sz="2300" dirty="0"/>
              <a:t> first, </a:t>
            </a:r>
            <a:r>
              <a:rPr lang="en-GB" sz="2300" dirty="0" err="1">
                <a:solidFill>
                  <a:srgbClr val="009999"/>
                </a:solidFill>
              </a:rPr>
              <a:t>InputIterator</a:t>
            </a:r>
            <a:r>
              <a:rPr lang="en-GB" sz="2300" dirty="0"/>
              <a:t> last, </a:t>
            </a:r>
            <a:r>
              <a:rPr lang="en-GB" sz="2300" dirty="0">
                <a:solidFill>
                  <a:srgbClr val="009999"/>
                </a:solidFill>
              </a:rPr>
              <a:t>T</a:t>
            </a:r>
            <a:r>
              <a:rPr lang="en-GB" sz="2300" dirty="0"/>
              <a:t> </a:t>
            </a:r>
            <a:r>
              <a:rPr lang="en-GB" sz="2300" dirty="0" err="1">
                <a:solidFill>
                  <a:srgbClr val="0000FF"/>
                </a:solidFill>
              </a:rPr>
              <a:t>const</a:t>
            </a:r>
            <a:r>
              <a:rPr lang="en-GB" sz="2300" dirty="0"/>
              <a:t>&amp; </a:t>
            </a:r>
            <a:r>
              <a:rPr lang="en-GB" sz="2300" dirty="0" err="1"/>
              <a:t>val</a:t>
            </a:r>
            <a:r>
              <a:rPr lang="en-GB" sz="2300" dirty="0"/>
              <a:t>)</a:t>
            </a:r>
          </a:p>
          <a:p>
            <a:r>
              <a:rPr lang="en-GB" sz="2300" dirty="0"/>
              <a:t>{</a:t>
            </a:r>
          </a:p>
          <a:p>
            <a:r>
              <a:rPr lang="en-GB" sz="2300" dirty="0"/>
              <a:t>   </a:t>
            </a:r>
            <a:r>
              <a:rPr lang="en-GB" sz="2300" dirty="0">
                <a:solidFill>
                  <a:srgbClr val="0000FF"/>
                </a:solidFill>
              </a:rPr>
              <a:t>for</a:t>
            </a:r>
            <a:r>
              <a:rPr lang="en-GB" sz="2300" dirty="0"/>
              <a:t> (; first != last; ++first) {</a:t>
            </a:r>
          </a:p>
          <a:p>
            <a:r>
              <a:rPr lang="en-GB" sz="2300" dirty="0"/>
              <a:t>      </a:t>
            </a:r>
            <a:r>
              <a:rPr lang="en-GB" sz="2300" dirty="0">
                <a:solidFill>
                  <a:srgbClr val="0000FF"/>
                </a:solidFill>
              </a:rPr>
              <a:t>if</a:t>
            </a:r>
            <a:r>
              <a:rPr lang="en-GB" sz="2300" dirty="0"/>
              <a:t> (*first == </a:t>
            </a:r>
            <a:r>
              <a:rPr lang="en-GB" sz="2300" dirty="0" err="1"/>
              <a:t>val</a:t>
            </a:r>
            <a:r>
              <a:rPr lang="en-GB" sz="2300" dirty="0"/>
              <a:t>) {</a:t>
            </a:r>
          </a:p>
          <a:p>
            <a:r>
              <a:rPr lang="en-GB" sz="2300" dirty="0"/>
              <a:t>         </a:t>
            </a:r>
            <a:r>
              <a:rPr lang="en-GB" sz="2300" dirty="0">
                <a:solidFill>
                  <a:srgbClr val="0000FF"/>
                </a:solidFill>
              </a:rPr>
              <a:t>return</a:t>
            </a:r>
            <a:r>
              <a:rPr lang="en-GB" sz="2300" dirty="0"/>
              <a:t> first;</a:t>
            </a:r>
          </a:p>
          <a:p>
            <a:r>
              <a:rPr lang="en-GB" sz="2300" dirty="0"/>
              <a:t>      }</a:t>
            </a:r>
          </a:p>
          <a:p>
            <a:r>
              <a:rPr lang="en-GB" sz="2300" dirty="0"/>
              <a:t>   }</a:t>
            </a:r>
          </a:p>
          <a:p>
            <a:r>
              <a:rPr lang="en-GB" sz="2300" dirty="0"/>
              <a:t>   </a:t>
            </a:r>
            <a:r>
              <a:rPr lang="en-GB" sz="2300" dirty="0">
                <a:solidFill>
                  <a:srgbClr val="0000FF"/>
                </a:solidFill>
              </a:rPr>
              <a:t>return</a:t>
            </a:r>
            <a:r>
              <a:rPr lang="en-GB" sz="2300" dirty="0"/>
              <a:t> last;</a:t>
            </a:r>
          </a:p>
          <a:p>
            <a:r>
              <a:rPr lang="en-GB" sz="2300" dirty="0"/>
              <a:t>}</a:t>
            </a:r>
          </a:p>
          <a:p>
            <a:endParaRPr lang="en-GB" dirty="0"/>
          </a:p>
        </p:txBody>
      </p:sp>
      <p:sp>
        <p:nvSpPr>
          <p:cNvPr id="3" name="Title 2">
            <a:extLst>
              <a:ext uri="{FF2B5EF4-FFF2-40B4-BE49-F238E27FC236}">
                <a16:creationId xmlns:a16="http://schemas.microsoft.com/office/drawing/2014/main" id="{17122039-376A-41FC-B879-98014238A036}"/>
              </a:ext>
            </a:extLst>
          </p:cNvPr>
          <p:cNvSpPr>
            <a:spLocks noGrp="1"/>
          </p:cNvSpPr>
          <p:nvPr>
            <p:ph type="title"/>
          </p:nvPr>
        </p:nvSpPr>
        <p:spPr/>
        <p:txBody>
          <a:bodyPr/>
          <a:lstStyle/>
          <a:p>
            <a:r>
              <a:rPr lang="en-GB" dirty="0"/>
              <a:t>Linear search revisited</a:t>
            </a:r>
          </a:p>
        </p:txBody>
      </p:sp>
    </p:spTree>
    <p:extLst>
      <p:ext uri="{BB962C8B-B14F-4D97-AF65-F5344CB8AC3E}">
        <p14:creationId xmlns:p14="http://schemas.microsoft.com/office/powerpoint/2010/main" val="409755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8DB071-301F-4879-A357-072F3F89A096}"/>
              </a:ext>
            </a:extLst>
          </p:cNvPr>
          <p:cNvSpPr>
            <a:spLocks noGrp="1"/>
          </p:cNvSpPr>
          <p:nvPr>
            <p:ph type="body" idx="1"/>
          </p:nvPr>
        </p:nvSpPr>
        <p:spPr>
          <a:xfrm>
            <a:off x="104274" y="1276350"/>
            <a:ext cx="11977102" cy="4676775"/>
          </a:xfrm>
        </p:spPr>
        <p:txBody>
          <a:bodyPr>
            <a:normAutofit fontScale="92500"/>
          </a:bodyPr>
          <a:lstStyle/>
          <a:p>
            <a:r>
              <a:rPr lang="en-GB" sz="2300" dirty="0">
                <a:solidFill>
                  <a:srgbClr val="0000FF"/>
                </a:solidFill>
              </a:rPr>
              <a:t>template</a:t>
            </a:r>
            <a:r>
              <a:rPr lang="en-GB" sz="2300" dirty="0"/>
              <a:t> &lt;</a:t>
            </a:r>
            <a:r>
              <a:rPr lang="en-GB" sz="2300" dirty="0" err="1">
                <a:solidFill>
                  <a:srgbClr val="FF9933"/>
                </a:solidFill>
              </a:rPr>
              <a:t>InputIterator</a:t>
            </a:r>
            <a:r>
              <a:rPr lang="en-GB" sz="2300" dirty="0">
                <a:solidFill>
                  <a:srgbClr val="009999"/>
                </a:solidFill>
              </a:rPr>
              <a:t> I</a:t>
            </a:r>
            <a:r>
              <a:rPr lang="en-GB" sz="2300" dirty="0"/>
              <a:t>, </a:t>
            </a:r>
            <a:r>
              <a:rPr lang="en-GB" sz="2300" dirty="0">
                <a:solidFill>
                  <a:srgbClr val="FF9933"/>
                </a:solidFill>
              </a:rPr>
              <a:t>Sentinel</a:t>
            </a:r>
            <a:r>
              <a:rPr lang="en-GB" sz="2300" dirty="0"/>
              <a:t>&lt;</a:t>
            </a:r>
            <a:r>
              <a:rPr lang="en-GB" sz="2300" dirty="0">
                <a:solidFill>
                  <a:srgbClr val="009999"/>
                </a:solidFill>
              </a:rPr>
              <a:t>I</a:t>
            </a:r>
            <a:r>
              <a:rPr lang="en-GB" sz="2300" dirty="0"/>
              <a:t>&gt;</a:t>
            </a:r>
            <a:r>
              <a:rPr lang="en-GB" sz="2300" dirty="0">
                <a:solidFill>
                  <a:srgbClr val="009999"/>
                </a:solidFill>
              </a:rPr>
              <a:t> S</a:t>
            </a:r>
            <a:r>
              <a:rPr lang="en-GB" sz="2300" dirty="0"/>
              <a:t>, </a:t>
            </a:r>
            <a:r>
              <a:rPr lang="en-GB" sz="2300" dirty="0" err="1">
                <a:solidFill>
                  <a:srgbClr val="0000FF"/>
                </a:solidFill>
              </a:rPr>
              <a:t>typename</a:t>
            </a:r>
            <a:r>
              <a:rPr lang="en-GB" sz="2300" dirty="0"/>
              <a:t> </a:t>
            </a:r>
            <a:r>
              <a:rPr lang="en-GB" sz="2300" dirty="0">
                <a:solidFill>
                  <a:srgbClr val="009999"/>
                </a:solidFill>
              </a:rPr>
              <a:t>T, </a:t>
            </a:r>
            <a:r>
              <a:rPr lang="en-GB" sz="2300" dirty="0">
                <a:solidFill>
                  <a:srgbClr val="0000FF"/>
                </a:solidFill>
              </a:rPr>
              <a:t>class </a:t>
            </a:r>
            <a:r>
              <a:rPr lang="en-GB" sz="2300" dirty="0" err="1">
                <a:solidFill>
                  <a:srgbClr val="009999"/>
                </a:solidFill>
              </a:rPr>
              <a:t>Proj</a:t>
            </a:r>
            <a:r>
              <a:rPr lang="en-GB" sz="2300" dirty="0"/>
              <a:t> = </a:t>
            </a:r>
            <a:r>
              <a:rPr lang="en-GB" sz="2300" dirty="0">
                <a:solidFill>
                  <a:srgbClr val="009999"/>
                </a:solidFill>
              </a:rPr>
              <a:t>identity</a:t>
            </a:r>
            <a:r>
              <a:rPr lang="en-GB" sz="2300" dirty="0"/>
              <a:t>&gt;</a:t>
            </a:r>
          </a:p>
          <a:p>
            <a:r>
              <a:rPr lang="en-GB" sz="2300" dirty="0">
                <a:solidFill>
                  <a:srgbClr val="0000FF"/>
                </a:solidFill>
              </a:rPr>
              <a:t>requires</a:t>
            </a:r>
            <a:r>
              <a:rPr lang="en-GB" sz="2300" dirty="0"/>
              <a:t> </a:t>
            </a:r>
            <a:r>
              <a:rPr lang="en-AU" sz="2300" dirty="0" err="1">
                <a:solidFill>
                  <a:srgbClr val="FF9933"/>
                </a:solidFill>
              </a:rPr>
              <a:t>IndirectRelation</a:t>
            </a:r>
            <a:r>
              <a:rPr lang="en-AU" sz="2300" dirty="0"/>
              <a:t>&lt;ranges::</a:t>
            </a:r>
            <a:r>
              <a:rPr lang="en-AU" sz="2300" dirty="0" err="1">
                <a:solidFill>
                  <a:srgbClr val="009999"/>
                </a:solidFill>
              </a:rPr>
              <a:t>equal_to</a:t>
            </a:r>
            <a:r>
              <a:rPr lang="en-AU" sz="2300" dirty="0"/>
              <a:t>&lt;&gt;, </a:t>
            </a:r>
            <a:r>
              <a:rPr lang="en-AU" sz="2300" dirty="0">
                <a:solidFill>
                  <a:srgbClr val="009999"/>
                </a:solidFill>
              </a:rPr>
              <a:t>projected</a:t>
            </a:r>
            <a:r>
              <a:rPr lang="en-AU" sz="2300" dirty="0"/>
              <a:t>&lt;</a:t>
            </a:r>
            <a:r>
              <a:rPr lang="en-AU" sz="2300" dirty="0">
                <a:solidFill>
                  <a:srgbClr val="009999"/>
                </a:solidFill>
              </a:rPr>
              <a:t>I</a:t>
            </a:r>
            <a:r>
              <a:rPr lang="en-AU" sz="2300" dirty="0"/>
              <a:t>, </a:t>
            </a:r>
            <a:r>
              <a:rPr lang="en-AU" sz="2300" dirty="0" err="1">
                <a:solidFill>
                  <a:srgbClr val="009999"/>
                </a:solidFill>
              </a:rPr>
              <a:t>Proj</a:t>
            </a:r>
            <a:r>
              <a:rPr lang="en-AU" sz="2300" dirty="0"/>
              <a:t>&gt;, </a:t>
            </a:r>
            <a:r>
              <a:rPr lang="en-AU" sz="2300" dirty="0">
                <a:solidFill>
                  <a:srgbClr val="0000FF"/>
                </a:solidFill>
              </a:rPr>
              <a:t>const</a:t>
            </a:r>
            <a:r>
              <a:rPr lang="en-AU" sz="2300" dirty="0"/>
              <a:t> </a:t>
            </a:r>
            <a:r>
              <a:rPr lang="en-AU" sz="2300" dirty="0">
                <a:solidFill>
                  <a:srgbClr val="009999"/>
                </a:solidFill>
              </a:rPr>
              <a:t>T</a:t>
            </a:r>
            <a:r>
              <a:rPr lang="en-AU" sz="2300" dirty="0"/>
              <a:t>*&gt;</a:t>
            </a:r>
            <a:endParaRPr lang="en-GB" sz="2300" dirty="0"/>
          </a:p>
          <a:p>
            <a:r>
              <a:rPr lang="en-GB" sz="2300" dirty="0">
                <a:solidFill>
                  <a:srgbClr val="009999"/>
                </a:solidFill>
              </a:rPr>
              <a:t>I</a:t>
            </a:r>
            <a:r>
              <a:rPr lang="en-GB" sz="2300" dirty="0"/>
              <a:t> </a:t>
            </a:r>
            <a:r>
              <a:rPr lang="en-GB" sz="2300" dirty="0">
                <a:solidFill>
                  <a:schemeClr val="accent5">
                    <a:lumMod val="75000"/>
                  </a:schemeClr>
                </a:solidFill>
              </a:rPr>
              <a:t>find</a:t>
            </a:r>
            <a:r>
              <a:rPr lang="en-GB" sz="2300" dirty="0"/>
              <a:t>(</a:t>
            </a:r>
            <a:r>
              <a:rPr lang="en-GB" sz="2300" dirty="0">
                <a:solidFill>
                  <a:srgbClr val="009999"/>
                </a:solidFill>
              </a:rPr>
              <a:t>I</a:t>
            </a:r>
            <a:r>
              <a:rPr lang="en-GB" sz="2300" dirty="0"/>
              <a:t> first, </a:t>
            </a:r>
            <a:r>
              <a:rPr lang="en-GB" sz="2300" dirty="0">
                <a:solidFill>
                  <a:srgbClr val="009999"/>
                </a:solidFill>
              </a:rPr>
              <a:t>S</a:t>
            </a:r>
            <a:r>
              <a:rPr lang="en-GB" sz="2300" dirty="0"/>
              <a:t> last, </a:t>
            </a:r>
            <a:r>
              <a:rPr lang="en-GB" sz="2300" dirty="0">
                <a:solidFill>
                  <a:srgbClr val="009999"/>
                </a:solidFill>
              </a:rPr>
              <a:t>T</a:t>
            </a:r>
            <a:r>
              <a:rPr lang="en-GB" sz="2300" dirty="0"/>
              <a:t> </a:t>
            </a:r>
            <a:r>
              <a:rPr lang="en-GB" sz="2300" dirty="0" err="1">
                <a:solidFill>
                  <a:srgbClr val="0000FF"/>
                </a:solidFill>
              </a:rPr>
              <a:t>const</a:t>
            </a:r>
            <a:r>
              <a:rPr lang="en-GB" sz="2300" dirty="0"/>
              <a:t>&amp; </a:t>
            </a:r>
            <a:r>
              <a:rPr lang="en-GB" sz="2300" dirty="0" err="1"/>
              <a:t>val</a:t>
            </a:r>
            <a:r>
              <a:rPr lang="en-GB" sz="2300" dirty="0"/>
              <a:t>)</a:t>
            </a:r>
          </a:p>
          <a:p>
            <a:r>
              <a:rPr lang="en-GB" sz="2300" dirty="0"/>
              <a:t>{</a:t>
            </a:r>
          </a:p>
          <a:p>
            <a:r>
              <a:rPr lang="en-GB" sz="2300" dirty="0"/>
              <a:t>   </a:t>
            </a:r>
            <a:r>
              <a:rPr lang="en-GB" sz="2300" dirty="0">
                <a:solidFill>
                  <a:srgbClr val="0000FF"/>
                </a:solidFill>
              </a:rPr>
              <a:t>for</a:t>
            </a:r>
            <a:r>
              <a:rPr lang="en-GB" sz="2300" dirty="0"/>
              <a:t> (; first != last; ++first) {</a:t>
            </a:r>
          </a:p>
          <a:p>
            <a:r>
              <a:rPr lang="en-GB" sz="2300" dirty="0"/>
              <a:t>      </a:t>
            </a:r>
            <a:r>
              <a:rPr lang="en-GB" sz="2300" dirty="0">
                <a:solidFill>
                  <a:srgbClr val="0000FF"/>
                </a:solidFill>
              </a:rPr>
              <a:t>if</a:t>
            </a:r>
            <a:r>
              <a:rPr lang="en-GB" sz="2300" dirty="0"/>
              <a:t> (*first == </a:t>
            </a:r>
            <a:r>
              <a:rPr lang="en-GB" sz="2300" dirty="0" err="1"/>
              <a:t>val</a:t>
            </a:r>
            <a:r>
              <a:rPr lang="en-GB" sz="2300" dirty="0"/>
              <a:t>) {</a:t>
            </a:r>
          </a:p>
          <a:p>
            <a:r>
              <a:rPr lang="en-GB" sz="2300" dirty="0"/>
              <a:t>         </a:t>
            </a:r>
            <a:r>
              <a:rPr lang="en-GB" sz="2300" dirty="0">
                <a:solidFill>
                  <a:srgbClr val="0000FF"/>
                </a:solidFill>
              </a:rPr>
              <a:t>break</a:t>
            </a:r>
            <a:r>
              <a:rPr lang="en-GB" sz="2300" dirty="0"/>
              <a:t>;</a:t>
            </a:r>
          </a:p>
          <a:p>
            <a:r>
              <a:rPr lang="en-GB" sz="2300" dirty="0"/>
              <a:t>      }</a:t>
            </a:r>
          </a:p>
          <a:p>
            <a:r>
              <a:rPr lang="en-GB" sz="2300" dirty="0"/>
              <a:t>   }</a:t>
            </a:r>
          </a:p>
          <a:p>
            <a:r>
              <a:rPr lang="en-GB" sz="2300" dirty="0"/>
              <a:t>   </a:t>
            </a:r>
            <a:r>
              <a:rPr lang="en-GB" sz="2300" dirty="0">
                <a:solidFill>
                  <a:srgbClr val="0000FF"/>
                </a:solidFill>
              </a:rPr>
              <a:t>return</a:t>
            </a:r>
            <a:r>
              <a:rPr lang="en-GB" sz="2300" dirty="0"/>
              <a:t> first;</a:t>
            </a:r>
          </a:p>
          <a:p>
            <a:r>
              <a:rPr lang="en-GB" sz="2300" dirty="0"/>
              <a:t>}</a:t>
            </a:r>
          </a:p>
          <a:p>
            <a:endParaRPr lang="en-GB" dirty="0"/>
          </a:p>
        </p:txBody>
      </p:sp>
      <p:sp>
        <p:nvSpPr>
          <p:cNvPr id="3" name="Title 2">
            <a:extLst>
              <a:ext uri="{FF2B5EF4-FFF2-40B4-BE49-F238E27FC236}">
                <a16:creationId xmlns:a16="http://schemas.microsoft.com/office/drawing/2014/main" id="{17122039-376A-41FC-B879-98014238A036}"/>
              </a:ext>
            </a:extLst>
          </p:cNvPr>
          <p:cNvSpPr>
            <a:spLocks noGrp="1"/>
          </p:cNvSpPr>
          <p:nvPr>
            <p:ph type="title"/>
          </p:nvPr>
        </p:nvSpPr>
        <p:spPr/>
        <p:txBody>
          <a:bodyPr/>
          <a:lstStyle/>
          <a:p>
            <a:r>
              <a:rPr lang="en-GB" dirty="0"/>
              <a:t>Linear search revisited</a:t>
            </a:r>
          </a:p>
        </p:txBody>
      </p:sp>
    </p:spTree>
    <p:extLst>
      <p:ext uri="{BB962C8B-B14F-4D97-AF65-F5344CB8AC3E}">
        <p14:creationId xmlns:p14="http://schemas.microsoft.com/office/powerpoint/2010/main" val="191382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02F00D3-88A9-4869-BAE4-6F065FBE0A22}"/>
              </a:ext>
            </a:extLst>
          </p:cNvPr>
          <p:cNvSpPr>
            <a:spLocks noGrp="1"/>
          </p:cNvSpPr>
          <p:nvPr>
            <p:ph idx="1"/>
          </p:nvPr>
        </p:nvSpPr>
        <p:spPr/>
        <p:txBody>
          <a:bodyPr/>
          <a:lstStyle/>
          <a:p>
            <a:r>
              <a:rPr lang="en-AU" dirty="0"/>
              <a:t>An iterator paired with a sentinel</a:t>
            </a:r>
          </a:p>
          <a:p>
            <a:r>
              <a:rPr lang="en-AU" dirty="0"/>
              <a:t>Let </a:t>
            </a:r>
            <a:r>
              <a:rPr lang="en-AU" dirty="0">
                <a:latin typeface="Consolas" panose="020B0609020204030204" pitchFamily="49" charset="0"/>
              </a:rPr>
              <a:t>r</a:t>
            </a:r>
            <a:r>
              <a:rPr lang="en-AU" dirty="0"/>
              <a:t> be a range</a:t>
            </a:r>
          </a:p>
          <a:p>
            <a:pPr lvl="1"/>
            <a:r>
              <a:rPr lang="en-AU" dirty="0">
                <a:latin typeface="Consolas" panose="020B0609020204030204" pitchFamily="49" charset="0"/>
              </a:rPr>
              <a:t>begin(r)</a:t>
            </a:r>
            <a:r>
              <a:rPr lang="en-AU" dirty="0"/>
              <a:t> returns an iterator</a:t>
            </a:r>
          </a:p>
          <a:p>
            <a:pPr lvl="1"/>
            <a:r>
              <a:rPr lang="en-AU" dirty="0">
                <a:latin typeface="Consolas" panose="020B0609020204030204" pitchFamily="49" charset="0"/>
              </a:rPr>
              <a:t>end(r)</a:t>
            </a:r>
            <a:r>
              <a:rPr lang="en-AU" dirty="0"/>
              <a:t> returns a sentinel</a:t>
            </a:r>
          </a:p>
          <a:p>
            <a:r>
              <a:rPr lang="en-AU" dirty="0">
                <a:latin typeface="Consolas" panose="020B0609020204030204" pitchFamily="49" charset="0"/>
              </a:rPr>
              <a:t>[begin(r), end(r))</a:t>
            </a:r>
          </a:p>
          <a:p>
            <a:r>
              <a:rPr lang="en-AU" dirty="0">
                <a:latin typeface="Consolas" panose="020B0609020204030204" pitchFamily="49" charset="0"/>
              </a:rPr>
              <a:t>[begin(r), n)</a:t>
            </a:r>
          </a:p>
          <a:p>
            <a:pPr lvl="1"/>
            <a:r>
              <a:rPr lang="en-AU" dirty="0"/>
              <a:t>Where </a:t>
            </a:r>
            <a:r>
              <a:rPr lang="en-AU" i="1" dirty="0">
                <a:latin typeface="Consolas" panose="020B0609020204030204" pitchFamily="49" charset="0"/>
              </a:rPr>
              <a:t>n</a:t>
            </a:r>
            <a:r>
              <a:rPr lang="en-AU" dirty="0"/>
              <a:t> &gt;= 0</a:t>
            </a:r>
          </a:p>
        </p:txBody>
      </p:sp>
      <p:sp>
        <p:nvSpPr>
          <p:cNvPr id="4" name="Title 3">
            <a:extLst>
              <a:ext uri="{FF2B5EF4-FFF2-40B4-BE49-F238E27FC236}">
                <a16:creationId xmlns:a16="http://schemas.microsoft.com/office/drawing/2014/main" id="{FF371348-CF61-4258-A17E-1710F1675E23}"/>
              </a:ext>
            </a:extLst>
          </p:cNvPr>
          <p:cNvSpPr>
            <a:spLocks noGrp="1"/>
          </p:cNvSpPr>
          <p:nvPr>
            <p:ph type="title"/>
          </p:nvPr>
        </p:nvSpPr>
        <p:spPr/>
        <p:txBody>
          <a:bodyPr/>
          <a:lstStyle/>
          <a:p>
            <a:r>
              <a:rPr lang="en-AU" dirty="0"/>
              <a:t>Ranges</a:t>
            </a:r>
          </a:p>
        </p:txBody>
      </p:sp>
    </p:spTree>
    <p:extLst>
      <p:ext uri="{BB962C8B-B14F-4D97-AF65-F5344CB8AC3E}">
        <p14:creationId xmlns:p14="http://schemas.microsoft.com/office/powerpoint/2010/main" val="21313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0DDC729-3AB3-4EF3-B05F-4FB4BF2DB9A7}"/>
              </a:ext>
            </a:extLst>
          </p:cNvPr>
          <p:cNvGraphicFramePr>
            <a:graphicFrameLocks noGrp="1"/>
          </p:cNvGraphicFramePr>
          <p:nvPr>
            <p:ph idx="1"/>
            <p:extLst>
              <p:ext uri="{D42A27DB-BD31-4B8C-83A1-F6EECF244321}">
                <p14:modId xmlns:p14="http://schemas.microsoft.com/office/powerpoint/2010/main" val="3576391880"/>
              </p:ext>
            </p:extLst>
          </p:nvPr>
        </p:nvGraphicFramePr>
        <p:xfrm>
          <a:off x="38100" y="1276350"/>
          <a:ext cx="12115800" cy="3360420"/>
        </p:xfrm>
        <a:graphic>
          <a:graphicData uri="http://schemas.openxmlformats.org/drawingml/2006/table">
            <a:tbl>
              <a:tblPr firstRow="1" bandRow="1">
                <a:tableStyleId>{5C22544A-7EE6-4342-B048-85BDC9FD1C3A}</a:tableStyleId>
              </a:tblPr>
              <a:tblGrid>
                <a:gridCol w="6057900">
                  <a:extLst>
                    <a:ext uri="{9D8B030D-6E8A-4147-A177-3AD203B41FA5}">
                      <a16:colId xmlns:a16="http://schemas.microsoft.com/office/drawing/2014/main" val="3870412951"/>
                    </a:ext>
                  </a:extLst>
                </a:gridCol>
                <a:gridCol w="6057900">
                  <a:extLst>
                    <a:ext uri="{9D8B030D-6E8A-4147-A177-3AD203B41FA5}">
                      <a16:colId xmlns:a16="http://schemas.microsoft.com/office/drawing/2014/main" val="3236162611"/>
                    </a:ext>
                  </a:extLst>
                </a:gridCol>
              </a:tblGrid>
              <a:tr h="370840">
                <a:tc>
                  <a:txBody>
                    <a:bodyPr/>
                    <a:lstStyle/>
                    <a:p>
                      <a:pPr algn="ctr"/>
                      <a:r>
                        <a:rPr lang="en-AU" sz="2400" dirty="0"/>
                        <a:t>C++98 to present</a:t>
                      </a:r>
                    </a:p>
                  </a:txBody>
                  <a:tcPr/>
                </a:tc>
                <a:tc>
                  <a:txBody>
                    <a:bodyPr/>
                    <a:lstStyle/>
                    <a:p>
                      <a:pPr algn="ctr"/>
                      <a:r>
                        <a:rPr lang="en-AU" sz="2400" dirty="0"/>
                        <a:t>Proposed (C++20 onward)</a:t>
                      </a:r>
                    </a:p>
                  </a:txBody>
                  <a:tcPr/>
                </a:tc>
                <a:extLst>
                  <a:ext uri="{0D108BD9-81ED-4DB2-BD59-A6C34878D82A}">
                    <a16:rowId xmlns:a16="http://schemas.microsoft.com/office/drawing/2014/main" val="2637189195"/>
                  </a:ext>
                </a:extLst>
              </a:tr>
              <a:tr h="370840">
                <a:tc>
                  <a:txBody>
                    <a:bodyPr/>
                    <a:lstStyle/>
                    <a:p>
                      <a:r>
                        <a:rPr lang="en-AU" sz="2050" dirty="0">
                          <a:solidFill>
                            <a:schemeClr val="tx1">
                              <a:lumMod val="25000"/>
                              <a:lumOff val="75000"/>
                            </a:schemeClr>
                          </a:solidFill>
                          <a:latin typeface="Consolas" panose="020B0609020204030204" pitchFamily="49" charset="0"/>
                        </a:rPr>
                        <a:t>auto v = vector{/* ... */};</a:t>
                      </a:r>
                    </a:p>
                    <a:p>
                      <a:r>
                        <a:rPr lang="en-AU" sz="2050" dirty="0">
                          <a:solidFill>
                            <a:schemeClr val="tx1">
                              <a:lumMod val="25000"/>
                              <a:lumOff val="75000"/>
                            </a:schemeClr>
                          </a:solidFill>
                          <a:latin typeface="Consolas" panose="020B0609020204030204" pitchFamily="49" charset="0"/>
                        </a:rPr>
                        <a:t>// ...</a:t>
                      </a:r>
                    </a:p>
                    <a:p>
                      <a:r>
                        <a:rPr lang="en-AU" sz="2050" dirty="0">
                          <a:solidFill>
                            <a:schemeClr val="tx1">
                              <a:lumMod val="25000"/>
                              <a:lumOff val="75000"/>
                            </a:schemeClr>
                          </a:solidFill>
                          <a:latin typeface="Consolas" panose="020B0609020204030204" pitchFamily="49" charset="0"/>
                        </a:rPr>
                        <a:t>if (</a:t>
                      </a:r>
                      <a:r>
                        <a:rPr lang="en-AU" sz="2050" dirty="0">
                          <a:solidFill>
                            <a:schemeClr val="tx1"/>
                          </a:solidFill>
                          <a:latin typeface="Consolas" panose="020B0609020204030204" pitchFamily="49" charset="0"/>
                        </a:rPr>
                        <a:t>auto </a:t>
                      </a:r>
                      <a:r>
                        <a:rPr lang="en-AU" sz="2050" dirty="0" err="1">
                          <a:solidFill>
                            <a:schemeClr val="tx1"/>
                          </a:solidFill>
                          <a:latin typeface="Consolas" panose="020B0609020204030204" pitchFamily="49" charset="0"/>
                        </a:rPr>
                        <a:t>i</a:t>
                      </a:r>
                      <a:r>
                        <a:rPr lang="en-AU" sz="2050" dirty="0">
                          <a:solidFill>
                            <a:schemeClr val="tx1"/>
                          </a:solidFill>
                          <a:latin typeface="Consolas" panose="020B0609020204030204" pitchFamily="49" charset="0"/>
                        </a:rPr>
                        <a:t> = </a:t>
                      </a:r>
                      <a:r>
                        <a:rPr lang="en-AU" sz="2050" dirty="0">
                          <a:latin typeface="Consolas" panose="020B0609020204030204" pitchFamily="49" charset="0"/>
                        </a:rPr>
                        <a:t>find(</a:t>
                      </a:r>
                      <a:r>
                        <a:rPr lang="en-AU" sz="2050" dirty="0" err="1">
                          <a:latin typeface="Consolas" panose="020B0609020204030204" pitchFamily="49" charset="0"/>
                        </a:rPr>
                        <a:t>cbegin</a:t>
                      </a:r>
                      <a:r>
                        <a:rPr lang="en-AU" sz="2050" dirty="0">
                          <a:latin typeface="Consolas" panose="020B0609020204030204" pitchFamily="49" charset="0"/>
                        </a:rPr>
                        <a:t>(v), </a:t>
                      </a:r>
                      <a:r>
                        <a:rPr lang="en-AU" sz="2050" dirty="0" err="1">
                          <a:latin typeface="Consolas" panose="020B0609020204030204" pitchFamily="49" charset="0"/>
                        </a:rPr>
                        <a:t>cend</a:t>
                      </a:r>
                      <a:r>
                        <a:rPr lang="en-AU" sz="2050" dirty="0">
                          <a:latin typeface="Consolas" panose="020B0609020204030204" pitchFamily="49" charset="0"/>
                        </a:rPr>
                        <a:t>(v), x);</a:t>
                      </a:r>
                    </a:p>
                    <a:p>
                      <a:r>
                        <a:rPr lang="en-AU" sz="2050" dirty="0">
                          <a:latin typeface="Consolas" panose="020B0609020204030204" pitchFamily="49" charset="0"/>
                        </a:rPr>
                        <a:t>    x != </a:t>
                      </a:r>
                      <a:r>
                        <a:rPr lang="en-AU" sz="2050" dirty="0" err="1">
                          <a:latin typeface="Consolas" panose="020B0609020204030204" pitchFamily="49" charset="0"/>
                        </a:rPr>
                        <a:t>cend</a:t>
                      </a:r>
                      <a:r>
                        <a:rPr lang="en-AU" sz="2050" dirty="0">
                          <a:latin typeface="Consolas" panose="020B0609020204030204" pitchFamily="49" charset="0"/>
                        </a:rPr>
                        <a:t>(v)) {</a:t>
                      </a:r>
                    </a:p>
                    <a:p>
                      <a:r>
                        <a:rPr lang="en-AU" sz="2050" dirty="0">
                          <a:solidFill>
                            <a:schemeClr val="tx1">
                              <a:lumMod val="25000"/>
                              <a:lumOff val="75000"/>
                            </a:schemeClr>
                          </a:solidFill>
                          <a:latin typeface="Consolas" panose="020B0609020204030204" pitchFamily="49" charset="0"/>
                        </a:rPr>
                        <a:t>   </a:t>
                      </a:r>
                      <a:r>
                        <a:rPr lang="en-AU" sz="2050" dirty="0" err="1">
                          <a:solidFill>
                            <a:schemeClr val="tx1">
                              <a:lumMod val="25000"/>
                              <a:lumOff val="75000"/>
                            </a:schemeClr>
                          </a:solidFill>
                          <a:latin typeface="Consolas" panose="020B0609020204030204" pitchFamily="49" charset="0"/>
                        </a:rPr>
                        <a:t>cout</a:t>
                      </a:r>
                      <a:r>
                        <a:rPr lang="en-AU" sz="2050" dirty="0">
                          <a:solidFill>
                            <a:schemeClr val="tx1">
                              <a:lumMod val="25000"/>
                              <a:lumOff val="75000"/>
                            </a:schemeClr>
                          </a:solidFill>
                          <a:latin typeface="Consolas" panose="020B0609020204030204" pitchFamily="49" charset="0"/>
                        </a:rPr>
                        <a:t> &lt;&lt; </a:t>
                      </a:r>
                      <a:r>
                        <a:rPr lang="en-AU" sz="2050" dirty="0">
                          <a:latin typeface="Consolas" panose="020B0609020204030204" pitchFamily="49" charset="0"/>
                        </a:rPr>
                        <a:t>*</a:t>
                      </a:r>
                      <a:r>
                        <a:rPr lang="en-AU" sz="2050" dirty="0" err="1">
                          <a:latin typeface="Consolas" panose="020B0609020204030204" pitchFamily="49" charset="0"/>
                        </a:rPr>
                        <a:t>i</a:t>
                      </a:r>
                      <a:r>
                        <a:rPr lang="en-AU" sz="2050" dirty="0">
                          <a:latin typeface="Consolas" panose="020B0609020204030204" pitchFamily="49" charset="0"/>
                        </a:rPr>
                        <a:t> </a:t>
                      </a:r>
                      <a:r>
                        <a:rPr lang="en-AU" sz="2050" dirty="0">
                          <a:solidFill>
                            <a:schemeClr val="tx1">
                              <a:lumMod val="25000"/>
                              <a:lumOff val="75000"/>
                            </a:schemeClr>
                          </a:solidFill>
                          <a:latin typeface="Consolas" panose="020B0609020204030204" pitchFamily="49" charset="0"/>
                        </a:rPr>
                        <a:t>&lt;&lt; '\n';</a:t>
                      </a:r>
                    </a:p>
                    <a:p>
                      <a:r>
                        <a:rPr lang="en-AU" sz="2050" dirty="0">
                          <a:solidFill>
                            <a:schemeClr val="tx1">
                              <a:lumMod val="25000"/>
                              <a:lumOff val="75000"/>
                            </a:schemeClr>
                          </a:solidFill>
                          <a:latin typeface="Consolas" panose="020B0609020204030204" pitchFamily="49" charset="0"/>
                        </a:rPr>
                        <a:t>}</a:t>
                      </a:r>
                    </a:p>
                    <a:p>
                      <a:r>
                        <a:rPr lang="en-AU" sz="2050" dirty="0">
                          <a:solidFill>
                            <a:schemeClr val="tx1">
                              <a:lumMod val="25000"/>
                              <a:lumOff val="75000"/>
                            </a:schemeClr>
                          </a:solidFill>
                          <a:latin typeface="Consolas" panose="020B0609020204030204" pitchFamily="49" charset="0"/>
                        </a:rPr>
                        <a:t>else {</a:t>
                      </a:r>
                    </a:p>
                    <a:p>
                      <a:r>
                        <a:rPr lang="en-AU" sz="2050" dirty="0">
                          <a:solidFill>
                            <a:schemeClr val="tx1">
                              <a:lumMod val="25000"/>
                              <a:lumOff val="75000"/>
                            </a:schemeClr>
                          </a:solidFill>
                          <a:latin typeface="Consolas" panose="020B0609020204030204" pitchFamily="49" charset="0"/>
                        </a:rPr>
                        <a:t>   </a:t>
                      </a:r>
                      <a:r>
                        <a:rPr lang="en-AU" sz="2050" dirty="0" err="1">
                          <a:solidFill>
                            <a:schemeClr val="tx1">
                              <a:lumMod val="25000"/>
                              <a:lumOff val="75000"/>
                            </a:schemeClr>
                          </a:solidFill>
                          <a:latin typeface="Consolas" panose="020B0609020204030204" pitchFamily="49" charset="0"/>
                        </a:rPr>
                        <a:t>cout</a:t>
                      </a:r>
                      <a:r>
                        <a:rPr lang="en-AU" sz="2050" dirty="0">
                          <a:solidFill>
                            <a:schemeClr val="tx1">
                              <a:lumMod val="25000"/>
                              <a:lumOff val="75000"/>
                            </a:schemeClr>
                          </a:solidFill>
                          <a:latin typeface="Consolas" panose="020B0609020204030204" pitchFamily="49" charset="0"/>
                        </a:rPr>
                        <a:t> &lt;&lt; "Not found.\n";</a:t>
                      </a:r>
                    </a:p>
                    <a:p>
                      <a:r>
                        <a:rPr lang="en-AU" sz="2050" dirty="0">
                          <a:solidFill>
                            <a:schemeClr val="tx1">
                              <a:lumMod val="25000"/>
                              <a:lumOff val="75000"/>
                            </a:schemeClr>
                          </a:solidFill>
                          <a:latin typeface="Consolas" panose="020B0609020204030204" pitchFamily="49" charset="0"/>
                        </a:rPr>
                        <a:t>}</a:t>
                      </a:r>
                    </a:p>
                  </a:txBody>
                  <a:tcPr/>
                </a:tc>
                <a:tc>
                  <a:txBody>
                    <a:bodyPr/>
                    <a:lstStyle/>
                    <a:p>
                      <a:r>
                        <a:rPr lang="en-AU" sz="2050" dirty="0">
                          <a:solidFill>
                            <a:schemeClr val="tx1">
                              <a:lumMod val="25000"/>
                              <a:lumOff val="75000"/>
                            </a:schemeClr>
                          </a:solidFill>
                          <a:latin typeface="Consolas" panose="020B0609020204030204" pitchFamily="49" charset="0"/>
                        </a:rPr>
                        <a:t>auto v = vector{/* ... */};</a:t>
                      </a:r>
                    </a:p>
                    <a:p>
                      <a:r>
                        <a:rPr lang="en-AU" sz="2050" dirty="0">
                          <a:solidFill>
                            <a:schemeClr val="tx1">
                              <a:lumMod val="25000"/>
                              <a:lumOff val="75000"/>
                            </a:schemeClr>
                          </a:solidFill>
                          <a:latin typeface="Consolas" panose="020B0609020204030204" pitchFamily="49" charset="0"/>
                        </a:rPr>
                        <a:t>// ...</a:t>
                      </a:r>
                    </a:p>
                    <a:p>
                      <a:r>
                        <a:rPr lang="en-AU" sz="2050" dirty="0">
                          <a:solidFill>
                            <a:schemeClr val="tx1">
                              <a:lumMod val="25000"/>
                              <a:lumOff val="75000"/>
                            </a:schemeClr>
                          </a:solidFill>
                          <a:latin typeface="Consolas" panose="020B0609020204030204" pitchFamily="49" charset="0"/>
                        </a:rPr>
                        <a:t>if (</a:t>
                      </a:r>
                      <a:r>
                        <a:rPr lang="en-AU" sz="2050" dirty="0">
                          <a:latin typeface="Consolas" panose="020B0609020204030204" pitchFamily="49" charset="0"/>
                        </a:rPr>
                        <a:t>auto </a:t>
                      </a:r>
                      <a:r>
                        <a:rPr lang="en-AU" sz="2050" dirty="0" err="1">
                          <a:latin typeface="Consolas" panose="020B0609020204030204" pitchFamily="49" charset="0"/>
                        </a:rPr>
                        <a:t>i</a:t>
                      </a:r>
                      <a:r>
                        <a:rPr lang="en-AU" sz="2050" dirty="0">
                          <a:latin typeface="Consolas" panose="020B0609020204030204" pitchFamily="49" charset="0"/>
                        </a:rPr>
                        <a:t> = find(v, x); x != </a:t>
                      </a:r>
                      <a:r>
                        <a:rPr lang="en-AU" sz="2050" dirty="0" err="1">
                          <a:latin typeface="Consolas" panose="020B0609020204030204" pitchFamily="49" charset="0"/>
                        </a:rPr>
                        <a:t>cend</a:t>
                      </a:r>
                      <a:r>
                        <a:rPr lang="en-AU" sz="2050" dirty="0">
                          <a:latin typeface="Consolas" panose="020B0609020204030204" pitchFamily="49" charset="0"/>
                        </a:rPr>
                        <a:t>(v)</a:t>
                      </a:r>
                      <a:r>
                        <a:rPr lang="en-AU" sz="2050" dirty="0">
                          <a:solidFill>
                            <a:schemeClr val="tx1">
                              <a:lumMod val="25000"/>
                              <a:lumOff val="75000"/>
                            </a:schemeClr>
                          </a:solidFill>
                          <a:latin typeface="Consolas" panose="020B0609020204030204" pitchFamily="49" charset="0"/>
                        </a:rPr>
                        <a:t>) {</a:t>
                      </a:r>
                    </a:p>
                    <a:p>
                      <a:r>
                        <a:rPr lang="en-AU" sz="2050" dirty="0">
                          <a:solidFill>
                            <a:schemeClr val="tx1">
                              <a:lumMod val="25000"/>
                              <a:lumOff val="75000"/>
                            </a:schemeClr>
                          </a:solidFill>
                          <a:latin typeface="Consolas" panose="020B0609020204030204" pitchFamily="49" charset="0"/>
                        </a:rPr>
                        <a:t>   </a:t>
                      </a:r>
                      <a:r>
                        <a:rPr lang="en-AU" sz="2050" dirty="0" err="1">
                          <a:solidFill>
                            <a:schemeClr val="tx1">
                              <a:lumMod val="25000"/>
                              <a:lumOff val="75000"/>
                            </a:schemeClr>
                          </a:solidFill>
                          <a:latin typeface="Consolas" panose="020B0609020204030204" pitchFamily="49" charset="0"/>
                        </a:rPr>
                        <a:t>cout</a:t>
                      </a:r>
                      <a:r>
                        <a:rPr lang="en-AU" sz="2050" dirty="0">
                          <a:solidFill>
                            <a:schemeClr val="tx1">
                              <a:lumMod val="25000"/>
                              <a:lumOff val="75000"/>
                            </a:schemeClr>
                          </a:solidFill>
                          <a:latin typeface="Consolas" panose="020B0609020204030204" pitchFamily="49" charset="0"/>
                        </a:rPr>
                        <a:t> &lt;&lt; </a:t>
                      </a:r>
                      <a:r>
                        <a:rPr lang="en-AU" sz="2050" dirty="0">
                          <a:latin typeface="Consolas" panose="020B0609020204030204" pitchFamily="49" charset="0"/>
                        </a:rPr>
                        <a:t>*</a:t>
                      </a:r>
                      <a:r>
                        <a:rPr lang="en-AU" sz="2050" dirty="0" err="1">
                          <a:solidFill>
                            <a:schemeClr val="tx1"/>
                          </a:solidFill>
                          <a:latin typeface="Consolas" panose="020B0609020204030204" pitchFamily="49" charset="0"/>
                        </a:rPr>
                        <a:t>i</a:t>
                      </a:r>
                      <a:r>
                        <a:rPr lang="en-AU" sz="2050" dirty="0">
                          <a:solidFill>
                            <a:schemeClr val="tx1">
                              <a:lumMod val="25000"/>
                              <a:lumOff val="75000"/>
                            </a:schemeClr>
                          </a:solidFill>
                          <a:latin typeface="Consolas" panose="020B0609020204030204" pitchFamily="49" charset="0"/>
                        </a:rPr>
                        <a:t> &lt;&lt; '\n';</a:t>
                      </a:r>
                    </a:p>
                    <a:p>
                      <a:r>
                        <a:rPr lang="en-AU" sz="2050" dirty="0">
                          <a:solidFill>
                            <a:schemeClr val="tx1">
                              <a:lumMod val="25000"/>
                              <a:lumOff val="75000"/>
                            </a:schemeClr>
                          </a:solidFill>
                          <a:latin typeface="Consolas" panose="020B0609020204030204" pitchFamily="49" charset="0"/>
                        </a:rPr>
                        <a:t>}</a:t>
                      </a:r>
                    </a:p>
                    <a:p>
                      <a:r>
                        <a:rPr lang="en-AU" sz="2050" dirty="0">
                          <a:solidFill>
                            <a:schemeClr val="tx1">
                              <a:lumMod val="25000"/>
                              <a:lumOff val="75000"/>
                            </a:schemeClr>
                          </a:solidFill>
                          <a:latin typeface="Consolas" panose="020B0609020204030204" pitchFamily="49" charset="0"/>
                        </a:rPr>
                        <a:t>else {</a:t>
                      </a:r>
                    </a:p>
                    <a:p>
                      <a:r>
                        <a:rPr lang="en-AU" sz="2050" dirty="0">
                          <a:solidFill>
                            <a:schemeClr val="tx1">
                              <a:lumMod val="25000"/>
                              <a:lumOff val="75000"/>
                            </a:schemeClr>
                          </a:solidFill>
                          <a:latin typeface="Consolas" panose="020B0609020204030204" pitchFamily="49" charset="0"/>
                        </a:rPr>
                        <a:t>   </a:t>
                      </a:r>
                      <a:r>
                        <a:rPr lang="en-AU" sz="2050" dirty="0" err="1">
                          <a:solidFill>
                            <a:schemeClr val="tx1">
                              <a:lumMod val="25000"/>
                              <a:lumOff val="75000"/>
                            </a:schemeClr>
                          </a:solidFill>
                          <a:latin typeface="Consolas" panose="020B0609020204030204" pitchFamily="49" charset="0"/>
                        </a:rPr>
                        <a:t>cout</a:t>
                      </a:r>
                      <a:r>
                        <a:rPr lang="en-AU" sz="2050" dirty="0">
                          <a:solidFill>
                            <a:schemeClr val="tx1">
                              <a:lumMod val="25000"/>
                              <a:lumOff val="75000"/>
                            </a:schemeClr>
                          </a:solidFill>
                          <a:latin typeface="Consolas" panose="020B0609020204030204" pitchFamily="49" charset="0"/>
                        </a:rPr>
                        <a:t> &lt;&lt; "Not found.\n";</a:t>
                      </a:r>
                    </a:p>
                    <a:p>
                      <a:r>
                        <a:rPr lang="en-AU" sz="2050" dirty="0">
                          <a:solidFill>
                            <a:schemeClr val="tx1">
                              <a:lumMod val="25000"/>
                              <a:lumOff val="75000"/>
                            </a:schemeClr>
                          </a:solidFill>
                          <a:latin typeface="Consolas" panose="020B0609020204030204" pitchFamily="49" charset="0"/>
                        </a:rPr>
                        <a:t>}</a:t>
                      </a:r>
                    </a:p>
                  </a:txBody>
                  <a:tcPr/>
                </a:tc>
                <a:extLst>
                  <a:ext uri="{0D108BD9-81ED-4DB2-BD59-A6C34878D82A}">
                    <a16:rowId xmlns:a16="http://schemas.microsoft.com/office/drawing/2014/main" val="444257203"/>
                  </a:ext>
                </a:extLst>
              </a:tr>
            </a:tbl>
          </a:graphicData>
        </a:graphic>
      </p:graphicFrame>
      <p:sp>
        <p:nvSpPr>
          <p:cNvPr id="3" name="Title 2">
            <a:extLst>
              <a:ext uri="{FF2B5EF4-FFF2-40B4-BE49-F238E27FC236}">
                <a16:creationId xmlns:a16="http://schemas.microsoft.com/office/drawing/2014/main" id="{1EB0A11C-B84D-4163-8D1E-A73658702ADC}"/>
              </a:ext>
            </a:extLst>
          </p:cNvPr>
          <p:cNvSpPr>
            <a:spLocks noGrp="1"/>
          </p:cNvSpPr>
          <p:nvPr>
            <p:ph type="title"/>
          </p:nvPr>
        </p:nvSpPr>
        <p:spPr/>
        <p:txBody>
          <a:bodyPr/>
          <a:lstStyle/>
          <a:p>
            <a:r>
              <a:rPr lang="en-AU" dirty="0"/>
              <a:t>Usage</a:t>
            </a:r>
          </a:p>
        </p:txBody>
      </p:sp>
    </p:spTree>
    <p:extLst>
      <p:ext uri="{BB962C8B-B14F-4D97-AF65-F5344CB8AC3E}">
        <p14:creationId xmlns:p14="http://schemas.microsoft.com/office/powerpoint/2010/main" val="370365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58B6-AC42-4A72-8D7B-BC7932550136}"/>
              </a:ext>
            </a:extLst>
          </p:cNvPr>
          <p:cNvSpPr>
            <a:spLocks noGrp="1"/>
          </p:cNvSpPr>
          <p:nvPr>
            <p:ph type="title"/>
          </p:nvPr>
        </p:nvSpPr>
        <p:spPr/>
        <p:txBody>
          <a:bodyPr/>
          <a:lstStyle/>
          <a:p>
            <a:r>
              <a:rPr lang="en-AU" dirty="0"/>
              <a:t>SAXPY</a:t>
            </a:r>
          </a:p>
        </p:txBody>
      </p:sp>
    </p:spTree>
    <p:extLst>
      <p:ext uri="{BB962C8B-B14F-4D97-AF65-F5344CB8AC3E}">
        <p14:creationId xmlns:p14="http://schemas.microsoft.com/office/powerpoint/2010/main" val="3299794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114A7E-B7D9-4269-B881-90F79A13D9C1}"/>
              </a:ext>
            </a:extLst>
          </p:cNvPr>
          <p:cNvSpPr>
            <a:spLocks noGrp="1"/>
          </p:cNvSpPr>
          <p:nvPr>
            <p:ph type="body" idx="1"/>
          </p:nvPr>
        </p:nvSpPr>
        <p:spPr/>
        <p:txBody>
          <a:bodyPr/>
          <a:lstStyle/>
          <a:p>
            <a:pPr marL="514350" indent="-514350">
              <a:buClr>
                <a:schemeClr val="tx1"/>
              </a:buClr>
              <a:buFont typeface="+mj-lt"/>
              <a:buAutoNum type="arabicPeriod"/>
            </a:pPr>
            <a:r>
              <a:rPr lang="en-AU" dirty="0">
                <a:solidFill>
                  <a:srgbClr val="0000FF"/>
                </a:solidFill>
              </a:rPr>
              <a:t>auto const</a:t>
            </a:r>
            <a:r>
              <a:rPr lang="en-AU" dirty="0"/>
              <a:t> x = </a:t>
            </a:r>
            <a:r>
              <a:rPr lang="en-AU" dirty="0">
                <a:solidFill>
                  <a:srgbClr val="009999"/>
                </a:solidFill>
              </a:rPr>
              <a:t>vector</a:t>
            </a:r>
            <a:r>
              <a:rPr lang="en-AU" dirty="0"/>
              <a:t>&lt;</a:t>
            </a:r>
            <a:r>
              <a:rPr lang="en-AU" dirty="0">
                <a:solidFill>
                  <a:srgbClr val="0000FF"/>
                </a:solidFill>
              </a:rPr>
              <a:t>float</a:t>
            </a:r>
            <a:r>
              <a:rPr lang="en-AU" dirty="0"/>
              <a:t>&gt;{/* ... */};</a:t>
            </a:r>
          </a:p>
          <a:p>
            <a:pPr marL="514350" indent="-514350">
              <a:buClr>
                <a:schemeClr val="tx1"/>
              </a:buClr>
              <a:buFont typeface="+mj-lt"/>
              <a:buAutoNum type="arabicPeriod"/>
            </a:pPr>
            <a:r>
              <a:rPr lang="en-AU" dirty="0">
                <a:solidFill>
                  <a:srgbClr val="0000FF"/>
                </a:solidFill>
              </a:rPr>
              <a:t>auto const</a:t>
            </a:r>
            <a:r>
              <a:rPr lang="en-AU" dirty="0"/>
              <a:t> y = </a:t>
            </a:r>
            <a:r>
              <a:rPr lang="en-AU" dirty="0">
                <a:solidFill>
                  <a:srgbClr val="009999"/>
                </a:solidFill>
              </a:rPr>
              <a:t>vector</a:t>
            </a:r>
            <a:r>
              <a:rPr lang="en-AU" dirty="0"/>
              <a:t>&lt;</a:t>
            </a:r>
            <a:r>
              <a:rPr lang="en-AU" dirty="0">
                <a:solidFill>
                  <a:srgbClr val="0000FF"/>
                </a:solidFill>
              </a:rPr>
              <a:t>float</a:t>
            </a:r>
            <a:r>
              <a:rPr lang="en-AU" dirty="0"/>
              <a:t>&gt;{/* ... */};</a:t>
            </a:r>
          </a:p>
          <a:p>
            <a:pPr marL="514350" indent="-514350">
              <a:buClr>
                <a:schemeClr val="tx1"/>
              </a:buClr>
              <a:buFont typeface="+mj-lt"/>
              <a:buAutoNum type="arabicPeriod"/>
            </a:pPr>
            <a:r>
              <a:rPr lang="en-AU" dirty="0">
                <a:solidFill>
                  <a:srgbClr val="0000FF"/>
                </a:solidFill>
              </a:rPr>
              <a:t> </a:t>
            </a:r>
          </a:p>
          <a:p>
            <a:pPr marL="514350" indent="-514350">
              <a:buClr>
                <a:schemeClr val="tx1"/>
              </a:buClr>
              <a:buFont typeface="+mj-lt"/>
              <a:buAutoNum type="arabicPeriod"/>
            </a:pPr>
            <a:r>
              <a:rPr lang="en-AU" dirty="0">
                <a:solidFill>
                  <a:srgbClr val="0000FF"/>
                </a:solidFill>
              </a:rPr>
              <a:t>auto const</a:t>
            </a:r>
            <a:r>
              <a:rPr lang="en-AU" dirty="0"/>
              <a:t> a = </a:t>
            </a:r>
            <a:r>
              <a:rPr lang="en-AU" dirty="0">
                <a:solidFill>
                  <a:srgbClr val="0000FF"/>
                </a:solidFill>
              </a:rPr>
              <a:t>float</a:t>
            </a:r>
            <a:r>
              <a:rPr lang="en-AU" dirty="0"/>
              <a:t>{/* ... */};</a:t>
            </a:r>
          </a:p>
          <a:p>
            <a:pPr marL="514350" indent="-514350">
              <a:buClr>
                <a:schemeClr val="tx1"/>
              </a:buClr>
              <a:buFont typeface="+mj-lt"/>
              <a:buAutoNum type="arabicPeriod"/>
            </a:pPr>
            <a:r>
              <a:rPr lang="en-AU" dirty="0"/>
              <a:t> </a:t>
            </a:r>
          </a:p>
          <a:p>
            <a:pPr marL="514350" indent="-514350">
              <a:buClr>
                <a:schemeClr val="tx1"/>
              </a:buClr>
              <a:buFont typeface="+mj-lt"/>
              <a:buAutoNum type="arabicPeriod"/>
            </a:pPr>
            <a:r>
              <a:rPr lang="en-AU" dirty="0">
                <a:solidFill>
                  <a:srgbClr val="0000FF"/>
                </a:solidFill>
              </a:rPr>
              <a:t>auto</a:t>
            </a:r>
            <a:r>
              <a:rPr lang="en-AU" dirty="0"/>
              <a:t> out = </a:t>
            </a:r>
            <a:r>
              <a:rPr lang="en-AU" dirty="0">
                <a:solidFill>
                  <a:srgbClr val="009999"/>
                </a:solidFill>
              </a:rPr>
              <a:t>vector</a:t>
            </a:r>
            <a:r>
              <a:rPr lang="en-AU" dirty="0"/>
              <a:t>&lt;</a:t>
            </a:r>
            <a:r>
              <a:rPr lang="en-AU" dirty="0">
                <a:solidFill>
                  <a:srgbClr val="0000FF"/>
                </a:solidFill>
              </a:rPr>
              <a:t>float</a:t>
            </a:r>
            <a:r>
              <a:rPr lang="en-AU" dirty="0"/>
              <a:t>&gt;(</a:t>
            </a:r>
            <a:r>
              <a:rPr lang="en-AU" dirty="0">
                <a:solidFill>
                  <a:schemeClr val="accent5">
                    <a:lumMod val="75000"/>
                  </a:schemeClr>
                </a:solidFill>
              </a:rPr>
              <a:t>size</a:t>
            </a:r>
            <a:r>
              <a:rPr lang="en-AU" dirty="0"/>
              <a:t>(x));</a:t>
            </a:r>
          </a:p>
        </p:txBody>
      </p:sp>
      <p:sp>
        <p:nvSpPr>
          <p:cNvPr id="4" name="Title 3">
            <a:extLst>
              <a:ext uri="{FF2B5EF4-FFF2-40B4-BE49-F238E27FC236}">
                <a16:creationId xmlns:a16="http://schemas.microsoft.com/office/drawing/2014/main" id="{2073CABD-94BC-4936-A40C-4F705D8C8874}"/>
              </a:ext>
            </a:extLst>
          </p:cNvPr>
          <p:cNvSpPr>
            <a:spLocks noGrp="1"/>
          </p:cNvSpPr>
          <p:nvPr>
            <p:ph type="title"/>
          </p:nvPr>
        </p:nvSpPr>
        <p:spPr/>
        <p:txBody>
          <a:bodyPr/>
          <a:lstStyle/>
          <a:p>
            <a:r>
              <a:rPr lang="en-AU" b="1" dirty="0"/>
              <a:t>y = </a:t>
            </a:r>
            <a:r>
              <a:rPr lang="el-GR" dirty="0"/>
              <a:t>α</a:t>
            </a:r>
            <a:r>
              <a:rPr lang="en-AU" b="1" dirty="0"/>
              <a:t>x </a:t>
            </a:r>
            <a:r>
              <a:rPr lang="en-AU" dirty="0"/>
              <a:t>+ </a:t>
            </a:r>
            <a:r>
              <a:rPr lang="en-AU" b="1" dirty="0"/>
              <a:t>y</a:t>
            </a:r>
          </a:p>
        </p:txBody>
      </p:sp>
    </p:spTree>
    <p:extLst>
      <p:ext uri="{BB962C8B-B14F-4D97-AF65-F5344CB8AC3E}">
        <p14:creationId xmlns:p14="http://schemas.microsoft.com/office/powerpoint/2010/main" val="649347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1EFDDD-906D-44B7-B752-694E9A076D9B}"/>
              </a:ext>
            </a:extLst>
          </p:cNvPr>
          <p:cNvSpPr>
            <a:spLocks noGrp="1"/>
          </p:cNvSpPr>
          <p:nvPr>
            <p:ph type="body" idx="1"/>
          </p:nvPr>
        </p:nvSpPr>
        <p:spPr>
          <a:xfrm>
            <a:off x="0" y="1276350"/>
            <a:ext cx="12185650" cy="4676775"/>
          </a:xfrm>
        </p:spPr>
        <p:txBody>
          <a:bodyPr>
            <a:normAutofit/>
          </a:bodyPr>
          <a:lstStyle/>
          <a:p>
            <a:pPr marL="514350" indent="-514350">
              <a:lnSpc>
                <a:spcPct val="80000"/>
              </a:lnSpc>
              <a:spcBef>
                <a:spcPts val="600"/>
              </a:spcBef>
              <a:buClr>
                <a:schemeClr val="tx1"/>
              </a:buClr>
              <a:buSzPct val="100000"/>
              <a:buFont typeface="+mj-lt"/>
              <a:buAutoNum type="arabicPeriod" startAt="28"/>
            </a:pPr>
            <a:r>
              <a:rPr lang="en-AU" sz="2800" dirty="0">
                <a:solidFill>
                  <a:schemeClr val="accent5">
                    <a:lumMod val="75000"/>
                  </a:schemeClr>
                </a:solidFill>
              </a:rPr>
              <a:t>transform</a:t>
            </a:r>
            <a:r>
              <a:rPr lang="en-AU" sz="2800" dirty="0"/>
              <a:t>(</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err="1">
                <a:solidFill>
                  <a:schemeClr val="accent5">
                    <a:lumMod val="75000"/>
                  </a:schemeClr>
                </a:solidFill>
              </a:rPr>
              <a:t>cbegin</a:t>
            </a:r>
            <a:r>
              <a:rPr lang="en-AU" sz="2800" dirty="0"/>
              <a:t>(x), </a:t>
            </a:r>
            <a:r>
              <a:rPr lang="en-AU" sz="2800" dirty="0" err="1">
                <a:solidFill>
                  <a:schemeClr val="accent5">
                    <a:lumMod val="75000"/>
                  </a:schemeClr>
                </a:solidFill>
              </a:rPr>
              <a:t>cend</a:t>
            </a:r>
            <a:r>
              <a:rPr lang="en-AU" sz="2800" dirty="0"/>
              <a:t>(x),</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a:solidFill>
                  <a:schemeClr val="accent5">
                    <a:lumMod val="75000"/>
                  </a:schemeClr>
                </a:solidFill>
              </a:rPr>
              <a:t>begin</a:t>
            </a:r>
            <a:r>
              <a:rPr lang="en-AU" sz="2800" dirty="0"/>
              <a:t>(temp),</a:t>
            </a:r>
          </a:p>
          <a:p>
            <a:pPr marL="514350" indent="-514350">
              <a:lnSpc>
                <a:spcPct val="80000"/>
              </a:lnSpc>
              <a:spcBef>
                <a:spcPts val="600"/>
              </a:spcBef>
              <a:buClr>
                <a:schemeClr val="tx1"/>
              </a:buClr>
              <a:buSzPct val="100000"/>
              <a:buFont typeface="+mj-lt"/>
              <a:buAutoNum type="arabicPeriod" startAt="28"/>
            </a:pPr>
            <a:r>
              <a:rPr lang="en-AU" sz="2800" dirty="0"/>
              <a:t>   [a](</a:t>
            </a:r>
            <a:r>
              <a:rPr lang="en-AU" sz="2800" dirty="0">
                <a:solidFill>
                  <a:srgbClr val="0000FF"/>
                </a:solidFill>
              </a:rPr>
              <a:t>auto</a:t>
            </a:r>
            <a:r>
              <a:rPr lang="en-AU" sz="2800" dirty="0"/>
              <a:t> </a:t>
            </a:r>
            <a:r>
              <a:rPr lang="en-AU" sz="2800" dirty="0">
                <a:solidFill>
                  <a:srgbClr val="0000FF"/>
                </a:solidFill>
              </a:rPr>
              <a:t>const</a:t>
            </a:r>
            <a:r>
              <a:rPr lang="en-AU" sz="2800" dirty="0"/>
              <a:t> x) </a:t>
            </a:r>
            <a:r>
              <a:rPr lang="en-AU" sz="2800" dirty="0" err="1">
                <a:solidFill>
                  <a:srgbClr val="0000FF"/>
                </a:solidFill>
              </a:rPr>
              <a:t>noexcept</a:t>
            </a:r>
            <a:r>
              <a:rPr lang="en-AU" sz="2800" dirty="0"/>
              <a:t> { </a:t>
            </a:r>
            <a:r>
              <a:rPr lang="en-AU" sz="2800" dirty="0">
                <a:solidFill>
                  <a:srgbClr val="0000FF"/>
                </a:solidFill>
              </a:rPr>
              <a:t>return</a:t>
            </a:r>
            <a:r>
              <a:rPr lang="en-AU" sz="2800" dirty="0"/>
              <a:t> a * x; }</a:t>
            </a:r>
          </a:p>
          <a:p>
            <a:pPr marL="514350" indent="-514350">
              <a:lnSpc>
                <a:spcPct val="80000"/>
              </a:lnSpc>
              <a:spcBef>
                <a:spcPts val="600"/>
              </a:spcBef>
              <a:buClr>
                <a:schemeClr val="tx1"/>
              </a:buClr>
              <a:buSzPct val="100000"/>
              <a:buFont typeface="+mj-lt"/>
              <a:buAutoNum type="arabicPeriod" startAt="28"/>
            </a:pPr>
            <a:r>
              <a:rPr lang="en-AU" sz="2800" dirty="0"/>
              <a:t>);</a:t>
            </a:r>
          </a:p>
          <a:p>
            <a:pPr marL="514350" indent="-514350">
              <a:lnSpc>
                <a:spcPct val="80000"/>
              </a:lnSpc>
              <a:spcBef>
                <a:spcPts val="600"/>
              </a:spcBef>
              <a:buClr>
                <a:schemeClr val="tx1"/>
              </a:buClr>
              <a:buSzPct val="100000"/>
              <a:buFont typeface="+mj-lt"/>
              <a:buAutoNum type="arabicPeriod" startAt="28"/>
            </a:pPr>
            <a:r>
              <a:rPr lang="en-AU" sz="2800" dirty="0">
                <a:solidFill>
                  <a:schemeClr val="accent5">
                    <a:lumMod val="75000"/>
                  </a:schemeClr>
                </a:solidFill>
              </a:rPr>
              <a:t>transform</a:t>
            </a:r>
            <a:r>
              <a:rPr lang="en-AU" sz="2800" dirty="0"/>
              <a:t>(</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err="1">
                <a:solidFill>
                  <a:schemeClr val="accent5">
                    <a:lumMod val="75000"/>
                  </a:schemeClr>
                </a:solidFill>
              </a:rPr>
              <a:t>cbegin</a:t>
            </a:r>
            <a:r>
              <a:rPr lang="en-AU" sz="2800" dirty="0"/>
              <a:t>(temp), </a:t>
            </a:r>
            <a:r>
              <a:rPr lang="en-AU" sz="2800" dirty="0" err="1">
                <a:solidFill>
                  <a:schemeClr val="accent5">
                    <a:lumMod val="75000"/>
                  </a:schemeClr>
                </a:solidFill>
              </a:rPr>
              <a:t>cend</a:t>
            </a:r>
            <a:r>
              <a:rPr lang="en-AU" sz="2800" dirty="0"/>
              <a:t>(temp),</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err="1">
                <a:solidFill>
                  <a:schemeClr val="accent5">
                    <a:lumMod val="75000"/>
                  </a:schemeClr>
                </a:solidFill>
              </a:rPr>
              <a:t>cbegin</a:t>
            </a:r>
            <a:r>
              <a:rPr lang="en-AU" sz="2800" dirty="0"/>
              <a:t>(y),</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a:solidFill>
                  <a:schemeClr val="accent5">
                    <a:lumMod val="75000"/>
                  </a:schemeClr>
                </a:solidFill>
              </a:rPr>
              <a:t>begin</a:t>
            </a:r>
            <a:r>
              <a:rPr lang="en-AU" sz="2800" dirty="0"/>
              <a:t>(out),</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a:solidFill>
                  <a:srgbClr val="009999"/>
                </a:solidFill>
              </a:rPr>
              <a:t>plus</a:t>
            </a:r>
            <a:r>
              <a:rPr lang="en-AU" sz="2800" dirty="0"/>
              <a:t>&lt;&gt;{}</a:t>
            </a:r>
          </a:p>
          <a:p>
            <a:pPr marL="514350" indent="-514350">
              <a:lnSpc>
                <a:spcPct val="80000"/>
              </a:lnSpc>
              <a:spcBef>
                <a:spcPts val="600"/>
              </a:spcBef>
              <a:buClr>
                <a:schemeClr val="tx1"/>
              </a:buClr>
              <a:buSzPct val="100000"/>
              <a:buFont typeface="+mj-lt"/>
              <a:buAutoNum type="arabicPeriod" startAt="28"/>
            </a:pPr>
            <a:r>
              <a:rPr lang="en-AU" sz="2800" dirty="0"/>
              <a:t>);</a:t>
            </a:r>
          </a:p>
        </p:txBody>
      </p:sp>
      <p:sp>
        <p:nvSpPr>
          <p:cNvPr id="3" name="Title 2">
            <a:extLst>
              <a:ext uri="{FF2B5EF4-FFF2-40B4-BE49-F238E27FC236}">
                <a16:creationId xmlns:a16="http://schemas.microsoft.com/office/drawing/2014/main" id="{31B56E9E-35B5-4A11-84D6-35A19D1358B5}"/>
              </a:ext>
            </a:extLst>
          </p:cNvPr>
          <p:cNvSpPr>
            <a:spLocks noGrp="1"/>
          </p:cNvSpPr>
          <p:nvPr>
            <p:ph type="title"/>
          </p:nvPr>
        </p:nvSpPr>
        <p:spPr/>
        <p:txBody>
          <a:bodyPr/>
          <a:lstStyle/>
          <a:p>
            <a:r>
              <a:rPr lang="en-AU" b="1" dirty="0"/>
              <a:t>y = </a:t>
            </a:r>
            <a:r>
              <a:rPr lang="el-GR" dirty="0"/>
              <a:t>α</a:t>
            </a:r>
            <a:r>
              <a:rPr lang="en-AU" b="1" dirty="0"/>
              <a:t>x </a:t>
            </a:r>
            <a:r>
              <a:rPr lang="en-AU" dirty="0"/>
              <a:t>+ </a:t>
            </a:r>
            <a:r>
              <a:rPr lang="en-AU" b="1" dirty="0"/>
              <a:t>y</a:t>
            </a:r>
            <a:endParaRPr lang="en-AU" dirty="0"/>
          </a:p>
        </p:txBody>
      </p:sp>
    </p:spTree>
    <p:extLst>
      <p:ext uri="{BB962C8B-B14F-4D97-AF65-F5344CB8AC3E}">
        <p14:creationId xmlns:p14="http://schemas.microsoft.com/office/powerpoint/2010/main" val="3963780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ACB8E-0210-4B48-92A8-6870AE68BEEC}"/>
              </a:ext>
            </a:extLst>
          </p:cNvPr>
          <p:cNvSpPr>
            <a:spLocks noGrp="1"/>
          </p:cNvSpPr>
          <p:nvPr>
            <p:ph type="body" idx="1"/>
          </p:nvPr>
        </p:nvSpPr>
        <p:spPr>
          <a:xfrm>
            <a:off x="0" y="1276350"/>
            <a:ext cx="12185650" cy="4676775"/>
          </a:xfrm>
        </p:spPr>
        <p:txBody>
          <a:bodyPr>
            <a:noAutofit/>
          </a:bodyPr>
          <a:lstStyle/>
          <a:p>
            <a:pPr marL="514350" indent="-514350">
              <a:lnSpc>
                <a:spcPct val="80000"/>
              </a:lnSpc>
              <a:spcBef>
                <a:spcPts val="600"/>
              </a:spcBef>
              <a:buClr>
                <a:schemeClr val="tx1"/>
              </a:buClr>
              <a:buFont typeface="+mj-lt"/>
              <a:buAutoNum type="arabicPeriod" startAt="28"/>
            </a:pPr>
            <a:r>
              <a:rPr lang="en-AU" sz="2800" dirty="0">
                <a:solidFill>
                  <a:schemeClr val="accent5">
                    <a:lumMod val="75000"/>
                  </a:schemeClr>
                </a:solidFill>
              </a:rPr>
              <a:t>transform</a:t>
            </a:r>
            <a:r>
              <a:rPr lang="en-AU" sz="2800" dirty="0"/>
              <a:t>(std::execution::par,</a:t>
            </a:r>
          </a:p>
          <a:p>
            <a:pPr marL="514350" indent="-514350">
              <a:lnSpc>
                <a:spcPct val="80000"/>
              </a:lnSpc>
              <a:spcBef>
                <a:spcPts val="600"/>
              </a:spcBef>
              <a:buClr>
                <a:schemeClr val="tx1"/>
              </a:buClr>
              <a:buFont typeface="+mj-lt"/>
              <a:buAutoNum type="arabicPeriod" startAt="28"/>
            </a:pPr>
            <a:r>
              <a:rPr lang="en-AU" sz="2800" dirty="0"/>
              <a:t>   </a:t>
            </a:r>
            <a:r>
              <a:rPr lang="en-AU" sz="2800" dirty="0" err="1">
                <a:solidFill>
                  <a:schemeClr val="accent5">
                    <a:lumMod val="20000"/>
                    <a:lumOff val="80000"/>
                  </a:schemeClr>
                </a:solidFill>
              </a:rPr>
              <a:t>cbegin</a:t>
            </a:r>
            <a:r>
              <a:rPr lang="en-AU" sz="2800" dirty="0">
                <a:solidFill>
                  <a:schemeClr val="tx1">
                    <a:lumMod val="10000"/>
                    <a:lumOff val="90000"/>
                  </a:schemeClr>
                </a:solidFill>
              </a:rPr>
              <a:t>(x), </a:t>
            </a:r>
            <a:r>
              <a:rPr lang="en-AU" sz="2800" dirty="0" err="1">
                <a:solidFill>
                  <a:schemeClr val="accent5">
                    <a:lumMod val="20000"/>
                    <a:lumOff val="80000"/>
                  </a:schemeClr>
                </a:solidFill>
              </a:rPr>
              <a:t>cend</a:t>
            </a:r>
            <a:r>
              <a:rPr lang="en-AU" sz="2800" dirty="0">
                <a:solidFill>
                  <a:schemeClr val="tx1">
                    <a:lumMod val="10000"/>
                    <a:lumOff val="90000"/>
                  </a:schemeClr>
                </a:solidFill>
              </a:rPr>
              <a:t>(x),</a:t>
            </a:r>
          </a:p>
          <a:p>
            <a:pPr marL="514350" indent="-514350">
              <a:lnSpc>
                <a:spcPct val="80000"/>
              </a:lnSpc>
              <a:spcBef>
                <a:spcPts val="600"/>
              </a:spcBef>
              <a:buClr>
                <a:schemeClr val="tx1"/>
              </a:buClr>
              <a:buFont typeface="+mj-lt"/>
              <a:buAutoNum type="arabicPeriod" startAt="28"/>
            </a:pPr>
            <a:r>
              <a:rPr lang="en-AU" sz="2800" dirty="0"/>
              <a:t>   </a:t>
            </a:r>
            <a:r>
              <a:rPr lang="en-AU" sz="2800" dirty="0">
                <a:solidFill>
                  <a:schemeClr val="accent5">
                    <a:lumMod val="20000"/>
                    <a:lumOff val="80000"/>
                  </a:schemeClr>
                </a:solidFill>
              </a:rPr>
              <a:t>begin</a:t>
            </a:r>
            <a:r>
              <a:rPr lang="en-AU" sz="2800" dirty="0">
                <a:solidFill>
                  <a:schemeClr val="tx1">
                    <a:lumMod val="10000"/>
                    <a:lumOff val="90000"/>
                  </a:schemeClr>
                </a:solidFill>
              </a:rPr>
              <a:t>(out),</a:t>
            </a:r>
          </a:p>
          <a:p>
            <a:pPr marL="514350" indent="-514350">
              <a:lnSpc>
                <a:spcPct val="80000"/>
              </a:lnSpc>
              <a:spcBef>
                <a:spcPts val="600"/>
              </a:spcBef>
              <a:buClr>
                <a:schemeClr val="tx1"/>
              </a:buClr>
              <a:buFont typeface="+mj-lt"/>
              <a:buAutoNum type="arabicPeriod" startAt="28"/>
            </a:pPr>
            <a:r>
              <a:rPr lang="en-AU" sz="2800" dirty="0"/>
              <a:t>   </a:t>
            </a:r>
            <a:r>
              <a:rPr lang="en-AU" sz="2800" dirty="0">
                <a:solidFill>
                  <a:schemeClr val="tx1">
                    <a:lumMod val="10000"/>
                    <a:lumOff val="90000"/>
                  </a:schemeClr>
                </a:solidFill>
              </a:rPr>
              <a:t>[a](</a:t>
            </a:r>
            <a:r>
              <a:rPr lang="en-AU" sz="2800" dirty="0">
                <a:solidFill>
                  <a:srgbClr val="E7E7FF"/>
                </a:solidFill>
              </a:rPr>
              <a:t>auto</a:t>
            </a:r>
            <a:r>
              <a:rPr lang="en-AU" sz="2800" dirty="0">
                <a:solidFill>
                  <a:srgbClr val="0000FF"/>
                </a:solidFill>
              </a:rPr>
              <a:t> </a:t>
            </a:r>
            <a:r>
              <a:rPr lang="en-AU" sz="2800" dirty="0">
                <a:solidFill>
                  <a:srgbClr val="E7E7FF"/>
                </a:solidFill>
              </a:rPr>
              <a:t>const</a:t>
            </a:r>
            <a:r>
              <a:rPr lang="en-AU" sz="2800" dirty="0">
                <a:solidFill>
                  <a:schemeClr val="tx1">
                    <a:lumMod val="10000"/>
                    <a:lumOff val="90000"/>
                  </a:schemeClr>
                </a:solidFill>
              </a:rPr>
              <a:t> x) </a:t>
            </a:r>
            <a:r>
              <a:rPr lang="en-AU" sz="2800" dirty="0" err="1">
                <a:solidFill>
                  <a:srgbClr val="E7E7FF"/>
                </a:solidFill>
              </a:rPr>
              <a:t>noexcept</a:t>
            </a:r>
            <a:r>
              <a:rPr lang="en-AU" sz="2800" dirty="0"/>
              <a:t> </a:t>
            </a:r>
            <a:r>
              <a:rPr lang="en-AU" sz="2800" dirty="0">
                <a:solidFill>
                  <a:schemeClr val="tx1">
                    <a:lumMod val="10000"/>
                    <a:lumOff val="90000"/>
                  </a:schemeClr>
                </a:solidFill>
              </a:rPr>
              <a:t>{</a:t>
            </a:r>
            <a:r>
              <a:rPr lang="en-AU" sz="2800" dirty="0"/>
              <a:t> </a:t>
            </a:r>
            <a:r>
              <a:rPr lang="en-AU" sz="2800" dirty="0">
                <a:solidFill>
                  <a:srgbClr val="E7E7FF"/>
                </a:solidFill>
              </a:rPr>
              <a:t>return</a:t>
            </a:r>
            <a:r>
              <a:rPr lang="en-AU" sz="2800" dirty="0"/>
              <a:t> </a:t>
            </a:r>
            <a:r>
              <a:rPr lang="en-AU" sz="2800" dirty="0">
                <a:solidFill>
                  <a:schemeClr val="tx1">
                    <a:lumMod val="10000"/>
                    <a:lumOff val="90000"/>
                  </a:schemeClr>
                </a:solidFill>
              </a:rPr>
              <a:t>a * x; }</a:t>
            </a:r>
          </a:p>
          <a:p>
            <a:pPr marL="514350" indent="-514350">
              <a:lnSpc>
                <a:spcPct val="80000"/>
              </a:lnSpc>
              <a:spcBef>
                <a:spcPts val="600"/>
              </a:spcBef>
              <a:buClr>
                <a:schemeClr val="tx1"/>
              </a:buClr>
              <a:buFont typeface="+mj-lt"/>
              <a:buAutoNum type="arabicPeriod" startAt="28"/>
            </a:pPr>
            <a:r>
              <a:rPr lang="en-AU" sz="28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800" dirty="0">
                <a:solidFill>
                  <a:schemeClr val="accent5">
                    <a:lumMod val="75000"/>
                  </a:schemeClr>
                </a:solidFill>
              </a:rPr>
              <a:t>transform</a:t>
            </a:r>
            <a:r>
              <a:rPr lang="en-AU" sz="2800" dirty="0"/>
              <a:t>(std::execution::</a:t>
            </a:r>
            <a:r>
              <a:rPr lang="en-AU" sz="2800" dirty="0" err="1"/>
              <a:t>par_unseq</a:t>
            </a:r>
            <a:r>
              <a:rPr lang="en-AU" sz="2800" dirty="0"/>
              <a:t>,</a:t>
            </a:r>
          </a:p>
          <a:p>
            <a:pPr marL="514350" indent="-514350">
              <a:lnSpc>
                <a:spcPct val="80000"/>
              </a:lnSpc>
              <a:spcBef>
                <a:spcPts val="600"/>
              </a:spcBef>
              <a:buClr>
                <a:schemeClr val="tx1"/>
              </a:buClr>
              <a:buFont typeface="+mj-lt"/>
              <a:buAutoNum type="arabicPeriod" startAt="28"/>
            </a:pPr>
            <a:r>
              <a:rPr lang="en-AU" sz="2800" dirty="0"/>
              <a:t>   </a:t>
            </a:r>
            <a:r>
              <a:rPr lang="en-AU" sz="2800" dirty="0" err="1">
                <a:solidFill>
                  <a:schemeClr val="accent5">
                    <a:lumMod val="20000"/>
                    <a:lumOff val="80000"/>
                  </a:schemeClr>
                </a:solidFill>
              </a:rPr>
              <a:t>cbegin</a:t>
            </a:r>
            <a:r>
              <a:rPr lang="en-AU" sz="2800" dirty="0">
                <a:solidFill>
                  <a:schemeClr val="tx1">
                    <a:lumMod val="10000"/>
                    <a:lumOff val="90000"/>
                  </a:schemeClr>
                </a:solidFill>
              </a:rPr>
              <a:t>(out), </a:t>
            </a:r>
            <a:r>
              <a:rPr lang="en-AU" sz="2800" dirty="0" err="1">
                <a:solidFill>
                  <a:schemeClr val="accent5">
                    <a:lumMod val="20000"/>
                    <a:lumOff val="80000"/>
                  </a:schemeClr>
                </a:solidFill>
              </a:rPr>
              <a:t>cend</a:t>
            </a:r>
            <a:r>
              <a:rPr lang="en-AU" sz="2800" dirty="0">
                <a:solidFill>
                  <a:schemeClr val="tx1">
                    <a:lumMod val="10000"/>
                    <a:lumOff val="90000"/>
                  </a:schemeClr>
                </a:solidFill>
              </a:rPr>
              <a:t>(out),</a:t>
            </a:r>
          </a:p>
          <a:p>
            <a:pPr marL="514350" indent="-514350">
              <a:lnSpc>
                <a:spcPct val="80000"/>
              </a:lnSpc>
              <a:spcBef>
                <a:spcPts val="600"/>
              </a:spcBef>
              <a:buClr>
                <a:schemeClr val="tx1"/>
              </a:buClr>
              <a:buFont typeface="+mj-lt"/>
              <a:buAutoNum type="arabicPeriod" startAt="28"/>
            </a:pPr>
            <a:r>
              <a:rPr lang="en-AU" sz="2800" dirty="0"/>
              <a:t>   </a:t>
            </a:r>
            <a:r>
              <a:rPr lang="en-AU" sz="2800" dirty="0" err="1">
                <a:solidFill>
                  <a:schemeClr val="accent5">
                    <a:lumMod val="20000"/>
                    <a:lumOff val="80000"/>
                  </a:schemeClr>
                </a:solidFill>
              </a:rPr>
              <a:t>cbegin</a:t>
            </a:r>
            <a:r>
              <a:rPr lang="en-AU" sz="2800" dirty="0">
                <a:solidFill>
                  <a:schemeClr val="tx1">
                    <a:lumMod val="10000"/>
                    <a:lumOff val="90000"/>
                  </a:schemeClr>
                </a:solidFill>
              </a:rPr>
              <a:t>(y),</a:t>
            </a:r>
          </a:p>
          <a:p>
            <a:pPr marL="514350" indent="-514350">
              <a:lnSpc>
                <a:spcPct val="80000"/>
              </a:lnSpc>
              <a:spcBef>
                <a:spcPts val="600"/>
              </a:spcBef>
              <a:buClr>
                <a:schemeClr val="tx1"/>
              </a:buClr>
              <a:buFont typeface="+mj-lt"/>
              <a:buAutoNum type="arabicPeriod" startAt="28"/>
            </a:pPr>
            <a:r>
              <a:rPr lang="en-AU" sz="2800" dirty="0">
                <a:solidFill>
                  <a:schemeClr val="accent5">
                    <a:lumMod val="75000"/>
                  </a:schemeClr>
                </a:solidFill>
              </a:rPr>
              <a:t>   </a:t>
            </a:r>
            <a:r>
              <a:rPr lang="en-AU" sz="2800" dirty="0">
                <a:solidFill>
                  <a:schemeClr val="accent5">
                    <a:lumMod val="20000"/>
                    <a:lumOff val="80000"/>
                  </a:schemeClr>
                </a:solidFill>
              </a:rPr>
              <a:t>begin</a:t>
            </a:r>
            <a:r>
              <a:rPr lang="en-AU" sz="2800" dirty="0">
                <a:solidFill>
                  <a:schemeClr val="tx1">
                    <a:lumMod val="10000"/>
                    <a:lumOff val="90000"/>
                  </a:schemeClr>
                </a:solidFill>
              </a:rPr>
              <a:t>(out),</a:t>
            </a:r>
          </a:p>
          <a:p>
            <a:pPr marL="514350" indent="-514350">
              <a:lnSpc>
                <a:spcPct val="80000"/>
              </a:lnSpc>
              <a:spcBef>
                <a:spcPts val="600"/>
              </a:spcBef>
              <a:buClr>
                <a:schemeClr val="tx1"/>
              </a:buClr>
              <a:buFont typeface="+mj-lt"/>
              <a:buAutoNum type="arabicPeriod" startAt="28"/>
            </a:pPr>
            <a:r>
              <a:rPr lang="en-AU" sz="2800" dirty="0"/>
              <a:t>   </a:t>
            </a:r>
            <a:r>
              <a:rPr lang="en-AU" sz="2800" dirty="0">
                <a:solidFill>
                  <a:srgbClr val="C3E1E1"/>
                </a:solidFill>
              </a:rPr>
              <a:t>plus</a:t>
            </a:r>
            <a:r>
              <a:rPr lang="en-AU" sz="2800" dirty="0">
                <a:solidFill>
                  <a:schemeClr val="tx1">
                    <a:lumMod val="10000"/>
                    <a:lumOff val="90000"/>
                  </a:schemeClr>
                </a:solidFill>
              </a:rPr>
              <a:t>&lt;&gt;{}</a:t>
            </a:r>
          </a:p>
          <a:p>
            <a:pPr marL="514350" indent="-514350">
              <a:lnSpc>
                <a:spcPct val="80000"/>
              </a:lnSpc>
              <a:spcBef>
                <a:spcPts val="600"/>
              </a:spcBef>
              <a:buClr>
                <a:schemeClr val="tx1"/>
              </a:buClr>
              <a:buFont typeface="+mj-lt"/>
              <a:buAutoNum type="arabicPeriod" startAt="28"/>
            </a:pPr>
            <a:r>
              <a:rPr lang="en-AU" sz="2800" dirty="0">
                <a:solidFill>
                  <a:schemeClr val="tx1">
                    <a:lumMod val="10000"/>
                    <a:lumOff val="90000"/>
                  </a:schemeClr>
                </a:solidFill>
              </a:rPr>
              <a:t>);</a:t>
            </a:r>
          </a:p>
        </p:txBody>
      </p:sp>
      <p:sp>
        <p:nvSpPr>
          <p:cNvPr id="4" name="Title 3">
            <a:extLst>
              <a:ext uri="{FF2B5EF4-FFF2-40B4-BE49-F238E27FC236}">
                <a16:creationId xmlns:a16="http://schemas.microsoft.com/office/drawing/2014/main" id="{2073CABD-94BC-4936-A40C-4F705D8C8874}"/>
              </a:ext>
            </a:extLst>
          </p:cNvPr>
          <p:cNvSpPr>
            <a:spLocks noGrp="1"/>
          </p:cNvSpPr>
          <p:nvPr>
            <p:ph type="title"/>
          </p:nvPr>
        </p:nvSpPr>
        <p:spPr/>
        <p:txBody>
          <a:bodyPr/>
          <a:lstStyle/>
          <a:p>
            <a:r>
              <a:rPr lang="en-AU" b="1" dirty="0"/>
              <a:t>y = </a:t>
            </a:r>
            <a:r>
              <a:rPr lang="el-GR" dirty="0"/>
              <a:t>α</a:t>
            </a:r>
            <a:r>
              <a:rPr lang="en-AU" b="1" dirty="0"/>
              <a:t>x </a:t>
            </a:r>
            <a:r>
              <a:rPr lang="en-AU" dirty="0"/>
              <a:t>+ </a:t>
            </a:r>
            <a:r>
              <a:rPr lang="en-AU" b="1" dirty="0"/>
              <a:t>y</a:t>
            </a:r>
          </a:p>
        </p:txBody>
      </p:sp>
    </p:spTree>
    <p:extLst>
      <p:ext uri="{BB962C8B-B14F-4D97-AF65-F5344CB8AC3E}">
        <p14:creationId xmlns:p14="http://schemas.microsoft.com/office/powerpoint/2010/main" val="2274611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1EFDDD-906D-44B7-B752-694E9A076D9B}"/>
              </a:ext>
            </a:extLst>
          </p:cNvPr>
          <p:cNvSpPr>
            <a:spLocks noGrp="1"/>
          </p:cNvSpPr>
          <p:nvPr>
            <p:ph type="body" idx="1"/>
          </p:nvPr>
        </p:nvSpPr>
        <p:spPr>
          <a:xfrm>
            <a:off x="0" y="1276350"/>
            <a:ext cx="12185650" cy="4676775"/>
          </a:xfrm>
        </p:spPr>
        <p:txBody>
          <a:bodyPr>
            <a:normAutofit/>
          </a:bodyPr>
          <a:lstStyle/>
          <a:p>
            <a:pPr marL="514350" indent="-514350">
              <a:lnSpc>
                <a:spcPct val="80000"/>
              </a:lnSpc>
              <a:spcBef>
                <a:spcPts val="600"/>
              </a:spcBef>
              <a:buClr>
                <a:schemeClr val="tx1"/>
              </a:buClr>
              <a:buSzPct val="100000"/>
              <a:buFont typeface="+mj-lt"/>
              <a:buAutoNum type="arabicPeriod" startAt="28"/>
            </a:pPr>
            <a:r>
              <a:rPr lang="en-AU" sz="2800" dirty="0">
                <a:solidFill>
                  <a:schemeClr val="accent5">
                    <a:lumMod val="75000"/>
                  </a:schemeClr>
                </a:solidFill>
              </a:rPr>
              <a:t>transform</a:t>
            </a:r>
            <a:r>
              <a:rPr lang="en-AU" sz="2800" dirty="0"/>
              <a:t>(</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err="1">
                <a:solidFill>
                  <a:schemeClr val="accent5">
                    <a:lumMod val="75000"/>
                  </a:schemeClr>
                </a:solidFill>
              </a:rPr>
              <a:t>cbegin</a:t>
            </a:r>
            <a:r>
              <a:rPr lang="en-AU" sz="2800" dirty="0"/>
              <a:t>(x), </a:t>
            </a:r>
            <a:r>
              <a:rPr lang="en-AU" sz="2800" dirty="0" err="1">
                <a:solidFill>
                  <a:schemeClr val="accent5">
                    <a:lumMod val="75000"/>
                  </a:schemeClr>
                </a:solidFill>
              </a:rPr>
              <a:t>cend</a:t>
            </a:r>
            <a:r>
              <a:rPr lang="en-AU" sz="2800" dirty="0"/>
              <a:t>(x),</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err="1">
                <a:solidFill>
                  <a:schemeClr val="accent5">
                    <a:lumMod val="75000"/>
                  </a:schemeClr>
                </a:solidFill>
              </a:rPr>
              <a:t>cbegin</a:t>
            </a:r>
            <a:r>
              <a:rPr lang="en-AU" sz="2800" dirty="0"/>
              <a:t>(y),</a:t>
            </a:r>
          </a:p>
          <a:p>
            <a:pPr marL="514350" indent="-514350">
              <a:lnSpc>
                <a:spcPct val="80000"/>
              </a:lnSpc>
              <a:spcBef>
                <a:spcPts val="600"/>
              </a:spcBef>
              <a:buClr>
                <a:schemeClr val="tx1"/>
              </a:buClr>
              <a:buSzPct val="100000"/>
              <a:buFont typeface="+mj-lt"/>
              <a:buAutoNum type="arabicPeriod" startAt="28"/>
            </a:pPr>
            <a:r>
              <a:rPr lang="en-AU" sz="2800" dirty="0"/>
              <a:t>   </a:t>
            </a:r>
            <a:r>
              <a:rPr lang="en-AU" sz="2800" dirty="0">
                <a:solidFill>
                  <a:schemeClr val="accent5">
                    <a:lumMod val="75000"/>
                  </a:schemeClr>
                </a:solidFill>
              </a:rPr>
              <a:t>begin</a:t>
            </a:r>
            <a:r>
              <a:rPr lang="en-AU" sz="2800" dirty="0"/>
              <a:t>(temp),</a:t>
            </a:r>
          </a:p>
          <a:p>
            <a:pPr marL="514350" indent="-514350">
              <a:lnSpc>
                <a:spcPct val="80000"/>
              </a:lnSpc>
              <a:spcBef>
                <a:spcPts val="600"/>
              </a:spcBef>
              <a:buClr>
                <a:schemeClr val="tx1"/>
              </a:buClr>
              <a:buSzPct val="100000"/>
              <a:buFont typeface="+mj-lt"/>
              <a:buAutoNum type="arabicPeriod" startAt="28"/>
            </a:pPr>
            <a:r>
              <a:rPr lang="en-AU" sz="2800" dirty="0"/>
              <a:t>   [a](</a:t>
            </a:r>
            <a:r>
              <a:rPr lang="en-AU" sz="2800" dirty="0">
                <a:solidFill>
                  <a:srgbClr val="0000FF"/>
                </a:solidFill>
              </a:rPr>
              <a:t>auto</a:t>
            </a:r>
            <a:r>
              <a:rPr lang="en-AU" sz="2800" dirty="0"/>
              <a:t> </a:t>
            </a:r>
            <a:r>
              <a:rPr lang="en-AU" sz="2800" dirty="0">
                <a:solidFill>
                  <a:srgbClr val="0000FF"/>
                </a:solidFill>
              </a:rPr>
              <a:t>const</a:t>
            </a:r>
            <a:r>
              <a:rPr lang="en-AU" sz="2800" dirty="0"/>
              <a:t> x, </a:t>
            </a:r>
            <a:r>
              <a:rPr lang="en-AU" sz="2800" dirty="0">
                <a:solidFill>
                  <a:srgbClr val="0000FF"/>
                </a:solidFill>
              </a:rPr>
              <a:t>auto const</a:t>
            </a:r>
            <a:r>
              <a:rPr lang="en-AU" sz="2800" dirty="0"/>
              <a:t> y) </a:t>
            </a:r>
            <a:r>
              <a:rPr lang="en-AU" sz="2800" dirty="0" err="1">
                <a:solidFill>
                  <a:srgbClr val="0000FF"/>
                </a:solidFill>
              </a:rPr>
              <a:t>noexcept</a:t>
            </a:r>
            <a:r>
              <a:rPr lang="en-AU" sz="2800" dirty="0"/>
              <a:t> {</a:t>
            </a:r>
          </a:p>
          <a:p>
            <a:pPr marL="514350" indent="-514350">
              <a:lnSpc>
                <a:spcPct val="80000"/>
              </a:lnSpc>
              <a:spcBef>
                <a:spcPts val="600"/>
              </a:spcBef>
              <a:buClr>
                <a:schemeClr val="tx1"/>
              </a:buClr>
              <a:buSzPct val="100000"/>
              <a:buFont typeface="+mj-lt"/>
              <a:buAutoNum type="arabicPeriod" startAt="28"/>
            </a:pPr>
            <a:r>
              <a:rPr lang="en-AU" sz="2800" dirty="0">
                <a:solidFill>
                  <a:srgbClr val="0000FF"/>
                </a:solidFill>
              </a:rPr>
              <a:t>      return</a:t>
            </a:r>
            <a:r>
              <a:rPr lang="en-AU" sz="2800" dirty="0"/>
              <a:t> a * x + y;</a:t>
            </a:r>
          </a:p>
          <a:p>
            <a:pPr marL="514350" indent="-514350">
              <a:lnSpc>
                <a:spcPct val="80000"/>
              </a:lnSpc>
              <a:spcBef>
                <a:spcPts val="600"/>
              </a:spcBef>
              <a:buClr>
                <a:schemeClr val="tx1"/>
              </a:buClr>
              <a:buSzPct val="100000"/>
              <a:buFont typeface="+mj-lt"/>
              <a:buAutoNum type="arabicPeriod" startAt="28"/>
            </a:pPr>
            <a:r>
              <a:rPr lang="en-AU" sz="2800" dirty="0"/>
              <a:t>   }</a:t>
            </a:r>
          </a:p>
          <a:p>
            <a:pPr marL="514350" indent="-514350">
              <a:lnSpc>
                <a:spcPct val="80000"/>
              </a:lnSpc>
              <a:spcBef>
                <a:spcPts val="600"/>
              </a:spcBef>
              <a:buClr>
                <a:schemeClr val="tx1"/>
              </a:buClr>
              <a:buSzPct val="100000"/>
              <a:buFont typeface="+mj-lt"/>
              <a:buAutoNum type="arabicPeriod" startAt="28"/>
            </a:pPr>
            <a:r>
              <a:rPr lang="en-AU" sz="2800" dirty="0"/>
              <a:t>);</a:t>
            </a:r>
          </a:p>
        </p:txBody>
      </p:sp>
      <p:sp>
        <p:nvSpPr>
          <p:cNvPr id="3" name="Title 2">
            <a:extLst>
              <a:ext uri="{FF2B5EF4-FFF2-40B4-BE49-F238E27FC236}">
                <a16:creationId xmlns:a16="http://schemas.microsoft.com/office/drawing/2014/main" id="{31B56E9E-35B5-4A11-84D6-35A19D1358B5}"/>
              </a:ext>
            </a:extLst>
          </p:cNvPr>
          <p:cNvSpPr>
            <a:spLocks noGrp="1"/>
          </p:cNvSpPr>
          <p:nvPr>
            <p:ph type="title"/>
          </p:nvPr>
        </p:nvSpPr>
        <p:spPr/>
        <p:txBody>
          <a:bodyPr/>
          <a:lstStyle/>
          <a:p>
            <a:r>
              <a:rPr lang="en-AU" b="1" dirty="0"/>
              <a:t>y = </a:t>
            </a:r>
            <a:r>
              <a:rPr lang="el-GR" dirty="0"/>
              <a:t>α</a:t>
            </a:r>
            <a:r>
              <a:rPr lang="en-AU" b="1" dirty="0"/>
              <a:t>x </a:t>
            </a:r>
            <a:r>
              <a:rPr lang="en-AU" dirty="0"/>
              <a:t>+ </a:t>
            </a:r>
            <a:r>
              <a:rPr lang="en-AU" b="1" dirty="0"/>
              <a:t>y</a:t>
            </a:r>
            <a:endParaRPr lang="en-AU" dirty="0"/>
          </a:p>
        </p:txBody>
      </p:sp>
    </p:spTree>
    <p:extLst>
      <p:ext uri="{BB962C8B-B14F-4D97-AF65-F5344CB8AC3E}">
        <p14:creationId xmlns:p14="http://schemas.microsoft.com/office/powerpoint/2010/main" val="54865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B2EFB-2CC4-4049-9DD2-040DE1D667C0}"/>
              </a:ext>
            </a:extLst>
          </p:cNvPr>
          <p:cNvSpPr>
            <a:spLocks noGrp="1"/>
          </p:cNvSpPr>
          <p:nvPr>
            <p:ph idx="1"/>
          </p:nvPr>
        </p:nvSpPr>
        <p:spPr/>
        <p:txBody>
          <a:bodyPr/>
          <a:lstStyle/>
          <a:p>
            <a:r>
              <a:rPr lang="en-AU" dirty="0"/>
              <a:t>Gordon Brown</a:t>
            </a:r>
          </a:p>
          <a:p>
            <a:r>
              <a:rPr lang="en-AU" dirty="0"/>
              <a:t>Michael </a:t>
            </a:r>
            <a:r>
              <a:rPr lang="en-AU" dirty="0" err="1"/>
              <a:t>Haidl</a:t>
            </a:r>
            <a:endParaRPr lang="en-AU" dirty="0"/>
          </a:p>
          <a:p>
            <a:r>
              <a:rPr lang="en-AU" dirty="0"/>
              <a:t>Toomas </a:t>
            </a:r>
            <a:r>
              <a:rPr lang="en-AU" dirty="0" err="1"/>
              <a:t>Remmelg</a:t>
            </a:r>
            <a:endParaRPr lang="en-AU" dirty="0"/>
          </a:p>
          <a:p>
            <a:r>
              <a:rPr lang="en-AU" dirty="0"/>
              <a:t>Ruyman Reyes</a:t>
            </a:r>
          </a:p>
          <a:p>
            <a:r>
              <a:rPr lang="en-AU" dirty="0"/>
              <a:t>Michel </a:t>
            </a:r>
            <a:r>
              <a:rPr lang="en-AU" dirty="0" err="1"/>
              <a:t>Steuwer</a:t>
            </a:r>
            <a:endParaRPr lang="en-AU" dirty="0"/>
          </a:p>
          <a:p>
            <a:r>
              <a:rPr lang="en-AU" dirty="0"/>
              <a:t>Michael Wong</a:t>
            </a:r>
          </a:p>
        </p:txBody>
      </p:sp>
      <p:sp>
        <p:nvSpPr>
          <p:cNvPr id="3" name="Title 2">
            <a:extLst>
              <a:ext uri="{FF2B5EF4-FFF2-40B4-BE49-F238E27FC236}">
                <a16:creationId xmlns:a16="http://schemas.microsoft.com/office/drawing/2014/main" id="{80FDF511-DC2F-4E42-AC6F-4EBCD58AC5AC}"/>
              </a:ext>
            </a:extLst>
          </p:cNvPr>
          <p:cNvSpPr>
            <a:spLocks noGrp="1"/>
          </p:cNvSpPr>
          <p:nvPr>
            <p:ph type="title"/>
          </p:nvPr>
        </p:nvSpPr>
        <p:spPr/>
        <p:txBody>
          <a:bodyPr/>
          <a:lstStyle/>
          <a:p>
            <a:r>
              <a:rPr lang="en-AU" dirty="0"/>
              <a:t>Thanks</a:t>
            </a:r>
          </a:p>
        </p:txBody>
      </p:sp>
    </p:spTree>
    <p:extLst>
      <p:ext uri="{BB962C8B-B14F-4D97-AF65-F5344CB8AC3E}">
        <p14:creationId xmlns:p14="http://schemas.microsoft.com/office/powerpoint/2010/main" val="1568282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F614F-832C-459F-818E-64B2D42AB319}"/>
              </a:ext>
            </a:extLst>
          </p:cNvPr>
          <p:cNvSpPr>
            <a:spLocks noGrp="1"/>
          </p:cNvSpPr>
          <p:nvPr>
            <p:ph type="body" idx="1"/>
          </p:nvPr>
        </p:nvSpPr>
        <p:spPr>
          <a:xfrm>
            <a:off x="0" y="1276350"/>
            <a:ext cx="12185650" cy="4676775"/>
          </a:xfrm>
        </p:spPr>
        <p:txBody>
          <a:bodyPr>
            <a:noAutofit/>
          </a:bodyPr>
          <a:lstStyle/>
          <a:p>
            <a:pPr marL="457200" indent="-457200">
              <a:lnSpc>
                <a:spcPct val="80000"/>
              </a:lnSpc>
              <a:spcBef>
                <a:spcPts val="0"/>
              </a:spcBef>
              <a:buFont typeface="+mj-lt"/>
              <a:buAutoNum type="arabicPeriod" startAt="28"/>
            </a:pPr>
            <a:r>
              <a:rPr lang="en-AU" sz="2200" dirty="0"/>
              <a:t>{</a:t>
            </a:r>
          </a:p>
          <a:p>
            <a:pPr marL="457200" indent="-457200">
              <a:lnSpc>
                <a:spcPct val="80000"/>
              </a:lnSpc>
              <a:spcBef>
                <a:spcPts val="0"/>
              </a:spcBef>
              <a:buFont typeface="+mj-lt"/>
              <a:buAutoNum type="arabicPeriod" startAt="28"/>
            </a:pPr>
            <a:r>
              <a:rPr lang="en-AU" sz="2200" dirty="0"/>
              <a:t>   </a:t>
            </a:r>
            <a:r>
              <a:rPr lang="en-AU" sz="2200" dirty="0">
                <a:solidFill>
                  <a:srgbClr val="0000FF"/>
                </a:solidFill>
              </a:rPr>
              <a:t>auto</a:t>
            </a:r>
            <a:r>
              <a:rPr lang="en-AU" sz="2200" dirty="0"/>
              <a:t> work = </a:t>
            </a:r>
            <a:r>
              <a:rPr lang="en-AU" sz="2200" dirty="0" err="1"/>
              <a:t>sycl</a:t>
            </a:r>
            <a:r>
              <a:rPr lang="en-AU" sz="2200" dirty="0"/>
              <a:t>::</a:t>
            </a:r>
            <a:r>
              <a:rPr lang="en-AU" sz="2200" dirty="0">
                <a:solidFill>
                  <a:srgbClr val="009999"/>
                </a:solidFill>
              </a:rPr>
              <a:t>queue</a:t>
            </a:r>
            <a:r>
              <a:rPr lang="en-AU" sz="2200" dirty="0"/>
              <a:t>{};</a:t>
            </a:r>
          </a:p>
          <a:p>
            <a:pPr marL="457200" indent="-457200">
              <a:lnSpc>
                <a:spcPct val="80000"/>
              </a:lnSpc>
              <a:spcBef>
                <a:spcPts val="0"/>
              </a:spcBef>
              <a:buFont typeface="+mj-lt"/>
              <a:buAutoNum type="arabicPeriod" startAt="28"/>
            </a:pPr>
            <a:r>
              <a:rPr lang="en-AU" sz="2200" dirty="0"/>
              <a:t>   </a:t>
            </a:r>
            <a:r>
              <a:rPr lang="en-AU" sz="2200" dirty="0">
                <a:solidFill>
                  <a:srgbClr val="0000FF"/>
                </a:solidFill>
              </a:rPr>
              <a:t>auto</a:t>
            </a:r>
            <a:r>
              <a:rPr lang="en-AU" sz="2200" dirty="0"/>
              <a:t> temp = </a:t>
            </a:r>
            <a:r>
              <a:rPr lang="en-AU" sz="2200" dirty="0">
                <a:solidFill>
                  <a:srgbClr val="009999"/>
                </a:solidFill>
              </a:rPr>
              <a:t>vector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size</a:t>
            </a:r>
            <a:r>
              <a:rPr lang="en-AU" sz="2200" dirty="0"/>
              <a:t>(x));</a:t>
            </a:r>
          </a:p>
          <a:p>
            <a:pPr marL="457200" indent="-457200">
              <a:lnSpc>
                <a:spcPct val="80000"/>
              </a:lnSpc>
              <a:spcBef>
                <a:spcPts val="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scale_kernel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scale</a:t>
            </a:r>
            <a:r>
              <a:rPr lang="en-AU" sz="2200" dirty="0"/>
              <a:t>&gt;(work);</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scale_kernel</a:t>
            </a:r>
            <a:r>
              <a:rPr lang="en-AU" sz="2200" dirty="0"/>
              <a:t>,</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(x), </a:t>
            </a:r>
            <a:r>
              <a:rPr lang="en-AU" sz="2200" dirty="0" err="1">
                <a:solidFill>
                  <a:schemeClr val="accent5">
                    <a:lumMod val="75000"/>
                  </a:schemeClr>
                </a:solidFill>
              </a:rPr>
              <a:t>cend</a:t>
            </a:r>
            <a:r>
              <a:rPr lang="en-AU" sz="2200" dirty="0"/>
              <a:t>(x),</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begin</a:t>
            </a:r>
            <a:r>
              <a:rPr lang="en-AU" sz="2200" dirty="0"/>
              <a:t>(temp),</a:t>
            </a:r>
          </a:p>
          <a:p>
            <a:pPr marL="457200" indent="-457200">
              <a:lnSpc>
                <a:spcPct val="80000"/>
              </a:lnSpc>
              <a:spcBef>
                <a:spcPts val="0"/>
              </a:spcBef>
              <a:buFont typeface="+mj-lt"/>
              <a:buAutoNum type="arabicPeriod" startAt="28"/>
            </a:pPr>
            <a:r>
              <a:rPr lang="en-AU" sz="2200" dirty="0"/>
              <a:t>      [a](</a:t>
            </a:r>
            <a:r>
              <a:rPr lang="en-AU" sz="2200" dirty="0">
                <a:solidFill>
                  <a:srgbClr val="0000FF"/>
                </a:solidFill>
              </a:rPr>
              <a:t>auto</a:t>
            </a:r>
            <a:r>
              <a:rPr lang="en-AU" sz="2200" dirty="0"/>
              <a:t> </a:t>
            </a:r>
            <a:r>
              <a:rPr lang="en-AU" sz="2200" dirty="0">
                <a:solidFill>
                  <a:srgbClr val="0000FF"/>
                </a:solidFill>
              </a:rPr>
              <a:t>const</a:t>
            </a:r>
            <a:r>
              <a:rPr lang="en-AU" sz="2200" dirty="0"/>
              <a:t> x) </a:t>
            </a:r>
            <a:r>
              <a:rPr lang="en-AU" sz="2200" dirty="0" err="1">
                <a:solidFill>
                  <a:srgbClr val="0000FF"/>
                </a:solidFill>
              </a:rPr>
              <a:t>noexcept</a:t>
            </a:r>
            <a:r>
              <a:rPr lang="en-AU" sz="2200" dirty="0"/>
              <a:t> { </a:t>
            </a:r>
            <a:r>
              <a:rPr lang="en-AU" sz="2200" dirty="0">
                <a:solidFill>
                  <a:srgbClr val="0000FF"/>
                </a:solidFill>
              </a:rPr>
              <a:t>return</a:t>
            </a:r>
            <a:r>
              <a:rPr lang="en-AU" sz="2200" dirty="0"/>
              <a:t> a * x; }</a:t>
            </a:r>
          </a:p>
          <a:p>
            <a:pPr marL="457200" indent="-457200">
              <a:lnSpc>
                <a:spcPct val="80000"/>
              </a:lnSpc>
              <a:spcBef>
                <a:spcPts val="0"/>
              </a:spcBef>
              <a:buFont typeface="+mj-lt"/>
              <a:buAutoNum type="arabicPeriod" startAt="28"/>
            </a:pPr>
            <a:r>
              <a:rPr lang="en-AU" sz="2200" dirty="0"/>
              <a:t>   );</a:t>
            </a:r>
          </a:p>
          <a:p>
            <a:pPr marL="457200" indent="-457200">
              <a:lnSpc>
                <a:spcPct val="80000"/>
              </a:lnSpc>
              <a:spcBef>
                <a:spcPts val="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add_kernel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add</a:t>
            </a:r>
            <a:r>
              <a:rPr lang="en-AU" sz="2200" dirty="0"/>
              <a:t>&gt;(work);</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t>,</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(temp), </a:t>
            </a:r>
            <a:r>
              <a:rPr lang="en-AU" sz="2200" dirty="0" err="1">
                <a:solidFill>
                  <a:schemeClr val="accent5">
                    <a:lumMod val="75000"/>
                  </a:schemeClr>
                </a:solidFill>
              </a:rPr>
              <a:t>cend</a:t>
            </a:r>
            <a:r>
              <a:rPr lang="en-AU" sz="2200" dirty="0"/>
              <a:t>(temp),</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(y),</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begin</a:t>
            </a:r>
            <a:r>
              <a:rPr lang="en-AU" sz="2200" dirty="0"/>
              <a:t>(out),</a:t>
            </a:r>
          </a:p>
          <a:p>
            <a:pPr marL="457200" indent="-457200">
              <a:lnSpc>
                <a:spcPct val="80000"/>
              </a:lnSpc>
              <a:spcBef>
                <a:spcPts val="0"/>
              </a:spcBef>
              <a:buFont typeface="+mj-lt"/>
              <a:buAutoNum type="arabicPeriod" startAt="28"/>
            </a:pPr>
            <a:r>
              <a:rPr lang="en-AU" sz="2200" dirty="0"/>
              <a:t>      </a:t>
            </a:r>
            <a:r>
              <a:rPr lang="en-AU" sz="2200" dirty="0">
                <a:solidFill>
                  <a:srgbClr val="009999"/>
                </a:solidFill>
              </a:rPr>
              <a:t>plus</a:t>
            </a:r>
            <a:r>
              <a:rPr lang="en-AU" sz="2200" dirty="0"/>
              <a:t>&lt;&gt;{}</a:t>
            </a:r>
          </a:p>
          <a:p>
            <a:pPr marL="457200" indent="-457200">
              <a:lnSpc>
                <a:spcPct val="80000"/>
              </a:lnSpc>
              <a:spcBef>
                <a:spcPts val="0"/>
              </a:spcBef>
              <a:buFont typeface="+mj-lt"/>
              <a:buAutoNum type="arabicPeriod" startAt="28"/>
            </a:pPr>
            <a:r>
              <a:rPr lang="en-AU" sz="2200" dirty="0"/>
              <a:t>   );</a:t>
            </a:r>
          </a:p>
          <a:p>
            <a:pPr marL="457200" indent="-457200">
              <a:lnSpc>
                <a:spcPct val="80000"/>
              </a:lnSpc>
              <a:spcBef>
                <a:spcPts val="0"/>
              </a:spcBef>
              <a:buFont typeface="+mj-lt"/>
              <a:buAutoNum type="arabicPeriod" startAt="28"/>
            </a:pPr>
            <a:r>
              <a:rPr lang="en-AU" sz="2200" dirty="0"/>
              <a:t>}</a:t>
            </a:r>
          </a:p>
        </p:txBody>
      </p:sp>
      <p:sp>
        <p:nvSpPr>
          <p:cNvPr id="3" name="Title 2">
            <a:extLst>
              <a:ext uri="{FF2B5EF4-FFF2-40B4-BE49-F238E27FC236}">
                <a16:creationId xmlns:a16="http://schemas.microsoft.com/office/drawing/2014/main" id="{7E6CD345-C279-41A9-A582-F0896703A696}"/>
              </a:ext>
            </a:extLst>
          </p:cNvPr>
          <p:cNvSpPr>
            <a:spLocks noGrp="1"/>
          </p:cNvSpPr>
          <p:nvPr>
            <p:ph type="title"/>
          </p:nvPr>
        </p:nvSpPr>
        <p:spPr/>
        <p:txBody>
          <a:bodyPr/>
          <a:lstStyle/>
          <a:p>
            <a:r>
              <a:rPr lang="en-AU" dirty="0"/>
              <a:t>Problems with this interface</a:t>
            </a:r>
          </a:p>
        </p:txBody>
      </p:sp>
    </p:spTree>
    <p:extLst>
      <p:ext uri="{BB962C8B-B14F-4D97-AF65-F5344CB8AC3E}">
        <p14:creationId xmlns:p14="http://schemas.microsoft.com/office/powerpoint/2010/main" val="1966079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F614F-832C-459F-818E-64B2D42AB319}"/>
              </a:ext>
            </a:extLst>
          </p:cNvPr>
          <p:cNvSpPr>
            <a:spLocks noGrp="1"/>
          </p:cNvSpPr>
          <p:nvPr>
            <p:ph type="body" idx="1"/>
          </p:nvPr>
        </p:nvSpPr>
        <p:spPr>
          <a:xfrm>
            <a:off x="0" y="1276350"/>
            <a:ext cx="12185650" cy="4676775"/>
          </a:xfrm>
        </p:spPr>
        <p:txBody>
          <a:bodyPr>
            <a:noAutofit/>
          </a:bodyPr>
          <a:lstStyle/>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a:t>
            </a:r>
            <a:r>
              <a:rPr lang="en-AU" sz="2200" dirty="0"/>
              <a:t> </a:t>
            </a:r>
            <a:r>
              <a:rPr lang="en-AU" sz="2200" dirty="0">
                <a:solidFill>
                  <a:schemeClr val="tx1">
                    <a:lumMod val="10000"/>
                    <a:lumOff val="90000"/>
                  </a:schemeClr>
                </a:solidFill>
              </a:rPr>
              <a:t>=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temp = </a:t>
            </a:r>
            <a:r>
              <a:rPr lang="en-AU" sz="2200" dirty="0">
                <a:solidFill>
                  <a:srgbClr val="C3E1E1"/>
                </a:solidFill>
              </a:rPr>
              <a:t>vector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scale_kernel</a:t>
            </a:r>
            <a:r>
              <a:rPr lang="en-AU" sz="2200" dirty="0"/>
              <a:t>,</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(x), </a:t>
            </a:r>
            <a:r>
              <a:rPr lang="en-AU" sz="2200" dirty="0" err="1">
                <a:solidFill>
                  <a:schemeClr val="accent5">
                    <a:lumMod val="75000"/>
                  </a:schemeClr>
                </a:solidFill>
              </a:rPr>
              <a:t>cend</a:t>
            </a:r>
            <a:r>
              <a:rPr lang="en-AU" sz="2200" dirty="0"/>
              <a:t>(x)</a:t>
            </a:r>
            <a:r>
              <a:rPr lang="en-AU" sz="2200" dirty="0">
                <a:solidFill>
                  <a:schemeClr val="tx1">
                    <a:lumMod val="10000"/>
                    <a:lumOff val="90000"/>
                  </a:schemeClr>
                </a:solidFill>
              </a:rPr>
              <a:t>,</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begin</a:t>
            </a:r>
            <a:r>
              <a:rPr lang="en-AU" sz="2200" dirty="0"/>
              <a:t>(temp),</a:t>
            </a:r>
          </a:p>
          <a:p>
            <a:pPr marL="457200" indent="-457200">
              <a:lnSpc>
                <a:spcPct val="80000"/>
              </a:lnSpc>
              <a:spcBef>
                <a:spcPts val="0"/>
              </a:spcBef>
              <a:buClr>
                <a:schemeClr val="tx1"/>
              </a:buClr>
              <a:buFont typeface="+mj-lt"/>
              <a:buAutoNum type="arabicPeriod" startAt="28"/>
            </a:pPr>
            <a:r>
              <a:rPr lang="en-AU" sz="2200" dirty="0"/>
              <a:t>      [a](</a:t>
            </a:r>
            <a:r>
              <a:rPr lang="en-AU" sz="2200" dirty="0">
                <a:solidFill>
                  <a:srgbClr val="0000FF"/>
                </a:solidFill>
              </a:rPr>
              <a:t>auto</a:t>
            </a:r>
            <a:r>
              <a:rPr lang="en-AU" sz="2200" dirty="0"/>
              <a:t> </a:t>
            </a:r>
            <a:r>
              <a:rPr lang="en-AU" sz="2200" dirty="0">
                <a:solidFill>
                  <a:srgbClr val="0000FF"/>
                </a:solidFill>
              </a:rPr>
              <a:t>const</a:t>
            </a:r>
            <a:r>
              <a:rPr lang="en-AU" sz="2200" dirty="0"/>
              <a:t> x) </a:t>
            </a:r>
            <a:r>
              <a:rPr lang="en-AU" sz="2200" dirty="0" err="1">
                <a:solidFill>
                  <a:srgbClr val="0000FF"/>
                </a:solidFill>
              </a:rPr>
              <a:t>noexcept</a:t>
            </a:r>
            <a:r>
              <a:rPr lang="en-AU" sz="2200" dirty="0"/>
              <a:t> { </a:t>
            </a:r>
            <a:r>
              <a:rPr lang="en-AU" sz="2200" dirty="0">
                <a:solidFill>
                  <a:srgbClr val="0000FF"/>
                </a:solidFill>
              </a:rPr>
              <a:t>return</a:t>
            </a:r>
            <a:r>
              <a:rPr lang="en-AU" sz="2200" dirty="0"/>
              <a:t> a * x; }</a:t>
            </a:r>
          </a:p>
          <a:p>
            <a:pPr marL="457200" indent="-457200">
              <a:lnSpc>
                <a:spcPct val="80000"/>
              </a:lnSpc>
              <a:spcBef>
                <a:spcPts val="0"/>
              </a:spcBef>
              <a:buFont typeface="+mj-lt"/>
              <a:buAutoNum type="arabicPeriod" startAt="28"/>
            </a:pPr>
            <a:r>
              <a:rPr lang="en-AU" sz="2200" dirty="0"/>
              <a:t>   );</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add_kernel</a:t>
            </a:r>
            <a:r>
              <a:rPr lang="en-AU" sz="2200" dirty="0">
                <a:solidFill>
                  <a:schemeClr val="tx1">
                    <a:lumMod val="10000"/>
                    <a:lumOff val="90000"/>
                  </a:schemeClr>
                </a:solidFill>
              </a:rPr>
              <a:t>,</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err="1">
                <a:solidFill>
                  <a:schemeClr val="accent5">
                    <a:lumMod val="20000"/>
                    <a:lumOff val="80000"/>
                  </a:schemeClr>
                </a:solidFill>
              </a:rPr>
              <a:t>cbegin</a:t>
            </a:r>
            <a:r>
              <a:rPr lang="en-AU" sz="2200" dirty="0">
                <a:solidFill>
                  <a:schemeClr val="tx1">
                    <a:lumMod val="10000"/>
                    <a:lumOff val="90000"/>
                  </a:schemeClr>
                </a:solidFill>
              </a:rPr>
              <a:t>(temp), </a:t>
            </a:r>
            <a:r>
              <a:rPr lang="en-AU" sz="2200" dirty="0" err="1">
                <a:solidFill>
                  <a:schemeClr val="accent5">
                    <a:lumMod val="20000"/>
                    <a:lumOff val="80000"/>
                  </a:schemeClr>
                </a:solidFill>
              </a:rPr>
              <a:t>cend</a:t>
            </a:r>
            <a:r>
              <a:rPr lang="en-AU" sz="2200" dirty="0">
                <a:solidFill>
                  <a:schemeClr val="tx1">
                    <a:lumMod val="10000"/>
                    <a:lumOff val="90000"/>
                  </a:schemeClr>
                </a:solidFill>
              </a:rPr>
              <a:t>(temp),</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err="1">
                <a:solidFill>
                  <a:schemeClr val="accent5">
                    <a:lumMod val="20000"/>
                    <a:lumOff val="80000"/>
                  </a:schemeClr>
                </a:solidFill>
              </a:rPr>
              <a:t>cbegin</a:t>
            </a:r>
            <a:r>
              <a:rPr lang="en-AU" sz="2200" dirty="0">
                <a:solidFill>
                  <a:schemeClr val="tx1">
                    <a:lumMod val="10000"/>
                    <a:lumOff val="90000"/>
                  </a:schemeClr>
                </a:solidFill>
              </a:rPr>
              <a:t>(y),</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a:solidFill>
                  <a:schemeClr val="accent5">
                    <a:lumMod val="20000"/>
                    <a:lumOff val="80000"/>
                  </a:schemeClr>
                </a:solidFill>
              </a:rPr>
              <a:t>begin</a:t>
            </a:r>
            <a:r>
              <a:rPr lang="en-AU" sz="2200" dirty="0">
                <a:solidFill>
                  <a:schemeClr val="tx1">
                    <a:lumMod val="10000"/>
                    <a:lumOff val="90000"/>
                  </a:schemeClr>
                </a:solidFill>
              </a:rPr>
              <a:t>(out),</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r>
              <a:rPr lang="en-AU" sz="2200" dirty="0">
                <a:solidFill>
                  <a:srgbClr val="C3E1E1"/>
                </a:solidFill>
              </a:rPr>
              <a:t>plus</a:t>
            </a:r>
            <a:r>
              <a:rPr lang="en-AU" sz="2200" dirty="0">
                <a:solidFill>
                  <a:schemeClr val="tx1">
                    <a:lumMod val="10000"/>
                    <a:lumOff val="90000"/>
                  </a:schemeClr>
                </a:solidFill>
              </a:rPr>
              <a:t>&lt;&gt;{}</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   );</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7E6CD345-C279-41A9-A582-F0896703A696}"/>
              </a:ext>
            </a:extLst>
          </p:cNvPr>
          <p:cNvSpPr>
            <a:spLocks noGrp="1"/>
          </p:cNvSpPr>
          <p:nvPr>
            <p:ph type="title"/>
          </p:nvPr>
        </p:nvSpPr>
        <p:spPr/>
        <p:txBody>
          <a:bodyPr/>
          <a:lstStyle/>
          <a:p>
            <a:r>
              <a:rPr lang="en-AU" dirty="0"/>
              <a:t>Problems with this interface</a:t>
            </a:r>
          </a:p>
        </p:txBody>
      </p:sp>
    </p:spTree>
    <p:extLst>
      <p:ext uri="{BB962C8B-B14F-4D97-AF65-F5344CB8AC3E}">
        <p14:creationId xmlns:p14="http://schemas.microsoft.com/office/powerpoint/2010/main" val="2313382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F614F-832C-459F-818E-64B2D42AB319}"/>
              </a:ext>
            </a:extLst>
          </p:cNvPr>
          <p:cNvSpPr>
            <a:spLocks noGrp="1"/>
          </p:cNvSpPr>
          <p:nvPr>
            <p:ph type="body" idx="1"/>
          </p:nvPr>
        </p:nvSpPr>
        <p:spPr>
          <a:xfrm>
            <a:off x="0" y="1276350"/>
            <a:ext cx="12185650" cy="4676775"/>
          </a:xfrm>
        </p:spPr>
        <p:txBody>
          <a:bodyPr>
            <a:noAutofit/>
          </a:bodyPr>
          <a:lstStyle/>
          <a:p>
            <a:pPr marL="457200" indent="-457200">
              <a:lnSpc>
                <a:spcPct val="80000"/>
              </a:lnSpc>
              <a:spcBef>
                <a:spcPts val="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temp = </a:t>
            </a:r>
            <a:r>
              <a:rPr lang="en-AU" sz="2200" dirty="0">
                <a:solidFill>
                  <a:srgbClr val="C3E1E1"/>
                </a:solidFill>
              </a:rPr>
              <a:t>vector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scale_kernel</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(x), </a:t>
            </a:r>
            <a:r>
              <a:rPr lang="en-AU" sz="2200" dirty="0" err="1">
                <a:solidFill>
                  <a:schemeClr val="accent5">
                    <a:lumMod val="20000"/>
                    <a:lumOff val="80000"/>
                  </a:schemeClr>
                </a:solidFill>
              </a:rPr>
              <a:t>cend</a:t>
            </a:r>
            <a:r>
              <a:rPr lang="en-AU" sz="2200" dirty="0">
                <a:solidFill>
                  <a:schemeClr val="tx1">
                    <a:lumMod val="10000"/>
                    <a:lumOff val="90000"/>
                  </a:schemeClr>
                </a:solidFill>
              </a:rPr>
              <a:t>(x),</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(temp),</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t>,</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(temp), </a:t>
            </a:r>
            <a:r>
              <a:rPr lang="en-AU" sz="2200" dirty="0" err="1">
                <a:solidFill>
                  <a:schemeClr val="accent5">
                    <a:lumMod val="75000"/>
                  </a:schemeClr>
                </a:solidFill>
              </a:rPr>
              <a:t>cend</a:t>
            </a:r>
            <a:r>
              <a:rPr lang="en-AU" sz="2200" dirty="0"/>
              <a:t>(temp),</a:t>
            </a:r>
          </a:p>
          <a:p>
            <a:pPr marL="457200" indent="-457200">
              <a:lnSpc>
                <a:spcPct val="80000"/>
              </a:lnSpc>
              <a:spcBef>
                <a:spcPts val="0"/>
              </a:spcBef>
              <a:buFont typeface="+mj-lt"/>
              <a:buAutoNum type="arabicPeriod" startAt="28"/>
            </a:pPr>
            <a:r>
              <a:rPr lang="en-AU" sz="2200" dirty="0"/>
              <a:t>      </a:t>
            </a:r>
            <a:r>
              <a:rPr lang="en-AU" sz="2200" dirty="0" err="1">
                <a:solidFill>
                  <a:schemeClr val="accent5">
                    <a:lumMod val="75000"/>
                  </a:schemeClr>
                </a:solidFill>
              </a:rPr>
              <a:t>cbegin</a:t>
            </a:r>
            <a:r>
              <a:rPr lang="en-AU" sz="2200" dirty="0"/>
              <a:t>(y),</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begin</a:t>
            </a:r>
            <a:r>
              <a:rPr lang="en-AU" sz="2200" dirty="0"/>
              <a:t>(out),</a:t>
            </a:r>
          </a:p>
          <a:p>
            <a:pPr marL="457200" indent="-457200">
              <a:lnSpc>
                <a:spcPct val="80000"/>
              </a:lnSpc>
              <a:spcBef>
                <a:spcPts val="0"/>
              </a:spcBef>
              <a:buClr>
                <a:schemeClr val="tx1"/>
              </a:buClr>
              <a:buFont typeface="+mj-lt"/>
              <a:buAutoNum type="arabicPeriod" startAt="28"/>
            </a:pPr>
            <a:r>
              <a:rPr lang="en-AU" sz="2200" dirty="0"/>
              <a:t>      </a:t>
            </a:r>
            <a:r>
              <a:rPr lang="en-AU" sz="2200" dirty="0">
                <a:solidFill>
                  <a:srgbClr val="009999"/>
                </a:solidFill>
              </a:rPr>
              <a:t>plus</a:t>
            </a:r>
            <a:r>
              <a:rPr lang="en-AU" sz="2200" dirty="0"/>
              <a:t>&lt;&gt;{}</a:t>
            </a:r>
          </a:p>
          <a:p>
            <a:pPr marL="457200" indent="-457200">
              <a:lnSpc>
                <a:spcPct val="80000"/>
              </a:lnSpc>
              <a:spcBef>
                <a:spcPts val="0"/>
              </a:spcBef>
              <a:buFont typeface="+mj-lt"/>
              <a:buAutoNum type="arabicPeriod" startAt="28"/>
            </a:pPr>
            <a:r>
              <a:rPr lang="en-AU" sz="2200" dirty="0"/>
              <a:t>   );</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7E6CD345-C279-41A9-A582-F0896703A696}"/>
              </a:ext>
            </a:extLst>
          </p:cNvPr>
          <p:cNvSpPr>
            <a:spLocks noGrp="1"/>
          </p:cNvSpPr>
          <p:nvPr>
            <p:ph type="title"/>
          </p:nvPr>
        </p:nvSpPr>
        <p:spPr/>
        <p:txBody>
          <a:bodyPr/>
          <a:lstStyle/>
          <a:p>
            <a:r>
              <a:rPr lang="en-AU" dirty="0"/>
              <a:t>Problems with this interface</a:t>
            </a:r>
          </a:p>
        </p:txBody>
      </p:sp>
    </p:spTree>
    <p:extLst>
      <p:ext uri="{BB962C8B-B14F-4D97-AF65-F5344CB8AC3E}">
        <p14:creationId xmlns:p14="http://schemas.microsoft.com/office/powerpoint/2010/main" val="3169487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F614F-832C-459F-818E-64B2D42AB319}"/>
              </a:ext>
            </a:extLst>
          </p:cNvPr>
          <p:cNvSpPr>
            <a:spLocks noGrp="1"/>
          </p:cNvSpPr>
          <p:nvPr>
            <p:ph type="body" idx="1"/>
          </p:nvPr>
        </p:nvSpPr>
        <p:spPr>
          <a:xfrm>
            <a:off x="0" y="1276350"/>
            <a:ext cx="12185650" cy="4676775"/>
          </a:xfrm>
        </p:spPr>
        <p:txBody>
          <a:bodyPr>
            <a:noAutofit/>
          </a:bodyPr>
          <a:lstStyle/>
          <a:p>
            <a:pPr marL="457200" indent="-457200">
              <a:lnSpc>
                <a:spcPct val="80000"/>
              </a:lnSpc>
              <a:spcBef>
                <a:spcPts val="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457200" indent="-457200">
              <a:lnSpc>
                <a:spcPct val="80000"/>
              </a:lnSpc>
              <a:spcBef>
                <a:spcPts val="0"/>
              </a:spcBef>
              <a:buClr>
                <a:schemeClr val="tx1"/>
              </a:buClr>
              <a:buFont typeface="+mj-lt"/>
              <a:buAutoNum type="arabicPeriod" startAt="28"/>
            </a:pPr>
            <a:r>
              <a:rPr lang="en-AU" sz="2200" dirty="0"/>
              <a:t>   </a:t>
            </a:r>
            <a:r>
              <a:rPr lang="en-AU" sz="2200" dirty="0">
                <a:solidFill>
                  <a:srgbClr val="0000FF"/>
                </a:solidFill>
              </a:rPr>
              <a:t>auto</a:t>
            </a:r>
            <a:r>
              <a:rPr lang="en-AU" sz="2200" dirty="0"/>
              <a:t> temp =</a:t>
            </a:r>
            <a:r>
              <a:rPr lang="en-AU" sz="2200" dirty="0">
                <a:solidFill>
                  <a:schemeClr val="tx1">
                    <a:lumMod val="10000"/>
                    <a:lumOff val="90000"/>
                  </a:schemeClr>
                </a:solidFill>
              </a:rPr>
              <a:t> </a:t>
            </a:r>
            <a:r>
              <a:rPr lang="en-AU" sz="2200" dirty="0">
                <a:solidFill>
                  <a:srgbClr val="009999"/>
                </a:solidFill>
              </a:rPr>
              <a:t>vector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size</a:t>
            </a:r>
            <a:r>
              <a:rPr lang="en-AU" sz="2200" dirty="0"/>
              <a:t>(x));</a:t>
            </a:r>
          </a:p>
          <a:p>
            <a:pPr marL="457200" indent="-457200">
              <a:lnSpc>
                <a:spcPct val="80000"/>
              </a:lnSpc>
              <a:spcBef>
                <a:spcPts val="0"/>
              </a:spcBef>
              <a:buClr>
                <a:schemeClr val="tx1"/>
              </a:buClr>
              <a:buFont typeface="+mj-lt"/>
              <a:buAutoNum type="arabicPeriod" startAt="28"/>
            </a:pPr>
            <a:r>
              <a:rPr lang="en-AU" sz="2200" dirty="0"/>
              <a:t>   </a:t>
            </a:r>
            <a:r>
              <a:rPr lang="en-AU" sz="2200" dirty="0">
                <a:solidFill>
                  <a:srgbClr val="0000FF"/>
                </a:solidFill>
              </a:rPr>
              <a:t>auto</a:t>
            </a:r>
            <a:r>
              <a:rPr lang="en-AU" sz="2200" dirty="0"/>
              <a:t> </a:t>
            </a:r>
            <a:r>
              <a:rPr lang="en-AU" sz="2200" dirty="0" err="1"/>
              <a:t>scale_kernel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scale</a:t>
            </a:r>
            <a:r>
              <a:rPr lang="en-AU" sz="2200" dirty="0"/>
              <a:t>&gt;(work);</a:t>
            </a:r>
          </a:p>
          <a:p>
            <a:pPr marL="457200" indent="-457200">
              <a:lnSpc>
                <a:spcPct val="80000"/>
              </a:lnSpc>
              <a:spcBef>
                <a:spcPts val="0"/>
              </a:spcBef>
              <a:buClr>
                <a:schemeClr val="tx1"/>
              </a:buClr>
              <a:buFont typeface="+mj-lt"/>
              <a:buAutoNum type="arabicPeriod" startAt="28"/>
            </a:pPr>
            <a:r>
              <a:rPr lang="en-AU" sz="2200" dirty="0"/>
              <a:t>   </a:t>
            </a:r>
            <a:r>
              <a:rPr lang="en-AU" sz="2200" dirty="0">
                <a:solidFill>
                  <a:schemeClr val="accent5">
                    <a:lumMod val="75000"/>
                  </a:schemeClr>
                </a:solidFill>
              </a:rPr>
              <a:t>transform</a:t>
            </a:r>
            <a:r>
              <a:rPr lang="en-AU" sz="2200" dirty="0">
                <a:solidFill>
                  <a:schemeClr val="tx1">
                    <a:lumMod val="10000"/>
                    <a:lumOff val="90000"/>
                  </a:schemeClr>
                </a:solidFill>
              </a:rPr>
              <a:t>(</a:t>
            </a:r>
            <a:r>
              <a:rPr lang="en-AU" sz="2200" dirty="0" err="1"/>
              <a:t>scale_kernel</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(x), </a:t>
            </a:r>
            <a:r>
              <a:rPr lang="en-AU" sz="2200" dirty="0" err="1">
                <a:solidFill>
                  <a:schemeClr val="accent5">
                    <a:lumMod val="20000"/>
                    <a:lumOff val="80000"/>
                  </a:schemeClr>
                </a:solidFill>
              </a:rPr>
              <a:t>cend</a:t>
            </a:r>
            <a:r>
              <a:rPr lang="en-AU" sz="2200" dirty="0">
                <a:solidFill>
                  <a:schemeClr val="tx1">
                    <a:lumMod val="10000"/>
                    <a:lumOff val="90000"/>
                  </a:schemeClr>
                </a:solidFill>
              </a:rPr>
              <a:t>(x),</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(temp),</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457200" indent="-457200">
              <a:lnSpc>
                <a:spcPct val="80000"/>
              </a:lnSpc>
              <a:spcBef>
                <a:spcPts val="0"/>
              </a:spcBef>
              <a:buClr>
                <a:schemeClr val="tx1"/>
              </a:buClr>
              <a:buFont typeface="+mj-lt"/>
              <a:buAutoNum type="arabicPeriod" startAt="28"/>
            </a:pPr>
            <a:r>
              <a:rPr lang="en-AU" sz="2200" dirty="0"/>
              <a:t>   </a:t>
            </a:r>
            <a:r>
              <a:rPr lang="en-AU" sz="2200" dirty="0">
                <a:solidFill>
                  <a:srgbClr val="0000FF"/>
                </a:solidFill>
              </a:rPr>
              <a:t>auto</a:t>
            </a:r>
            <a:r>
              <a:rPr lang="en-AU" sz="2200" dirty="0"/>
              <a:t> </a:t>
            </a:r>
            <a:r>
              <a:rPr lang="en-AU" sz="2200" dirty="0" err="1"/>
              <a:t>add_kernel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add</a:t>
            </a:r>
            <a:r>
              <a:rPr lang="en-AU" sz="2200" dirty="0"/>
              <a:t>&gt;(work);</a:t>
            </a:r>
          </a:p>
          <a:p>
            <a:pPr marL="457200" indent="-457200">
              <a:lnSpc>
                <a:spcPct val="80000"/>
              </a:lnSpc>
              <a:spcBef>
                <a:spcPts val="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solidFill>
                  <a:schemeClr val="tx1">
                    <a:lumMod val="10000"/>
                    <a:lumOff val="90000"/>
                  </a:schemeClr>
                </a:solidFill>
              </a:rPr>
              <a: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(temp), </a:t>
            </a:r>
            <a:r>
              <a:rPr lang="en-AU" sz="2200" dirty="0" err="1">
                <a:solidFill>
                  <a:schemeClr val="accent5">
                    <a:lumMod val="20000"/>
                    <a:lumOff val="80000"/>
                  </a:schemeClr>
                </a:solidFill>
              </a:rPr>
              <a:t>cend</a:t>
            </a:r>
            <a:r>
              <a:rPr lang="en-AU" sz="2200" dirty="0">
                <a:solidFill>
                  <a:schemeClr val="tx1">
                    <a:lumMod val="10000"/>
                    <a:lumOff val="90000"/>
                  </a:schemeClr>
                </a:solidFill>
              </a:rPr>
              <a:t>(temp),</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(y),</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(out),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457200" indent="-457200">
              <a:lnSpc>
                <a:spcPct val="80000"/>
              </a:lnSpc>
              <a:spcBef>
                <a:spcPts val="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457200" indent="-457200">
              <a:lnSpc>
                <a:spcPct val="80000"/>
              </a:lnSpc>
              <a:spcBef>
                <a:spcPts val="0"/>
              </a:spcBef>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7E6CD345-C279-41A9-A582-F0896703A696}"/>
              </a:ext>
            </a:extLst>
          </p:cNvPr>
          <p:cNvSpPr>
            <a:spLocks noGrp="1"/>
          </p:cNvSpPr>
          <p:nvPr>
            <p:ph type="title"/>
          </p:nvPr>
        </p:nvSpPr>
        <p:spPr/>
        <p:txBody>
          <a:bodyPr/>
          <a:lstStyle/>
          <a:p>
            <a:r>
              <a:rPr lang="en-AU" dirty="0"/>
              <a:t>Problems with this interface</a:t>
            </a:r>
          </a:p>
        </p:txBody>
      </p:sp>
    </p:spTree>
    <p:extLst>
      <p:ext uri="{BB962C8B-B14F-4D97-AF65-F5344CB8AC3E}">
        <p14:creationId xmlns:p14="http://schemas.microsoft.com/office/powerpoint/2010/main" val="654443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Font typeface="+mj-lt"/>
              <a:buAutoNum type="arabicPeriod" startAt="28"/>
            </a:pPr>
            <a:r>
              <a:rPr lang="en-AU" sz="2200" dirty="0"/>
              <a:t>{</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work = </a:t>
            </a:r>
            <a:r>
              <a:rPr lang="en-AU" sz="2200" dirty="0" err="1"/>
              <a:t>sycl</a:t>
            </a:r>
            <a:r>
              <a:rPr lang="en-AU" sz="2200" dirty="0"/>
              <a:t>::</a:t>
            </a:r>
            <a:r>
              <a:rPr lang="en-AU" sz="2200" dirty="0">
                <a:solidFill>
                  <a:srgbClr val="009999"/>
                </a:solidFill>
              </a:rPr>
              <a:t>queue</a:t>
            </a:r>
            <a:r>
              <a:rPr lang="en-AU" sz="2200" dirty="0"/>
              <a:t>{};</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x_buffer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(x), </a:t>
            </a:r>
            <a:r>
              <a:rPr lang="en-AU" sz="2200" dirty="0">
                <a:solidFill>
                  <a:schemeClr val="accent5">
                    <a:lumMod val="75000"/>
                  </a:schemeClr>
                </a:solidFill>
              </a:rPr>
              <a:t>size</a:t>
            </a:r>
            <a:r>
              <a:rPr lang="en-AU" sz="2200" dirty="0"/>
              <a:t>(x));</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y_buffer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(y), </a:t>
            </a:r>
            <a:r>
              <a:rPr lang="en-AU" sz="2200" dirty="0">
                <a:solidFill>
                  <a:schemeClr val="accent5">
                    <a:lumMod val="75000"/>
                  </a:schemeClr>
                </a:solidFill>
              </a:rPr>
              <a:t>size</a:t>
            </a:r>
            <a:r>
              <a:rPr lang="en-AU" sz="2200" dirty="0"/>
              <a:t>(y));</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temp_buf</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size</a:t>
            </a:r>
            <a:r>
              <a:rPr lang="en-AU" sz="2200" dirty="0"/>
              <a:t>(temp));</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scale_kernel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scale</a:t>
            </a:r>
            <a:r>
              <a:rPr lang="en-AU" sz="2200" dirty="0"/>
              <a:t>&gt;(work);</a:t>
            </a:r>
          </a:p>
          <a:p>
            <a:pPr marL="514350" indent="-514350">
              <a:lnSpc>
                <a:spcPct val="80000"/>
              </a:lnSpc>
              <a:spcBef>
                <a:spcPts val="60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scale_kernel</a:t>
            </a:r>
            <a:r>
              <a:rPr lang="en-AU" sz="2200" dirty="0"/>
              <a:t>,</a:t>
            </a:r>
          </a:p>
          <a:p>
            <a:pPr marL="514350" indent="-514350">
              <a:lnSpc>
                <a:spcPct val="80000"/>
              </a:lnSpc>
              <a:spcBef>
                <a:spcPts val="600"/>
              </a:spcBef>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x_buffer</a:t>
            </a:r>
            <a:r>
              <a:rPr lang="en-AU" sz="2200" dirty="0"/>
              <a:t>), </a:t>
            </a:r>
            <a:r>
              <a:rPr lang="en-AU" sz="2200" dirty="0" err="1">
                <a:solidFill>
                  <a:schemeClr val="accent5">
                    <a:lumMod val="75000"/>
                  </a:schemeClr>
                </a:solidFill>
              </a:rPr>
              <a:t>cend</a:t>
            </a:r>
            <a:r>
              <a:rPr lang="en-AU" sz="2200" dirty="0"/>
              <a:t>(</a:t>
            </a:r>
            <a:r>
              <a:rPr lang="en-AU" sz="2200" dirty="0" err="1"/>
              <a:t>x_buffer</a:t>
            </a:r>
            <a:r>
              <a:rPr lang="en-AU" sz="2200" dirty="0"/>
              <a:t>),</a:t>
            </a:r>
          </a:p>
          <a:p>
            <a:pPr marL="514350" indent="-514350">
              <a:lnSpc>
                <a:spcPct val="80000"/>
              </a:lnSpc>
              <a:spcBef>
                <a:spcPts val="600"/>
              </a:spcBef>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temp_buf</a:t>
            </a:r>
            <a:r>
              <a:rPr lang="en-AU" sz="2200" dirty="0"/>
              <a:t>),</a:t>
            </a:r>
          </a:p>
          <a:p>
            <a:pPr marL="514350" indent="-514350">
              <a:lnSpc>
                <a:spcPct val="80000"/>
              </a:lnSpc>
              <a:spcBef>
                <a:spcPts val="600"/>
              </a:spcBef>
              <a:buFont typeface="+mj-lt"/>
              <a:buAutoNum type="arabicPeriod" startAt="28"/>
            </a:pPr>
            <a:r>
              <a:rPr lang="en-AU" sz="2200" dirty="0"/>
              <a:t>      [a](</a:t>
            </a:r>
            <a:r>
              <a:rPr lang="en-AU" sz="2200" dirty="0">
                <a:solidFill>
                  <a:srgbClr val="0000FF"/>
                </a:solidFill>
              </a:rPr>
              <a:t>auto</a:t>
            </a:r>
            <a:r>
              <a:rPr lang="en-AU" sz="2200" dirty="0"/>
              <a:t> </a:t>
            </a:r>
            <a:r>
              <a:rPr lang="en-AU" sz="2200" dirty="0">
                <a:solidFill>
                  <a:srgbClr val="0000FF"/>
                </a:solidFill>
              </a:rPr>
              <a:t>const</a:t>
            </a:r>
            <a:r>
              <a:rPr lang="en-AU" sz="2200" dirty="0"/>
              <a:t> x) </a:t>
            </a:r>
            <a:r>
              <a:rPr lang="en-AU" sz="2200" dirty="0" err="1">
                <a:solidFill>
                  <a:srgbClr val="0000FF"/>
                </a:solidFill>
              </a:rPr>
              <a:t>noexcept</a:t>
            </a:r>
            <a:r>
              <a:rPr lang="en-AU" sz="2200" dirty="0"/>
              <a:t> { </a:t>
            </a:r>
            <a:r>
              <a:rPr lang="en-AU" sz="2200" dirty="0">
                <a:solidFill>
                  <a:srgbClr val="0000FF"/>
                </a:solidFill>
              </a:rPr>
              <a:t>return</a:t>
            </a:r>
            <a:r>
              <a:rPr lang="en-AU" sz="2200" dirty="0"/>
              <a:t> a * x; }</a:t>
            </a:r>
          </a:p>
          <a:p>
            <a:pPr marL="514350" indent="-514350">
              <a:lnSpc>
                <a:spcPct val="80000"/>
              </a:lnSpc>
              <a:spcBef>
                <a:spcPts val="600"/>
              </a:spcBef>
              <a:buFont typeface="+mj-lt"/>
              <a:buAutoNum type="arabicPeriod" startAt="28"/>
            </a:pPr>
            <a:r>
              <a:rPr lang="en-AU" sz="2200" dirty="0"/>
              <a:t>   );</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out_buffer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(out), </a:t>
            </a:r>
            <a:r>
              <a:rPr lang="en-AU" sz="2200" dirty="0">
                <a:solidFill>
                  <a:schemeClr val="accent5">
                    <a:lumMod val="75000"/>
                  </a:schemeClr>
                </a:solidFill>
              </a:rPr>
              <a:t>size</a:t>
            </a:r>
            <a:r>
              <a:rPr lang="en-AU" sz="2200" dirty="0"/>
              <a:t>(out));</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add_kernel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add</a:t>
            </a:r>
            <a:r>
              <a:rPr lang="en-AU" sz="2200" dirty="0"/>
              <a:t>&gt;(work);</a:t>
            </a:r>
          </a:p>
          <a:p>
            <a:pPr marL="514350" indent="-514350">
              <a:lnSpc>
                <a:spcPct val="80000"/>
              </a:lnSpc>
              <a:spcBef>
                <a:spcPts val="600"/>
              </a:spcBef>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t>,</a:t>
            </a:r>
          </a:p>
          <a:p>
            <a:pPr marL="514350" indent="-514350">
              <a:lnSpc>
                <a:spcPct val="80000"/>
              </a:lnSpc>
              <a:spcBef>
                <a:spcPts val="600"/>
              </a:spcBef>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temp_buf</a:t>
            </a:r>
            <a:r>
              <a:rPr lang="en-AU" sz="2200" dirty="0"/>
              <a:t>), </a:t>
            </a:r>
            <a:r>
              <a:rPr lang="en-AU" sz="2200" dirty="0" err="1">
                <a:solidFill>
                  <a:schemeClr val="accent5">
                    <a:lumMod val="75000"/>
                  </a:schemeClr>
                </a:solidFill>
              </a:rPr>
              <a:t>cend</a:t>
            </a:r>
            <a:r>
              <a:rPr lang="en-AU" sz="2200" dirty="0"/>
              <a:t>(</a:t>
            </a:r>
            <a:r>
              <a:rPr lang="en-AU" sz="2200" dirty="0" err="1"/>
              <a:t>temp_buf</a:t>
            </a:r>
            <a:r>
              <a:rPr lang="en-AU" sz="2200" dirty="0"/>
              <a:t>),</a:t>
            </a:r>
          </a:p>
          <a:p>
            <a:pPr marL="514350" indent="-514350">
              <a:lnSpc>
                <a:spcPct val="80000"/>
              </a:lnSpc>
              <a:spcBef>
                <a:spcPts val="600"/>
              </a:spcBef>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y_buffer</a:t>
            </a:r>
            <a:r>
              <a:rPr lang="en-AU" sz="2200" dirty="0"/>
              <a:t>),</a:t>
            </a:r>
          </a:p>
          <a:p>
            <a:pPr marL="514350" indent="-514350">
              <a:lnSpc>
                <a:spcPct val="80000"/>
              </a:lnSpc>
              <a:spcBef>
                <a:spcPts val="600"/>
              </a:spcBef>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out_buffer</a:t>
            </a:r>
            <a:r>
              <a:rPr lang="en-AU" sz="2200" dirty="0"/>
              <a:t>),</a:t>
            </a:r>
          </a:p>
          <a:p>
            <a:pPr marL="514350" indent="-514350">
              <a:lnSpc>
                <a:spcPct val="80000"/>
              </a:lnSpc>
              <a:spcBef>
                <a:spcPts val="600"/>
              </a:spcBef>
              <a:buFont typeface="+mj-lt"/>
              <a:buAutoNum type="arabicPeriod" startAt="28"/>
            </a:pPr>
            <a:r>
              <a:rPr lang="en-AU" sz="2200" dirty="0"/>
              <a:t>      </a:t>
            </a:r>
            <a:r>
              <a:rPr lang="en-AU" sz="2200" dirty="0">
                <a:solidFill>
                  <a:srgbClr val="009999"/>
                </a:solidFill>
              </a:rPr>
              <a:t>plus</a:t>
            </a:r>
            <a:r>
              <a:rPr lang="en-AU" sz="2200" dirty="0"/>
              <a:t>&lt;&gt;{}</a:t>
            </a:r>
          </a:p>
          <a:p>
            <a:pPr marL="514350" indent="-514350">
              <a:lnSpc>
                <a:spcPct val="80000"/>
              </a:lnSpc>
              <a:spcBef>
                <a:spcPts val="600"/>
              </a:spcBef>
              <a:buFont typeface="+mj-lt"/>
              <a:buAutoNum type="arabicPeriod" startAt="28"/>
            </a:pPr>
            <a:r>
              <a:rPr lang="en-AU" sz="2200" dirty="0"/>
              <a:t>   );</a:t>
            </a:r>
          </a:p>
          <a:p>
            <a:pPr marL="514350" indent="-514350">
              <a:lnSpc>
                <a:spcPct val="80000"/>
              </a:lnSpc>
              <a:spcBef>
                <a:spcPts val="600"/>
              </a:spcBef>
              <a:buFont typeface="+mj-lt"/>
              <a:buAutoNum type="arabicPeriod" startAt="28"/>
            </a:pPr>
            <a:r>
              <a:rPr lang="en-AU" sz="2200" dirty="0"/>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Tree>
    <p:extLst>
      <p:ext uri="{BB962C8B-B14F-4D97-AF65-F5344CB8AC3E}">
        <p14:creationId xmlns:p14="http://schemas.microsoft.com/office/powerpoint/2010/main" val="2086886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x_buffer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(x), </a:t>
            </a:r>
            <a:r>
              <a:rPr lang="en-AU" sz="2200" dirty="0">
                <a:solidFill>
                  <a:schemeClr val="accent5">
                    <a:lumMod val="75000"/>
                  </a:schemeClr>
                </a:solidFill>
              </a:rPr>
              <a:t>size</a:t>
            </a:r>
            <a:r>
              <a:rPr lang="en-AU" sz="2200" dirty="0"/>
              <a:t>(x));</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y_buffer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(y), </a:t>
            </a:r>
            <a:r>
              <a:rPr lang="en-AU" sz="2200" dirty="0">
                <a:solidFill>
                  <a:schemeClr val="accent5">
                    <a:lumMod val="75000"/>
                  </a:schemeClr>
                </a:solidFill>
              </a:rPr>
              <a:t>size</a:t>
            </a:r>
            <a:r>
              <a:rPr lang="en-AU" sz="2200" dirty="0"/>
              <a:t>(y));</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temp_buf</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size</a:t>
            </a:r>
            <a:r>
              <a:rPr lang="en-AU" sz="2200" dirty="0"/>
              <a:t>(temp));</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scale_kernel</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r>
              <a:rPr lang="en-AU" sz="2200" dirty="0"/>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Font typeface="+mj-lt"/>
              <a:buAutoNum type="arabicPeriod" startAt="28"/>
            </a:pPr>
            <a:r>
              <a:rPr lang="en-AU" sz="2200" dirty="0"/>
              <a:t>   </a:t>
            </a:r>
            <a:r>
              <a:rPr lang="en-AU" sz="2200" dirty="0">
                <a:solidFill>
                  <a:srgbClr val="0000FF"/>
                </a:solidFill>
              </a:rPr>
              <a:t>auto</a:t>
            </a:r>
            <a:r>
              <a:rPr lang="en-AU" sz="2200" dirty="0"/>
              <a:t> </a:t>
            </a:r>
            <a:r>
              <a:rPr lang="en-AU" sz="2200" dirty="0" err="1"/>
              <a:t>out_buffer</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data</a:t>
            </a:r>
            <a:r>
              <a:rPr lang="en-AU" sz="2200" dirty="0"/>
              <a:t>(out), </a:t>
            </a:r>
            <a:r>
              <a:rPr lang="en-AU" sz="2200" dirty="0">
                <a:solidFill>
                  <a:schemeClr val="accent5">
                    <a:lumMod val="75000"/>
                  </a:schemeClr>
                </a:solidFill>
              </a:rPr>
              <a:t>size</a:t>
            </a:r>
            <a:r>
              <a:rPr lang="en-AU" sz="2200" dirty="0"/>
              <a:t>(out));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add_kernel</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y_buffer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out_buffer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Tree>
    <p:extLst>
      <p:ext uri="{BB962C8B-B14F-4D97-AF65-F5344CB8AC3E}">
        <p14:creationId xmlns:p14="http://schemas.microsoft.com/office/powerpoint/2010/main" val="4101706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x_buffer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(x), </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y_buffer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(y), </a:t>
            </a:r>
            <a:r>
              <a:rPr lang="en-AU" sz="2200" dirty="0">
                <a:solidFill>
                  <a:schemeClr val="accent5">
                    <a:lumMod val="20000"/>
                    <a:lumOff val="80000"/>
                  </a:schemeClr>
                </a:solidFill>
              </a:rPr>
              <a:t>size</a:t>
            </a:r>
            <a:r>
              <a:rPr lang="en-AU" sz="2200" dirty="0">
                <a:solidFill>
                  <a:schemeClr val="tx1">
                    <a:lumMod val="10000"/>
                    <a:lumOff val="90000"/>
                  </a:schemeClr>
                </a:solidFill>
              </a:rPr>
              <a:t>(y));</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temp_buf</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(temp));</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scale_kernel</a:t>
            </a:r>
            <a:r>
              <a:rPr lang="en-AU" sz="22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x_buffer</a:t>
            </a:r>
            <a:r>
              <a:rPr lang="en-AU" sz="2200" dirty="0"/>
              <a:t>), </a:t>
            </a:r>
            <a:r>
              <a:rPr lang="en-AU" sz="2200" dirty="0" err="1">
                <a:solidFill>
                  <a:schemeClr val="accent5">
                    <a:lumMod val="75000"/>
                  </a:schemeClr>
                </a:solidFill>
              </a:rPr>
              <a:t>cend</a:t>
            </a:r>
            <a:r>
              <a:rPr lang="en-AU" sz="2200" dirty="0"/>
              <a:t>(</a:t>
            </a:r>
            <a:r>
              <a:rPr lang="en-AU" sz="2200" dirty="0" err="1"/>
              <a:t>x_buffer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temp_buf</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out_buffer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(out), </a:t>
            </a:r>
            <a:r>
              <a:rPr lang="en-AU" sz="2200" dirty="0">
                <a:solidFill>
                  <a:schemeClr val="accent5">
                    <a:lumMod val="20000"/>
                    <a:lumOff val="80000"/>
                  </a:schemeClr>
                </a:solidFill>
              </a:rPr>
              <a:t>size</a:t>
            </a:r>
            <a:r>
              <a:rPr lang="en-AU" sz="2200" dirty="0">
                <a:solidFill>
                  <a:schemeClr val="tx1">
                    <a:lumMod val="10000"/>
                    <a:lumOff val="90000"/>
                  </a:schemeClr>
                </a:solidFill>
              </a:rPr>
              <a:t>(out));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add_kernel</a:t>
            </a:r>
            <a:r>
              <a:rPr lang="en-AU" sz="22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temp_buf</a:t>
            </a:r>
            <a:r>
              <a:rPr lang="en-AU" sz="2200" dirty="0"/>
              <a:t>), </a:t>
            </a:r>
            <a:r>
              <a:rPr lang="en-AU" sz="2200" dirty="0" err="1">
                <a:solidFill>
                  <a:schemeClr val="accent5">
                    <a:lumMod val="75000"/>
                  </a:schemeClr>
                </a:solidFill>
              </a:rPr>
              <a:t>cend</a:t>
            </a:r>
            <a:r>
              <a:rPr lang="en-AU" sz="2200" dirty="0"/>
              <a:t>(</a:t>
            </a:r>
            <a:r>
              <a:rPr lang="en-AU" sz="2200" dirty="0" err="1"/>
              <a:t>temp_buf</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y_buffer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out_buffer</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Tree>
    <p:extLst>
      <p:ext uri="{BB962C8B-B14F-4D97-AF65-F5344CB8AC3E}">
        <p14:creationId xmlns:p14="http://schemas.microsoft.com/office/powerpoint/2010/main" val="2034765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x_buffer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(x), </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y_buffer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(y), </a:t>
            </a:r>
            <a:r>
              <a:rPr lang="en-AU" sz="2200" dirty="0">
                <a:solidFill>
                  <a:schemeClr val="accent5">
                    <a:lumMod val="20000"/>
                    <a:lumOff val="80000"/>
                  </a:schemeClr>
                </a:solidFill>
              </a:rPr>
              <a:t>size</a:t>
            </a:r>
            <a:r>
              <a:rPr lang="en-AU" sz="2200" dirty="0">
                <a:solidFill>
                  <a:schemeClr val="tx1">
                    <a:lumMod val="10000"/>
                    <a:lumOff val="90000"/>
                  </a:schemeClr>
                </a:solidFill>
              </a:rPr>
              <a:t>(y));</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temp_buf</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(temp));</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scale_kernel</a:t>
            </a:r>
            <a:r>
              <a:rPr lang="en-AU" sz="22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x_buffer</a:t>
            </a:r>
            <a:r>
              <a:rPr lang="en-AU" sz="2200" dirty="0"/>
              <a:t>), </a:t>
            </a:r>
            <a:r>
              <a:rPr lang="en-AU" sz="2200" dirty="0" err="1">
                <a:solidFill>
                  <a:schemeClr val="accent5">
                    <a:lumMod val="75000"/>
                  </a:schemeClr>
                </a:solidFill>
              </a:rPr>
              <a:t>cend</a:t>
            </a:r>
            <a:r>
              <a:rPr lang="en-AU" sz="2200" dirty="0"/>
              <a:t>(</a:t>
            </a:r>
            <a:r>
              <a:rPr lang="en-AU" sz="2200" dirty="0" err="1"/>
              <a:t>x_buffer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temp_buf</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out_buffer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(out), </a:t>
            </a:r>
            <a:r>
              <a:rPr lang="en-AU" sz="2200" dirty="0">
                <a:solidFill>
                  <a:schemeClr val="accent5">
                    <a:lumMod val="20000"/>
                    <a:lumOff val="80000"/>
                  </a:schemeClr>
                </a:solidFill>
              </a:rPr>
              <a:t>size</a:t>
            </a:r>
            <a:r>
              <a:rPr lang="en-AU" sz="2200" dirty="0">
                <a:solidFill>
                  <a:schemeClr val="tx1">
                    <a:lumMod val="10000"/>
                    <a:lumOff val="90000"/>
                  </a:schemeClr>
                </a:solidFill>
              </a:rPr>
              <a:t>(out));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add_kernel</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y_buffer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out_buffer</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Tree>
    <p:extLst>
      <p:ext uri="{BB962C8B-B14F-4D97-AF65-F5344CB8AC3E}">
        <p14:creationId xmlns:p14="http://schemas.microsoft.com/office/powerpoint/2010/main" val="1583806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x_buffer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(x), </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y_buffer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(y), </a:t>
            </a:r>
            <a:r>
              <a:rPr lang="en-AU" sz="2200" dirty="0">
                <a:solidFill>
                  <a:schemeClr val="accent5">
                    <a:lumMod val="20000"/>
                    <a:lumOff val="80000"/>
                  </a:schemeClr>
                </a:solidFill>
              </a:rPr>
              <a:t>size</a:t>
            </a:r>
            <a:r>
              <a:rPr lang="en-AU" sz="2200" dirty="0">
                <a:solidFill>
                  <a:schemeClr val="tx1">
                    <a:lumMod val="10000"/>
                    <a:lumOff val="90000"/>
                  </a:schemeClr>
                </a:solidFill>
              </a:rPr>
              <a:t>(y));</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temp_buf</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(temp));</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scale_kernel</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r>
              <a:rPr lang="en-AU" sz="2200" dirty="0"/>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out_buffer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(out), </a:t>
            </a:r>
            <a:r>
              <a:rPr lang="en-AU" sz="2200" dirty="0">
                <a:solidFill>
                  <a:schemeClr val="accent5">
                    <a:lumMod val="20000"/>
                    <a:lumOff val="80000"/>
                  </a:schemeClr>
                </a:solidFill>
              </a:rPr>
              <a:t>size</a:t>
            </a:r>
            <a:r>
              <a:rPr lang="en-AU" sz="2200" dirty="0">
                <a:solidFill>
                  <a:schemeClr val="tx1">
                    <a:lumMod val="10000"/>
                    <a:lumOff val="90000"/>
                  </a:schemeClr>
                </a:solidFill>
              </a:rPr>
              <a:t>(out));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transform</a:t>
            </a:r>
            <a:r>
              <a:rPr lang="en-AU" sz="2200" dirty="0">
                <a:solidFill>
                  <a:schemeClr val="tx1">
                    <a:lumMod val="10000"/>
                    <a:lumOff val="90000"/>
                  </a:schemeClr>
                </a:solidFill>
              </a:rPr>
              <a:t>(</a:t>
            </a:r>
            <a:r>
              <a:rPr lang="en-AU" sz="2200" dirty="0" err="1">
                <a:solidFill>
                  <a:schemeClr val="tx1">
                    <a:lumMod val="10000"/>
                    <a:lumOff val="90000"/>
                  </a:schemeClr>
                </a:solidFill>
              </a:rPr>
              <a:t>add_kernel</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y_buffer</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y_buffer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out_buffer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buClr>
              <a:buFont typeface="+mj-lt"/>
              <a:buAutoNum type="arabicPeriod" startAt="28"/>
            </a:pPr>
            <a:r>
              <a:rPr lang="en-AU" sz="2200" dirty="0"/>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
        <p:nvSpPr>
          <p:cNvPr id="4" name="TextBox 3">
            <a:extLst>
              <a:ext uri="{FF2B5EF4-FFF2-40B4-BE49-F238E27FC236}">
                <a16:creationId xmlns:a16="http://schemas.microsoft.com/office/drawing/2014/main" id="{BE14755C-A534-41BA-BFF1-6946FFFD92DC}"/>
              </a:ext>
            </a:extLst>
          </p:cNvPr>
          <p:cNvSpPr txBox="1"/>
          <p:nvPr/>
        </p:nvSpPr>
        <p:spPr>
          <a:xfrm>
            <a:off x="3366284" y="5729681"/>
            <a:ext cx="1776448" cy="52322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ctr"/>
            <a:r>
              <a:rPr lang="en-AU" sz="2800" dirty="0">
                <a:latin typeface="+mj-lt"/>
              </a:rPr>
              <a:t>Look! RAII!</a:t>
            </a:r>
          </a:p>
        </p:txBody>
      </p:sp>
      <p:cxnSp>
        <p:nvCxnSpPr>
          <p:cNvPr id="6" name="Straight Arrow Connector 5">
            <a:extLst>
              <a:ext uri="{FF2B5EF4-FFF2-40B4-BE49-F238E27FC236}">
                <a16:creationId xmlns:a16="http://schemas.microsoft.com/office/drawing/2014/main" id="{EAEFC109-E509-42E1-8C36-FBB5FBDFCCD4}"/>
              </a:ext>
            </a:extLst>
          </p:cNvPr>
          <p:cNvCxnSpPr>
            <a:cxnSpLocks/>
            <a:stCxn id="4" idx="1"/>
          </p:cNvCxnSpPr>
          <p:nvPr/>
        </p:nvCxnSpPr>
        <p:spPr>
          <a:xfrm flipH="1" flipV="1">
            <a:off x="838204" y="5805184"/>
            <a:ext cx="2528080" cy="18610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561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x_buffer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(x), </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y_buffer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(y), </a:t>
            </a:r>
            <a:r>
              <a:rPr lang="en-AU" sz="2200" dirty="0">
                <a:solidFill>
                  <a:schemeClr val="accent5">
                    <a:lumMod val="20000"/>
                    <a:lumOff val="80000"/>
                  </a:schemeClr>
                </a:solidFill>
              </a:rPr>
              <a:t>size</a:t>
            </a:r>
            <a:r>
              <a:rPr lang="en-AU" sz="2200" dirty="0">
                <a:solidFill>
                  <a:schemeClr val="tx1">
                    <a:lumMod val="10000"/>
                    <a:lumOff val="90000"/>
                  </a:schemeClr>
                </a:solidFill>
              </a:rPr>
              <a:t>(y));</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temp_buf</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size</a:t>
            </a:r>
            <a:r>
              <a:rPr lang="en-AU" sz="2200" dirty="0">
                <a:solidFill>
                  <a:schemeClr val="tx1">
                    <a:lumMod val="10000"/>
                    <a:lumOff val="90000"/>
                  </a:schemeClr>
                </a:solidFill>
              </a:rPr>
              <a:t>(temp));</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scale_kernel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scale</a:t>
            </a:r>
            <a:r>
              <a:rPr lang="en-AU" sz="2200" dirty="0">
                <a:solidFill>
                  <a:schemeClr val="tx1">
                    <a:lumMod val="10000"/>
                    <a:lumOff val="90000"/>
                  </a:schemeClr>
                </a:solidFill>
              </a:rPr>
              <a:t>&gt;(work);</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scale_kernel</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x_buffer</a:t>
            </a:r>
            <a:r>
              <a:rPr lang="en-AU" sz="2200" dirty="0"/>
              <a:t>), </a:t>
            </a:r>
            <a:r>
              <a:rPr lang="en-AU" sz="2200" dirty="0" err="1">
                <a:solidFill>
                  <a:schemeClr val="accent5">
                    <a:lumMod val="75000"/>
                  </a:schemeClr>
                </a:solidFill>
              </a:rPr>
              <a:t>cend</a:t>
            </a:r>
            <a:r>
              <a:rPr lang="en-AU" sz="2200" dirty="0"/>
              <a:t>(</a:t>
            </a:r>
            <a:r>
              <a:rPr lang="en-AU" sz="2200" dirty="0" err="1"/>
              <a:t>x_buffer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temp_buf</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a:t>
            </a:r>
            <a:r>
              <a:rPr lang="en-AU" sz="2200" dirty="0">
                <a:solidFill>
                  <a:srgbClr val="0000FF"/>
                </a:solidFill>
              </a:rPr>
              <a:t>auto</a:t>
            </a:r>
            <a:r>
              <a:rPr lang="en-AU" sz="2200" dirty="0"/>
              <a:t> </a:t>
            </a:r>
            <a:r>
              <a:rPr lang="en-AU" sz="2200" dirty="0">
                <a:solidFill>
                  <a:srgbClr val="0000FF"/>
                </a:solidFill>
              </a:rPr>
              <a:t>const</a:t>
            </a:r>
            <a:r>
              <a:rPr lang="en-AU" sz="2200" dirty="0"/>
              <a:t> x) </a:t>
            </a:r>
            <a:r>
              <a:rPr lang="en-AU" sz="2200" dirty="0" err="1">
                <a:solidFill>
                  <a:srgbClr val="0000FF"/>
                </a:solidFill>
              </a:rPr>
              <a:t>noexcept</a:t>
            </a:r>
            <a:r>
              <a:rPr lang="en-AU" sz="2200" dirty="0"/>
              <a:t> { </a:t>
            </a:r>
            <a:r>
              <a:rPr lang="en-AU" sz="2200" dirty="0">
                <a:solidFill>
                  <a:srgbClr val="0000FF"/>
                </a:solidFill>
              </a:rPr>
              <a:t>return</a:t>
            </a:r>
            <a:r>
              <a:rPr lang="en-AU" sz="2200" dirty="0"/>
              <a:t> 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out_buffer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(out), </a:t>
            </a:r>
            <a:r>
              <a:rPr lang="en-AU" sz="2200" dirty="0">
                <a:solidFill>
                  <a:schemeClr val="accent5">
                    <a:lumMod val="20000"/>
                    <a:lumOff val="80000"/>
                  </a:schemeClr>
                </a:solidFill>
              </a:rPr>
              <a:t>size</a:t>
            </a:r>
            <a:r>
              <a:rPr lang="en-AU" sz="2200" dirty="0">
                <a:solidFill>
                  <a:schemeClr val="tx1">
                    <a:lumMod val="10000"/>
                    <a:lumOff val="90000"/>
                  </a:schemeClr>
                </a:solidFill>
              </a:rPr>
              <a:t>(out));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add_kernel</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err="1">
                <a:solidFill>
                  <a:srgbClr val="C3E1E1"/>
                </a:solidFill>
              </a:rPr>
              <a:t>sycl_execution_policy</a:t>
            </a:r>
            <a:r>
              <a:rPr lang="en-AU" sz="2200" dirty="0">
                <a:solidFill>
                  <a:schemeClr val="tx1">
                    <a:lumMod val="10000"/>
                    <a:lumOff val="90000"/>
                  </a:schemeClr>
                </a:solidFill>
              </a:rPr>
              <a:t>&lt;</a:t>
            </a:r>
            <a:r>
              <a:rPr lang="en-AU" sz="2200" dirty="0">
                <a:solidFill>
                  <a:srgbClr val="C3E1E1"/>
                </a:solidFill>
              </a:rPr>
              <a:t>add</a:t>
            </a:r>
            <a:r>
              <a:rPr lang="en-AU" sz="2200" dirty="0">
                <a:solidFill>
                  <a:schemeClr val="tx1">
                    <a:lumMod val="10000"/>
                    <a:lumOff val="90000"/>
                  </a:schemeClr>
                </a:solidFill>
              </a:rPr>
              <a:t>&gt;(work);</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temp_buf</a:t>
            </a:r>
            <a:r>
              <a:rPr lang="en-AU" sz="2200" dirty="0"/>
              <a:t>), </a:t>
            </a:r>
            <a:r>
              <a:rPr lang="en-AU" sz="2200" dirty="0" err="1">
                <a:solidFill>
                  <a:schemeClr val="accent5">
                    <a:lumMod val="75000"/>
                  </a:schemeClr>
                </a:solidFill>
              </a:rPr>
              <a:t>cend</a:t>
            </a:r>
            <a:r>
              <a:rPr lang="en-AU" sz="2200" dirty="0"/>
              <a:t>(</a:t>
            </a:r>
            <a:r>
              <a:rPr lang="en-AU" sz="2200" dirty="0" err="1"/>
              <a:t>temp_buf</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err="1">
                <a:solidFill>
                  <a:schemeClr val="accent5">
                    <a:lumMod val="75000"/>
                  </a:schemeClr>
                </a:solidFill>
              </a:rPr>
              <a:t>cbegin</a:t>
            </a:r>
            <a:r>
              <a:rPr lang="en-AU" sz="2200" dirty="0"/>
              <a:t>(</a:t>
            </a:r>
            <a:r>
              <a:rPr lang="en-AU" sz="2200" dirty="0" err="1"/>
              <a:t>y_buffer</a:t>
            </a:r>
            <a:r>
              <a:rPr lang="en-AU" sz="2200" dirty="0"/>
              <a:t>), </a:t>
            </a:r>
            <a:r>
              <a:rPr lang="en-AU" sz="2200" dirty="0" err="1">
                <a:solidFill>
                  <a:schemeClr val="accent5">
                    <a:lumMod val="75000"/>
                  </a:schemeClr>
                </a:solidFill>
              </a:rPr>
              <a:t>cend</a:t>
            </a:r>
            <a:r>
              <a:rPr lang="en-AU" sz="2200" dirty="0"/>
              <a:t>(</a:t>
            </a:r>
            <a:r>
              <a:rPr lang="en-AU" sz="2200" dirty="0" err="1"/>
              <a:t>y_buffer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begin</a:t>
            </a:r>
            <a:r>
              <a:rPr lang="en-AU" sz="2200" dirty="0"/>
              <a:t>(</a:t>
            </a:r>
            <a:r>
              <a:rPr lang="en-AU" sz="2200" dirty="0" err="1"/>
              <a:t>out_buffer</a:t>
            </a:r>
            <a:r>
              <a:rPr lang="en-AU" sz="2200" dirty="0"/>
              <a: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rgbClr val="009999"/>
                </a:solidFill>
              </a:rPr>
              <a:t>plus</a:t>
            </a:r>
            <a:r>
              <a:rPr lang="en-AU" sz="2200" dirty="0"/>
              <a:t>&lt;&gt;{}</a:t>
            </a:r>
          </a:p>
          <a:p>
            <a:pPr marL="514350" indent="-514350">
              <a:lnSpc>
                <a:spcPct val="80000"/>
              </a:lnSpc>
              <a:spcBef>
                <a:spcPts val="600"/>
              </a:spcBef>
              <a:buClr>
                <a:schemeClr val="tx1"/>
              </a:buClr>
              <a:buFont typeface="+mj-lt"/>
              <a:buAutoNum type="arabicPeriod" startAt="28"/>
            </a:pPr>
            <a:r>
              <a:rPr lang="en-AU" sz="2200" dirty="0"/>
              <a:t>   );</a:t>
            </a:r>
          </a:p>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A… solution?</a:t>
            </a:r>
          </a:p>
        </p:txBody>
      </p:sp>
    </p:spTree>
    <p:extLst>
      <p:ext uri="{BB962C8B-B14F-4D97-AF65-F5344CB8AC3E}">
        <p14:creationId xmlns:p14="http://schemas.microsoft.com/office/powerpoint/2010/main" val="215761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8D3A0-6232-4C99-B581-E1CF922D0496}"/>
              </a:ext>
            </a:extLst>
          </p:cNvPr>
          <p:cNvSpPr>
            <a:spLocks noGrp="1"/>
          </p:cNvSpPr>
          <p:nvPr>
            <p:ph type="body" sz="quarter" idx="12"/>
          </p:nvPr>
        </p:nvSpPr>
        <p:spPr/>
        <p:txBody>
          <a:bodyPr/>
          <a:lstStyle/>
          <a:p>
            <a:r>
              <a:rPr lang="en-AU" dirty="0"/>
              <a:t>About me</a:t>
            </a:r>
          </a:p>
        </p:txBody>
      </p:sp>
    </p:spTree>
    <p:extLst>
      <p:ext uri="{BB962C8B-B14F-4D97-AF65-F5344CB8AC3E}">
        <p14:creationId xmlns:p14="http://schemas.microsoft.com/office/powerpoint/2010/main" val="31723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5F43C-CCEF-4CB2-B588-662638D58907}"/>
              </a:ext>
            </a:extLst>
          </p:cNvPr>
          <p:cNvSpPr>
            <a:spLocks noGrp="1"/>
          </p:cNvSpPr>
          <p:nvPr>
            <p:ph type="body" idx="1"/>
          </p:nvPr>
        </p:nvSpPr>
        <p:spPr>
          <a:xfrm>
            <a:off x="0" y="1276350"/>
            <a:ext cx="12185650" cy="4676775"/>
          </a:xfrm>
        </p:spPr>
        <p:txBody>
          <a:bodyPr>
            <a:normAutofit fontScale="77500" lnSpcReduction="20000"/>
          </a:bodyPr>
          <a:lstStyle/>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a:solidFill>
                  <a:schemeClr val="tx1">
                    <a:lumMod val="10000"/>
                    <a:lumOff val="90000"/>
                  </a:schemeClr>
                </a:solidFill>
              </a:rPr>
              <a:t>work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queue</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x_buffer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(x), </a:t>
            </a:r>
            <a:r>
              <a:rPr lang="en-AU" sz="2200" dirty="0">
                <a:solidFill>
                  <a:schemeClr val="accent5">
                    <a:lumMod val="20000"/>
                    <a:lumOff val="80000"/>
                  </a:schemeClr>
                </a:solidFill>
              </a:rPr>
              <a:t>size</a:t>
            </a:r>
            <a:r>
              <a:rPr lang="en-AU" sz="2200" dirty="0">
                <a:solidFill>
                  <a:schemeClr val="tx1">
                    <a:lumMod val="10000"/>
                    <a:lumOff val="90000"/>
                  </a:schemeClr>
                </a:solidFill>
              </a:rPr>
              <a:t>(x));</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y_buffer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(y), </a:t>
            </a:r>
            <a:r>
              <a:rPr lang="en-AU" sz="2200" dirty="0">
                <a:solidFill>
                  <a:schemeClr val="accent5">
                    <a:lumMod val="20000"/>
                    <a:lumOff val="80000"/>
                  </a:schemeClr>
                </a:solidFill>
              </a:rPr>
              <a:t>size</a:t>
            </a:r>
            <a:r>
              <a:rPr lang="en-AU" sz="2200" dirty="0">
                <a:solidFill>
                  <a:schemeClr val="tx1">
                    <a:lumMod val="10000"/>
                    <a:lumOff val="90000"/>
                  </a:schemeClr>
                </a:solidFill>
              </a:rPr>
              <a:t>(y));</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rgbClr val="0000FF"/>
                </a:solidFill>
              </a:rPr>
              <a:t>auto</a:t>
            </a:r>
            <a:r>
              <a:rPr lang="en-AU" sz="2200" dirty="0"/>
              <a:t> </a:t>
            </a:r>
            <a:r>
              <a:rPr lang="en-AU" sz="2200" dirty="0" err="1"/>
              <a:t>temp_buf</a:t>
            </a:r>
            <a:r>
              <a:rPr lang="en-AU" sz="2200" dirty="0"/>
              <a:t> = </a:t>
            </a:r>
            <a:r>
              <a:rPr lang="en-AU" sz="2200" dirty="0" err="1"/>
              <a:t>sycl</a:t>
            </a:r>
            <a:r>
              <a:rPr lang="en-AU" sz="2200" dirty="0"/>
              <a:t>::</a:t>
            </a:r>
            <a:r>
              <a:rPr lang="en-AU" sz="2200" dirty="0">
                <a:solidFill>
                  <a:srgbClr val="009999"/>
                </a:solidFill>
              </a:rPr>
              <a:t>buffer</a:t>
            </a:r>
            <a:r>
              <a:rPr lang="en-AU" sz="2200" dirty="0"/>
              <a:t>&lt;</a:t>
            </a:r>
            <a:r>
              <a:rPr lang="en-AU" sz="2200" dirty="0">
                <a:solidFill>
                  <a:srgbClr val="0000FF"/>
                </a:solidFill>
              </a:rPr>
              <a:t>float</a:t>
            </a:r>
            <a:r>
              <a:rPr lang="en-AU" sz="2200" dirty="0"/>
              <a:t>&gt;(</a:t>
            </a:r>
            <a:r>
              <a:rPr lang="en-AU" sz="2200" dirty="0">
                <a:solidFill>
                  <a:schemeClr val="accent5">
                    <a:lumMod val="75000"/>
                  </a:schemeClr>
                </a:solidFill>
              </a:rPr>
              <a:t>size</a:t>
            </a:r>
            <a:r>
              <a:rPr lang="en-AU" sz="2200" dirty="0"/>
              <a:t>(temp));</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rgbClr val="0000FF"/>
                </a:solidFill>
              </a:rPr>
              <a:t>auto</a:t>
            </a:r>
            <a:r>
              <a:rPr lang="en-AU" sz="2200" dirty="0"/>
              <a:t> </a:t>
            </a:r>
            <a:r>
              <a:rPr lang="en-AU" sz="2200" dirty="0" err="1"/>
              <a:t>scale_kernel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scale</a:t>
            </a:r>
            <a:r>
              <a:rPr lang="en-AU" sz="2200" dirty="0"/>
              <a:t>&gt;(work);</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scale_kernel</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r>
              <a:rPr lang="en-AU" sz="2200" dirty="0"/>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x_buffer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a:t>
            </a:r>
            <a:r>
              <a:rPr lang="en-AU" sz="2200" dirty="0">
                <a:solidFill>
                  <a:srgbClr val="E7E7FF"/>
                </a:solidFill>
              </a:rPr>
              <a:t>auto</a:t>
            </a:r>
            <a:r>
              <a:rPr lang="en-AU" sz="2200" dirty="0"/>
              <a:t> </a:t>
            </a:r>
            <a:r>
              <a:rPr lang="en-AU" sz="2200" dirty="0">
                <a:solidFill>
                  <a:srgbClr val="E7E7FF"/>
                </a:solidFill>
              </a:rPr>
              <a:t>const</a:t>
            </a:r>
            <a:r>
              <a:rPr lang="en-AU" sz="2200" dirty="0">
                <a:solidFill>
                  <a:schemeClr val="tx1">
                    <a:lumMod val="10000"/>
                    <a:lumOff val="90000"/>
                  </a:schemeClr>
                </a:solidFill>
              </a:rPr>
              <a:t> x) </a:t>
            </a:r>
            <a:r>
              <a:rPr lang="en-AU" sz="2200" dirty="0" err="1">
                <a:solidFill>
                  <a:srgbClr val="E7E7FF"/>
                </a:solidFill>
              </a:rPr>
              <a:t>noexcept</a:t>
            </a:r>
            <a:r>
              <a:rPr lang="en-AU" sz="2200" dirty="0"/>
              <a:t> </a:t>
            </a:r>
            <a:r>
              <a:rPr lang="en-AU" sz="2200" dirty="0">
                <a:solidFill>
                  <a:schemeClr val="tx1">
                    <a:lumMod val="10000"/>
                    <a:lumOff val="90000"/>
                  </a:schemeClr>
                </a:solidFill>
              </a:rPr>
              <a:t>{</a:t>
            </a:r>
            <a:r>
              <a:rPr lang="en-AU" sz="2200" dirty="0"/>
              <a:t> </a:t>
            </a:r>
            <a:r>
              <a:rPr lang="en-AU" sz="2200" dirty="0">
                <a:solidFill>
                  <a:srgbClr val="E7E7FF"/>
                </a:solidFill>
              </a:rPr>
              <a:t>return</a:t>
            </a:r>
            <a:r>
              <a:rPr lang="en-AU" sz="2200" dirty="0"/>
              <a:t> </a:t>
            </a:r>
            <a:r>
              <a:rPr lang="en-AU" sz="2200" dirty="0">
                <a:solidFill>
                  <a:schemeClr val="tx1">
                    <a:lumMod val="10000"/>
                    <a:lumOff val="90000"/>
                  </a:schemeClr>
                </a:solidFill>
              </a:rPr>
              <a:t>a * x; }</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E7E7FF"/>
                </a:solidFill>
              </a:rPr>
              <a:t>auto</a:t>
            </a:r>
            <a:r>
              <a:rPr lang="en-AU" sz="2200" dirty="0"/>
              <a:t> </a:t>
            </a:r>
            <a:r>
              <a:rPr lang="en-AU" sz="2200" dirty="0" err="1">
                <a:solidFill>
                  <a:schemeClr val="tx1">
                    <a:lumMod val="10000"/>
                    <a:lumOff val="90000"/>
                  </a:schemeClr>
                </a:solidFill>
              </a:rPr>
              <a:t>out_buffer</a:t>
            </a:r>
            <a:r>
              <a:rPr lang="en-AU" sz="2200" dirty="0">
                <a:solidFill>
                  <a:schemeClr val="tx1">
                    <a:lumMod val="10000"/>
                    <a:lumOff val="90000"/>
                  </a:schemeClr>
                </a:solidFill>
              </a:rPr>
              <a:t> = </a:t>
            </a:r>
            <a:r>
              <a:rPr lang="en-AU" sz="2200" dirty="0" err="1">
                <a:solidFill>
                  <a:schemeClr val="tx1">
                    <a:lumMod val="10000"/>
                    <a:lumOff val="90000"/>
                  </a:schemeClr>
                </a:solidFill>
              </a:rPr>
              <a:t>sycl</a:t>
            </a:r>
            <a:r>
              <a:rPr lang="en-AU" sz="2200" dirty="0">
                <a:solidFill>
                  <a:schemeClr val="tx1">
                    <a:lumMod val="10000"/>
                    <a:lumOff val="90000"/>
                  </a:schemeClr>
                </a:solidFill>
              </a:rPr>
              <a:t>::</a:t>
            </a:r>
            <a:r>
              <a:rPr lang="en-AU" sz="2200" dirty="0">
                <a:solidFill>
                  <a:srgbClr val="C3E1E1"/>
                </a:solidFill>
              </a:rPr>
              <a:t>buffer</a:t>
            </a:r>
            <a:r>
              <a:rPr lang="en-AU" sz="2200" dirty="0">
                <a:solidFill>
                  <a:schemeClr val="tx1">
                    <a:lumMod val="10000"/>
                    <a:lumOff val="90000"/>
                  </a:schemeClr>
                </a:solidFill>
              </a:rPr>
              <a:t>&lt;</a:t>
            </a:r>
            <a:r>
              <a:rPr lang="en-AU" sz="2200" dirty="0">
                <a:solidFill>
                  <a:srgbClr val="E7E7FF"/>
                </a:solidFill>
              </a:rPr>
              <a:t>float</a:t>
            </a:r>
            <a:r>
              <a:rPr lang="en-AU" sz="2200" dirty="0">
                <a:solidFill>
                  <a:schemeClr val="tx1">
                    <a:lumMod val="10000"/>
                    <a:lumOff val="90000"/>
                  </a:schemeClr>
                </a:solidFill>
              </a:rPr>
              <a:t>&gt;(</a:t>
            </a:r>
            <a:r>
              <a:rPr lang="en-AU" sz="2200" dirty="0">
                <a:solidFill>
                  <a:schemeClr val="accent5">
                    <a:lumMod val="20000"/>
                    <a:lumOff val="80000"/>
                  </a:schemeClr>
                </a:solidFill>
              </a:rPr>
              <a:t>data</a:t>
            </a:r>
            <a:r>
              <a:rPr lang="en-AU" sz="2200" dirty="0">
                <a:solidFill>
                  <a:schemeClr val="tx1">
                    <a:lumMod val="10000"/>
                    <a:lumOff val="90000"/>
                  </a:schemeClr>
                </a:solidFill>
              </a:rPr>
              <a:t>(out), </a:t>
            </a:r>
            <a:r>
              <a:rPr lang="en-AU" sz="2200" dirty="0">
                <a:solidFill>
                  <a:schemeClr val="accent5">
                    <a:lumMod val="20000"/>
                    <a:lumOff val="80000"/>
                  </a:schemeClr>
                </a:solidFill>
              </a:rPr>
              <a:t>size</a:t>
            </a:r>
            <a:r>
              <a:rPr lang="en-AU" sz="2200" dirty="0">
                <a:solidFill>
                  <a:schemeClr val="tx1">
                    <a:lumMod val="10000"/>
                    <a:lumOff val="90000"/>
                  </a:schemeClr>
                </a:solidFill>
              </a:rPr>
              <a:t>(out));</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rgbClr val="0000FF"/>
                </a:solidFill>
              </a:rPr>
              <a:t>auto</a:t>
            </a:r>
            <a:r>
              <a:rPr lang="en-AU" sz="2200" dirty="0"/>
              <a:t> </a:t>
            </a:r>
            <a:r>
              <a:rPr lang="en-AU" sz="2200" dirty="0" err="1"/>
              <a:t>add_kernel</a:t>
            </a:r>
            <a:r>
              <a:rPr lang="en-AU" sz="2200" dirty="0"/>
              <a:t> = </a:t>
            </a:r>
            <a:r>
              <a:rPr lang="en-AU" sz="2200" dirty="0" err="1"/>
              <a:t>sycl</a:t>
            </a:r>
            <a:r>
              <a:rPr lang="en-AU" sz="2200" dirty="0"/>
              <a:t>::</a:t>
            </a:r>
            <a:r>
              <a:rPr lang="en-AU" sz="2200" dirty="0" err="1">
                <a:solidFill>
                  <a:srgbClr val="009999"/>
                </a:solidFill>
              </a:rPr>
              <a:t>sycl_execution_policy</a:t>
            </a:r>
            <a:r>
              <a:rPr lang="en-AU" sz="2200" dirty="0"/>
              <a:t>&lt;</a:t>
            </a:r>
            <a:r>
              <a:rPr lang="en-AU" sz="2200" dirty="0">
                <a:solidFill>
                  <a:srgbClr val="009999"/>
                </a:solidFill>
              </a:rPr>
              <a:t>add</a:t>
            </a:r>
            <a:r>
              <a:rPr lang="en-AU" sz="2200" dirty="0"/>
              <a:t>&gt;(work);</a:t>
            </a:r>
          </a:p>
          <a:p>
            <a:pPr marL="514350" indent="-514350">
              <a:lnSpc>
                <a:spcPct val="80000"/>
              </a:lnSpc>
              <a:spcBef>
                <a:spcPts val="600"/>
              </a:spcBef>
              <a:buClr>
                <a:schemeClr val="tx1"/>
              </a:buClr>
              <a:buFont typeface="+mj-lt"/>
              <a:buAutoNum type="arabicPeriod" startAt="28"/>
            </a:pPr>
            <a:r>
              <a:rPr lang="en-AU" sz="2200" dirty="0"/>
              <a:t>   </a:t>
            </a:r>
            <a:r>
              <a:rPr lang="en-AU" sz="2200" dirty="0">
                <a:solidFill>
                  <a:schemeClr val="accent5">
                    <a:lumMod val="75000"/>
                  </a:schemeClr>
                </a:solidFill>
              </a:rPr>
              <a:t>transform</a:t>
            </a:r>
            <a:r>
              <a:rPr lang="en-AU" sz="2200" dirty="0"/>
              <a:t>(</a:t>
            </a:r>
            <a:r>
              <a:rPr lang="en-AU" sz="2200" dirty="0" err="1"/>
              <a:t>add_kernel</a:t>
            </a:r>
            <a:r>
              <a:rPr lang="en-AU" sz="2200" dirty="0"/>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temp_buf</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err="1">
                <a:solidFill>
                  <a:schemeClr val="accent5">
                    <a:lumMod val="20000"/>
                    <a:lumOff val="80000"/>
                  </a:schemeClr>
                </a:solidFill>
              </a:rPr>
              <a:t>cbegin</a:t>
            </a:r>
            <a:r>
              <a:rPr lang="en-AU" sz="2200" dirty="0">
                <a:solidFill>
                  <a:schemeClr val="tx1">
                    <a:lumMod val="10000"/>
                    <a:lumOff val="90000"/>
                  </a:schemeClr>
                </a:solidFill>
              </a:rPr>
              <a:t>(</a:t>
            </a:r>
            <a:r>
              <a:rPr lang="en-AU" sz="2200" dirty="0" err="1">
                <a:solidFill>
                  <a:schemeClr val="tx1">
                    <a:lumMod val="10000"/>
                    <a:lumOff val="90000"/>
                  </a:schemeClr>
                </a:solidFill>
              </a:rPr>
              <a:t>y_buffer</a:t>
            </a:r>
            <a:r>
              <a:rPr lang="en-AU" sz="2200" dirty="0">
                <a:solidFill>
                  <a:schemeClr val="tx1">
                    <a:lumMod val="10000"/>
                    <a:lumOff val="90000"/>
                  </a:schemeClr>
                </a:solidFill>
              </a:rPr>
              <a:t>), </a:t>
            </a:r>
            <a:r>
              <a:rPr lang="en-AU" sz="2200" dirty="0" err="1">
                <a:solidFill>
                  <a:schemeClr val="accent5">
                    <a:lumMod val="20000"/>
                    <a:lumOff val="80000"/>
                  </a:schemeClr>
                </a:solidFill>
              </a:rPr>
              <a:t>cend</a:t>
            </a:r>
            <a:r>
              <a:rPr lang="en-AU" sz="2200" dirty="0">
                <a:solidFill>
                  <a:schemeClr val="tx1">
                    <a:lumMod val="10000"/>
                    <a:lumOff val="90000"/>
                  </a:schemeClr>
                </a:solidFill>
              </a:rPr>
              <a:t>(</a:t>
            </a:r>
            <a:r>
              <a:rPr lang="en-AU" sz="2200" dirty="0" err="1">
                <a:solidFill>
                  <a:schemeClr val="tx1">
                    <a:lumMod val="10000"/>
                    <a:lumOff val="90000"/>
                  </a:schemeClr>
                </a:solidFill>
              </a:rPr>
              <a:t>y_buffer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accent5">
                    <a:lumMod val="20000"/>
                    <a:lumOff val="80000"/>
                  </a:schemeClr>
                </a:solidFill>
              </a:rPr>
              <a:t>begin</a:t>
            </a:r>
            <a:r>
              <a:rPr lang="en-AU" sz="2200" dirty="0">
                <a:solidFill>
                  <a:schemeClr val="tx1">
                    <a:lumMod val="10000"/>
                    <a:lumOff val="90000"/>
                  </a:schemeClr>
                </a:solidFill>
              </a:rPr>
              <a:t>(</a:t>
            </a:r>
            <a:r>
              <a:rPr lang="en-AU" sz="2200" dirty="0" err="1">
                <a:solidFill>
                  <a:schemeClr val="tx1">
                    <a:lumMod val="10000"/>
                    <a:lumOff val="90000"/>
                  </a:schemeClr>
                </a:solidFill>
              </a:rPr>
              <a:t>out_buffer</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rgbClr val="C3E1E1"/>
                </a:solidFill>
              </a:rPr>
              <a:t>plus</a:t>
            </a:r>
            <a:r>
              <a:rPr lang="en-AU" sz="2200" dirty="0">
                <a:solidFill>
                  <a:schemeClr val="tx1">
                    <a:lumMod val="10000"/>
                    <a:lumOff val="90000"/>
                  </a:schemeClr>
                </a:solidFill>
              </a:rPr>
              <a:t>&lt;&gt;{}</a:t>
            </a:r>
          </a:p>
          <a:p>
            <a:pPr marL="514350" indent="-514350">
              <a:lnSpc>
                <a:spcPct val="80000"/>
              </a:lnSpc>
              <a:spcBef>
                <a:spcPts val="600"/>
              </a:spcBef>
              <a:buClr>
                <a:schemeClr val="tx1">
                  <a:lumMod val="10000"/>
                  <a:lumOff val="90000"/>
                </a:schemeClr>
              </a:buClr>
              <a:buFont typeface="+mj-lt"/>
              <a:buAutoNum type="arabicPeriod" startAt="28"/>
            </a:pPr>
            <a:r>
              <a:rPr lang="en-AU" sz="2200" dirty="0"/>
              <a:t>   </a:t>
            </a:r>
            <a:r>
              <a:rPr lang="en-AU" sz="2200" dirty="0">
                <a:solidFill>
                  <a:schemeClr val="tx1">
                    <a:lumMod val="10000"/>
                    <a:lumOff val="90000"/>
                  </a:schemeClr>
                </a:solidFill>
              </a:rPr>
              <a:t>);</a:t>
            </a:r>
          </a:p>
          <a:p>
            <a:pPr marL="514350" indent="-514350">
              <a:lnSpc>
                <a:spcPct val="80000"/>
              </a:lnSpc>
              <a:spcBef>
                <a:spcPts val="600"/>
              </a:spcBef>
              <a:buClr>
                <a:schemeClr val="tx1">
                  <a:lumMod val="10000"/>
                  <a:lumOff val="90000"/>
                </a:schemeClr>
              </a:buClr>
              <a:buFont typeface="+mj-lt"/>
              <a:buAutoNum type="arabicPeriod" startAt="28"/>
            </a:pPr>
            <a:r>
              <a:rPr lang="en-AU" sz="2200" dirty="0">
                <a:solidFill>
                  <a:schemeClr val="tx1">
                    <a:lumMod val="10000"/>
                    <a:lumOff val="90000"/>
                  </a:schemeClr>
                </a:solidFill>
              </a:rPr>
              <a:t>}</a:t>
            </a:r>
          </a:p>
        </p:txBody>
      </p:sp>
      <p:sp>
        <p:nvSpPr>
          <p:cNvPr id="3" name="Title 2">
            <a:extLst>
              <a:ext uri="{FF2B5EF4-FFF2-40B4-BE49-F238E27FC236}">
                <a16:creationId xmlns:a16="http://schemas.microsoft.com/office/drawing/2014/main" id="{AC24F0A8-8456-4389-BFEA-690F27C498E5}"/>
              </a:ext>
            </a:extLst>
          </p:cNvPr>
          <p:cNvSpPr>
            <a:spLocks noGrp="1"/>
          </p:cNvSpPr>
          <p:nvPr>
            <p:ph type="title"/>
          </p:nvPr>
        </p:nvSpPr>
        <p:spPr/>
        <p:txBody>
          <a:bodyPr/>
          <a:lstStyle/>
          <a:p>
            <a:r>
              <a:rPr lang="en-AU" dirty="0"/>
              <a:t>Nope! Still problematic </a:t>
            </a:r>
            <a:r>
              <a:rPr lang="en-AU" dirty="0">
                <a:sym typeface="Wingdings" panose="05000000000000000000" pitchFamily="2" charset="2"/>
              </a:rPr>
              <a:t></a:t>
            </a:r>
            <a:endParaRPr lang="en-AU" dirty="0"/>
          </a:p>
        </p:txBody>
      </p:sp>
    </p:spTree>
    <p:extLst>
      <p:ext uri="{BB962C8B-B14F-4D97-AF65-F5344CB8AC3E}">
        <p14:creationId xmlns:p14="http://schemas.microsoft.com/office/powerpoint/2010/main" val="1799182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47860-E758-419E-99A6-009260DAF5A0}"/>
              </a:ext>
            </a:extLst>
          </p:cNvPr>
          <p:cNvSpPr>
            <a:spLocks noGrp="1"/>
          </p:cNvSpPr>
          <p:nvPr>
            <p:ph type="body" idx="1"/>
          </p:nvPr>
        </p:nvSpPr>
        <p:spPr>
          <a:xfrm>
            <a:off x="0" y="1276350"/>
            <a:ext cx="12185650" cy="4676775"/>
          </a:xfrm>
        </p:spPr>
        <p:txBody>
          <a:bodyPr>
            <a:normAutofit fontScale="70000" lnSpcReduction="20000"/>
          </a:bodyPr>
          <a:lstStyle/>
          <a:p>
            <a:pPr marL="514350" indent="-514350">
              <a:lnSpc>
                <a:spcPct val="100000"/>
              </a:lnSpc>
              <a:spcBef>
                <a:spcPts val="600"/>
              </a:spcBef>
              <a:buFont typeface="+mj-lt"/>
              <a:buAutoNum type="arabicPeriod" startAt="28"/>
            </a:pP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a:solidFill>
                  <a:schemeClr val="tx1">
                    <a:lumMod val="10000"/>
                    <a:lumOff val="90000"/>
                  </a:schemeClr>
                </a:solidFill>
              </a:rPr>
              <a:t>work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queue</a:t>
            </a: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x_buffer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(x), </a:t>
            </a:r>
            <a:r>
              <a:rPr lang="en-AU" dirty="0">
                <a:solidFill>
                  <a:schemeClr val="accent5">
                    <a:lumMod val="20000"/>
                    <a:lumOff val="80000"/>
                  </a:schemeClr>
                </a:solidFill>
              </a:rPr>
              <a:t>size</a:t>
            </a:r>
            <a:r>
              <a:rPr lang="en-AU" dirty="0">
                <a:solidFill>
                  <a:schemeClr val="tx1">
                    <a:lumMod val="10000"/>
                    <a:lumOff val="90000"/>
                  </a:schemeClr>
                </a:solidFill>
              </a:rPr>
              <a:t>(x));</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y_buffer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(y), </a:t>
            </a:r>
            <a:r>
              <a:rPr lang="en-AU" dirty="0">
                <a:solidFill>
                  <a:schemeClr val="accent5">
                    <a:lumMod val="20000"/>
                    <a:lumOff val="80000"/>
                  </a:schemeClr>
                </a:solidFill>
              </a:rPr>
              <a:t>size</a:t>
            </a:r>
            <a:r>
              <a:rPr lang="en-AU" dirty="0">
                <a:solidFill>
                  <a:schemeClr val="tx1">
                    <a:lumMod val="10000"/>
                    <a:lumOff val="90000"/>
                  </a:schemeClr>
                </a:solidFill>
              </a:rPr>
              <a:t>(y));</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out_buffer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(out), </a:t>
            </a:r>
            <a:r>
              <a:rPr lang="en-AU" dirty="0">
                <a:solidFill>
                  <a:schemeClr val="accent5">
                    <a:lumMod val="20000"/>
                    <a:lumOff val="80000"/>
                  </a:schemeClr>
                </a:solidFill>
              </a:rPr>
              <a:t>size</a:t>
            </a:r>
            <a:r>
              <a:rPr lang="en-AU" dirty="0">
                <a:solidFill>
                  <a:schemeClr val="tx1">
                    <a:lumMod val="10000"/>
                    <a:lumOff val="90000"/>
                  </a:schemeClr>
                </a:solidFill>
              </a:rPr>
              <a:t>(out));</a:t>
            </a:r>
          </a:p>
          <a:p>
            <a:pPr marL="514350" indent="-514350">
              <a:lnSpc>
                <a:spcPct val="100000"/>
              </a:lnSpc>
              <a:spcBef>
                <a:spcPts val="600"/>
              </a:spcBef>
              <a:buFont typeface="+mj-lt"/>
              <a:buAutoNum type="arabicPeriod" startAt="28"/>
            </a:pPr>
            <a:r>
              <a:rPr lang="en-AU" dirty="0"/>
              <a:t>   </a:t>
            </a:r>
            <a:r>
              <a:rPr lang="en-AU" dirty="0">
                <a:solidFill>
                  <a:srgbClr val="0000FF"/>
                </a:solidFill>
              </a:rPr>
              <a:t>auto</a:t>
            </a:r>
            <a:r>
              <a:rPr lang="en-AU" dirty="0"/>
              <a:t> </a:t>
            </a:r>
            <a:r>
              <a:rPr lang="en-AU" dirty="0" err="1"/>
              <a:t>saxpy_kernel</a:t>
            </a:r>
            <a:r>
              <a:rPr lang="en-AU" dirty="0"/>
              <a:t> = </a:t>
            </a:r>
            <a:r>
              <a:rPr lang="en-AU" dirty="0" err="1"/>
              <a:t>sycl</a:t>
            </a:r>
            <a:r>
              <a:rPr lang="en-AU" dirty="0"/>
              <a:t>::</a:t>
            </a:r>
            <a:r>
              <a:rPr lang="en-AU" dirty="0" err="1">
                <a:solidFill>
                  <a:srgbClr val="009999"/>
                </a:solidFill>
              </a:rPr>
              <a:t>sycl_execution_policy</a:t>
            </a:r>
            <a:r>
              <a:rPr lang="en-AU" dirty="0"/>
              <a:t>&lt;</a:t>
            </a:r>
            <a:r>
              <a:rPr lang="en-AU" dirty="0" err="1">
                <a:solidFill>
                  <a:srgbClr val="009999"/>
                </a:solidFill>
              </a:rPr>
              <a:t>saxpy</a:t>
            </a:r>
            <a:r>
              <a:rPr lang="en-AU" dirty="0"/>
              <a:t>&gt;(work);</a:t>
            </a:r>
          </a:p>
          <a:p>
            <a:pPr marL="514350" indent="-514350">
              <a:lnSpc>
                <a:spcPct val="100000"/>
              </a:lnSpc>
              <a:spcBef>
                <a:spcPts val="600"/>
              </a:spcBef>
              <a:buFont typeface="+mj-lt"/>
              <a:buAutoNum type="arabicPeriod" startAt="28"/>
            </a:pPr>
            <a:r>
              <a:rPr lang="en-AU" dirty="0"/>
              <a:t>   </a:t>
            </a:r>
            <a:r>
              <a:rPr lang="en-AU" dirty="0">
                <a:solidFill>
                  <a:schemeClr val="accent5">
                    <a:lumMod val="75000"/>
                  </a:schemeClr>
                </a:solidFill>
              </a:rPr>
              <a:t>transform</a:t>
            </a:r>
            <a:r>
              <a:rPr lang="en-AU" dirty="0"/>
              <a:t>(</a:t>
            </a:r>
            <a:r>
              <a:rPr lang="en-AU" dirty="0" err="1"/>
              <a:t>saxpy_kernel</a:t>
            </a:r>
            <a:r>
              <a:rPr lang="en-AU" dirty="0"/>
              <a:t>,</a:t>
            </a:r>
          </a:p>
          <a:p>
            <a:pPr marL="514350" indent="-514350">
              <a:lnSpc>
                <a:spcPct val="100000"/>
              </a:lnSpc>
              <a:spcBef>
                <a:spcPts val="600"/>
              </a:spcBef>
              <a:buFont typeface="+mj-lt"/>
              <a:buAutoNum type="arabicPeriod" startAt="28"/>
            </a:pPr>
            <a:r>
              <a:rPr lang="en-AU" dirty="0"/>
              <a:t>      </a:t>
            </a:r>
            <a:r>
              <a:rPr lang="en-AU" dirty="0" err="1">
                <a:solidFill>
                  <a:schemeClr val="accent5">
                    <a:lumMod val="75000"/>
                  </a:schemeClr>
                </a:solidFill>
              </a:rPr>
              <a:t>cbegin</a:t>
            </a:r>
            <a:r>
              <a:rPr lang="en-AU" dirty="0"/>
              <a:t>(</a:t>
            </a:r>
            <a:r>
              <a:rPr lang="en-AU" dirty="0" err="1"/>
              <a:t>x_buffer</a:t>
            </a:r>
            <a:r>
              <a:rPr lang="en-AU" dirty="0"/>
              <a:t>), </a:t>
            </a:r>
            <a:r>
              <a:rPr lang="en-AU" dirty="0" err="1">
                <a:solidFill>
                  <a:schemeClr val="accent5">
                    <a:lumMod val="75000"/>
                  </a:schemeClr>
                </a:solidFill>
              </a:rPr>
              <a:t>cend</a:t>
            </a:r>
            <a:r>
              <a:rPr lang="en-AU" dirty="0"/>
              <a:t>(</a:t>
            </a:r>
            <a:r>
              <a:rPr lang="en-AU" dirty="0" err="1"/>
              <a:t>x_buffer</a:t>
            </a:r>
            <a:r>
              <a:rPr lang="en-AU" dirty="0"/>
              <a:t>),</a:t>
            </a:r>
          </a:p>
          <a:p>
            <a:pPr marL="514350" indent="-514350">
              <a:lnSpc>
                <a:spcPct val="100000"/>
              </a:lnSpc>
              <a:spcBef>
                <a:spcPts val="600"/>
              </a:spcBef>
              <a:buFont typeface="+mj-lt"/>
              <a:buAutoNum type="arabicPeriod" startAt="28"/>
            </a:pPr>
            <a:r>
              <a:rPr lang="en-AU" dirty="0"/>
              <a:t>      </a:t>
            </a:r>
            <a:r>
              <a:rPr lang="en-AU" dirty="0" err="1">
                <a:solidFill>
                  <a:schemeClr val="accent5">
                    <a:lumMod val="75000"/>
                  </a:schemeClr>
                </a:solidFill>
              </a:rPr>
              <a:t>cbegin</a:t>
            </a:r>
            <a:r>
              <a:rPr lang="en-AU" dirty="0"/>
              <a:t>(</a:t>
            </a:r>
            <a:r>
              <a:rPr lang="en-AU" dirty="0" err="1"/>
              <a:t>y_buffer</a:t>
            </a:r>
            <a:r>
              <a:rPr lang="en-AU" dirty="0"/>
              <a:t>),</a:t>
            </a:r>
          </a:p>
          <a:p>
            <a:pPr marL="514350" indent="-514350">
              <a:lnSpc>
                <a:spcPct val="100000"/>
              </a:lnSpc>
              <a:spcBef>
                <a:spcPts val="600"/>
              </a:spcBef>
              <a:buFont typeface="+mj-lt"/>
              <a:buAutoNum type="arabicPeriod" startAt="28"/>
            </a:pPr>
            <a:r>
              <a:rPr lang="en-AU" dirty="0"/>
              <a:t>      </a:t>
            </a:r>
            <a:r>
              <a:rPr lang="en-AU" dirty="0">
                <a:solidFill>
                  <a:schemeClr val="accent5">
                    <a:lumMod val="75000"/>
                  </a:schemeClr>
                </a:solidFill>
              </a:rPr>
              <a:t>begin</a:t>
            </a:r>
            <a:r>
              <a:rPr lang="en-AU" dirty="0"/>
              <a:t>(</a:t>
            </a:r>
            <a:r>
              <a:rPr lang="en-AU" dirty="0" err="1"/>
              <a:t>out_buffer</a:t>
            </a:r>
            <a:r>
              <a:rPr lang="en-AU" dirty="0"/>
              <a:t>),</a:t>
            </a:r>
          </a:p>
          <a:p>
            <a:pPr marL="514350" indent="-514350">
              <a:lnSpc>
                <a:spcPct val="100000"/>
              </a:lnSpc>
              <a:spcBef>
                <a:spcPts val="600"/>
              </a:spcBef>
              <a:buFont typeface="+mj-lt"/>
              <a:buAutoNum type="arabicPeriod" startAt="28"/>
            </a:pPr>
            <a:r>
              <a:rPr lang="en-AU" dirty="0"/>
              <a:t>      [](</a:t>
            </a:r>
            <a:r>
              <a:rPr lang="en-AU" dirty="0">
                <a:solidFill>
                  <a:srgbClr val="0000FF"/>
                </a:solidFill>
              </a:rPr>
              <a:t>auto const</a:t>
            </a:r>
            <a:r>
              <a:rPr lang="en-AU" dirty="0"/>
              <a:t> x, </a:t>
            </a:r>
            <a:r>
              <a:rPr lang="en-AU" dirty="0">
                <a:solidFill>
                  <a:srgbClr val="0000FF"/>
                </a:solidFill>
              </a:rPr>
              <a:t>auto const</a:t>
            </a:r>
            <a:r>
              <a:rPr lang="en-AU" dirty="0"/>
              <a:t> y) </a:t>
            </a:r>
            <a:r>
              <a:rPr lang="en-AU" dirty="0" err="1">
                <a:solidFill>
                  <a:srgbClr val="0000FF"/>
                </a:solidFill>
              </a:rPr>
              <a:t>noexcept</a:t>
            </a:r>
            <a:r>
              <a:rPr lang="en-AU" dirty="0"/>
              <a:t> { </a:t>
            </a:r>
            <a:r>
              <a:rPr lang="en-AU" dirty="0">
                <a:solidFill>
                  <a:srgbClr val="0000FF"/>
                </a:solidFill>
              </a:rPr>
              <a:t>return</a:t>
            </a:r>
            <a:r>
              <a:rPr lang="en-AU" dirty="0"/>
              <a:t> a * x + y; }</a:t>
            </a:r>
          </a:p>
          <a:p>
            <a:pPr marL="514350" indent="-514350">
              <a:lnSpc>
                <a:spcPct val="100000"/>
              </a:lnSpc>
              <a:spcBef>
                <a:spcPts val="600"/>
              </a:spcBef>
              <a:buFont typeface="+mj-lt"/>
              <a:buAutoNum type="arabicPeriod" startAt="28"/>
            </a:pPr>
            <a:r>
              <a:rPr lang="en-AU" dirty="0"/>
              <a:t>   );</a:t>
            </a:r>
          </a:p>
          <a:p>
            <a:pPr marL="514350" indent="-514350">
              <a:lnSpc>
                <a:spcPct val="100000"/>
              </a:lnSpc>
              <a:spcBef>
                <a:spcPts val="600"/>
              </a:spcBef>
              <a:buFont typeface="+mj-lt"/>
              <a:buAutoNum type="arabicPeriod" startAt="28"/>
            </a:pPr>
            <a:r>
              <a:rPr lang="en-AU" dirty="0"/>
              <a:t>}</a:t>
            </a:r>
          </a:p>
        </p:txBody>
      </p:sp>
      <p:sp>
        <p:nvSpPr>
          <p:cNvPr id="3" name="Title 2">
            <a:extLst>
              <a:ext uri="{FF2B5EF4-FFF2-40B4-BE49-F238E27FC236}">
                <a16:creationId xmlns:a16="http://schemas.microsoft.com/office/drawing/2014/main" id="{42AF800C-A701-42E4-982C-AFA2D17ED994}"/>
              </a:ext>
            </a:extLst>
          </p:cNvPr>
          <p:cNvSpPr>
            <a:spLocks noGrp="1"/>
          </p:cNvSpPr>
          <p:nvPr>
            <p:ph type="title"/>
          </p:nvPr>
        </p:nvSpPr>
        <p:spPr/>
        <p:txBody>
          <a:bodyPr/>
          <a:lstStyle/>
          <a:p>
            <a:r>
              <a:rPr lang="en-AU" dirty="0"/>
              <a:t>Kernel fusion</a:t>
            </a:r>
          </a:p>
        </p:txBody>
      </p:sp>
    </p:spTree>
    <p:extLst>
      <p:ext uri="{BB962C8B-B14F-4D97-AF65-F5344CB8AC3E}">
        <p14:creationId xmlns:p14="http://schemas.microsoft.com/office/powerpoint/2010/main" val="3156539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47860-E758-419E-99A6-009260DAF5A0}"/>
              </a:ext>
            </a:extLst>
          </p:cNvPr>
          <p:cNvSpPr>
            <a:spLocks noGrp="1"/>
          </p:cNvSpPr>
          <p:nvPr>
            <p:ph type="body" idx="1"/>
          </p:nvPr>
        </p:nvSpPr>
        <p:spPr>
          <a:xfrm>
            <a:off x="0" y="1276350"/>
            <a:ext cx="12185650" cy="4676775"/>
          </a:xfrm>
        </p:spPr>
        <p:txBody>
          <a:bodyPr>
            <a:normAutofit fontScale="70000" lnSpcReduction="20000"/>
          </a:bodyPr>
          <a:lstStyle/>
          <a:p>
            <a:pPr marL="514350" indent="-514350">
              <a:lnSpc>
                <a:spcPct val="100000"/>
              </a:lnSpc>
              <a:spcBef>
                <a:spcPts val="600"/>
              </a:spcBef>
              <a:buFont typeface="+mj-lt"/>
              <a:buAutoNum type="arabicPeriod" startAt="28"/>
            </a:pP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a:solidFill>
                  <a:schemeClr val="tx1">
                    <a:lumMod val="10000"/>
                    <a:lumOff val="90000"/>
                  </a:schemeClr>
                </a:solidFill>
              </a:rPr>
              <a:t>work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queue</a:t>
            </a: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x_buffer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(x), </a:t>
            </a:r>
            <a:r>
              <a:rPr lang="en-AU" dirty="0">
                <a:solidFill>
                  <a:schemeClr val="accent5">
                    <a:lumMod val="20000"/>
                    <a:lumOff val="80000"/>
                  </a:schemeClr>
                </a:solidFill>
              </a:rPr>
              <a:t>size</a:t>
            </a:r>
            <a:r>
              <a:rPr lang="en-AU" dirty="0">
                <a:solidFill>
                  <a:schemeClr val="tx1">
                    <a:lumMod val="10000"/>
                    <a:lumOff val="90000"/>
                  </a:schemeClr>
                </a:solidFill>
              </a:rPr>
              <a:t>(x));</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y_buffer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(y), </a:t>
            </a:r>
            <a:r>
              <a:rPr lang="en-AU" dirty="0">
                <a:solidFill>
                  <a:schemeClr val="accent5">
                    <a:lumMod val="20000"/>
                    <a:lumOff val="80000"/>
                  </a:schemeClr>
                </a:solidFill>
              </a:rPr>
              <a:t>size</a:t>
            </a:r>
            <a:r>
              <a:rPr lang="en-AU" dirty="0">
                <a:solidFill>
                  <a:schemeClr val="tx1">
                    <a:lumMod val="10000"/>
                    <a:lumOff val="90000"/>
                  </a:schemeClr>
                </a:solidFill>
              </a:rPr>
              <a:t>(y));</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rgbClr val="E7E7FF"/>
                </a:solidFill>
              </a:rPr>
              <a:t>auto</a:t>
            </a:r>
            <a:r>
              <a:rPr lang="en-AU" dirty="0"/>
              <a:t> </a:t>
            </a:r>
            <a:r>
              <a:rPr lang="en-AU" dirty="0" err="1">
                <a:solidFill>
                  <a:schemeClr val="tx1">
                    <a:lumMod val="10000"/>
                    <a:lumOff val="90000"/>
                  </a:schemeClr>
                </a:solidFill>
              </a:rPr>
              <a:t>out_buffer</a:t>
            </a:r>
            <a:r>
              <a:rPr lang="en-AU" dirty="0">
                <a:solidFill>
                  <a:schemeClr val="tx1">
                    <a:lumMod val="10000"/>
                    <a:lumOff val="90000"/>
                  </a:schemeClr>
                </a:solidFill>
              </a:rPr>
              <a:t> = </a:t>
            </a:r>
            <a:r>
              <a:rPr lang="en-AU" dirty="0" err="1">
                <a:solidFill>
                  <a:schemeClr val="tx1">
                    <a:lumMod val="10000"/>
                    <a:lumOff val="90000"/>
                  </a:schemeClr>
                </a:solidFill>
              </a:rPr>
              <a:t>sycl</a:t>
            </a:r>
            <a:r>
              <a:rPr lang="en-AU" dirty="0">
                <a:solidFill>
                  <a:schemeClr val="tx1">
                    <a:lumMod val="10000"/>
                    <a:lumOff val="90000"/>
                  </a:schemeClr>
                </a:solidFill>
              </a:rPr>
              <a:t>::</a:t>
            </a:r>
            <a:r>
              <a:rPr lang="en-AU" dirty="0">
                <a:solidFill>
                  <a:srgbClr val="C3E1E1"/>
                </a:solidFill>
              </a:rPr>
              <a:t>buffer</a:t>
            </a:r>
            <a:r>
              <a:rPr lang="en-AU" dirty="0">
                <a:solidFill>
                  <a:schemeClr val="tx1">
                    <a:lumMod val="10000"/>
                    <a:lumOff val="90000"/>
                  </a:schemeClr>
                </a:solidFill>
              </a:rPr>
              <a:t>&lt;</a:t>
            </a:r>
            <a:r>
              <a:rPr lang="en-AU" dirty="0">
                <a:solidFill>
                  <a:srgbClr val="E7E7FF"/>
                </a:solidFill>
              </a:rPr>
              <a:t>float</a:t>
            </a:r>
            <a:r>
              <a:rPr lang="en-AU" dirty="0">
                <a:solidFill>
                  <a:schemeClr val="tx1">
                    <a:lumMod val="10000"/>
                    <a:lumOff val="90000"/>
                  </a:schemeClr>
                </a:solidFill>
              </a:rPr>
              <a:t>&gt;(</a:t>
            </a:r>
            <a:r>
              <a:rPr lang="en-AU" dirty="0">
                <a:solidFill>
                  <a:schemeClr val="accent5">
                    <a:lumMod val="20000"/>
                    <a:lumOff val="80000"/>
                  </a:schemeClr>
                </a:solidFill>
              </a:rPr>
              <a:t>data</a:t>
            </a:r>
            <a:r>
              <a:rPr lang="en-AU" dirty="0">
                <a:solidFill>
                  <a:schemeClr val="tx1">
                    <a:lumMod val="10000"/>
                    <a:lumOff val="90000"/>
                  </a:schemeClr>
                </a:solidFill>
              </a:rPr>
              <a:t>(out), </a:t>
            </a:r>
            <a:r>
              <a:rPr lang="en-AU" dirty="0">
                <a:solidFill>
                  <a:schemeClr val="accent5">
                    <a:lumMod val="20000"/>
                    <a:lumOff val="80000"/>
                  </a:schemeClr>
                </a:solidFill>
              </a:rPr>
              <a:t>size</a:t>
            </a:r>
            <a:r>
              <a:rPr lang="en-AU" dirty="0">
                <a:solidFill>
                  <a:schemeClr val="tx1">
                    <a:lumMod val="10000"/>
                    <a:lumOff val="90000"/>
                  </a:schemeClr>
                </a:solidFill>
              </a:rPr>
              <a:t>(out));</a:t>
            </a:r>
          </a:p>
          <a:p>
            <a:pPr marL="514350" indent="-514350">
              <a:lnSpc>
                <a:spcPct val="100000"/>
              </a:lnSpc>
              <a:spcBef>
                <a:spcPts val="600"/>
              </a:spcBef>
              <a:buFont typeface="+mj-lt"/>
              <a:buAutoNum type="arabicPeriod" startAt="28"/>
            </a:pPr>
            <a:r>
              <a:rPr lang="en-AU" dirty="0"/>
              <a:t>   </a:t>
            </a:r>
            <a:r>
              <a:rPr lang="en-AU" dirty="0">
                <a:solidFill>
                  <a:srgbClr val="0000FF"/>
                </a:solidFill>
              </a:rPr>
              <a:t>auto</a:t>
            </a:r>
            <a:r>
              <a:rPr lang="en-AU" dirty="0"/>
              <a:t> </a:t>
            </a:r>
            <a:r>
              <a:rPr lang="en-AU" dirty="0" err="1"/>
              <a:t>saxpy_kernel</a:t>
            </a:r>
            <a:r>
              <a:rPr lang="en-AU" dirty="0"/>
              <a:t> = </a:t>
            </a:r>
            <a:r>
              <a:rPr lang="en-AU" dirty="0" err="1"/>
              <a:t>sycl</a:t>
            </a:r>
            <a:r>
              <a:rPr lang="en-AU" dirty="0"/>
              <a:t>::</a:t>
            </a:r>
            <a:r>
              <a:rPr lang="en-AU" dirty="0" err="1">
                <a:solidFill>
                  <a:srgbClr val="009999"/>
                </a:solidFill>
              </a:rPr>
              <a:t>sycl_execution_policy</a:t>
            </a:r>
            <a:r>
              <a:rPr lang="en-AU" dirty="0"/>
              <a:t>&lt;</a:t>
            </a:r>
            <a:r>
              <a:rPr lang="en-AU" dirty="0" err="1">
                <a:solidFill>
                  <a:srgbClr val="009999"/>
                </a:solidFill>
              </a:rPr>
              <a:t>saxpy</a:t>
            </a:r>
            <a:r>
              <a:rPr lang="en-AU" dirty="0"/>
              <a:t>&gt;(work);</a:t>
            </a:r>
          </a:p>
          <a:p>
            <a:pPr marL="514350" indent="-514350">
              <a:lnSpc>
                <a:spcPct val="100000"/>
              </a:lnSpc>
              <a:spcBef>
                <a:spcPts val="600"/>
              </a:spcBef>
              <a:buFont typeface="+mj-lt"/>
              <a:buAutoNum type="arabicPeriod" startAt="28"/>
            </a:pPr>
            <a:r>
              <a:rPr lang="en-AU" dirty="0"/>
              <a:t>   </a:t>
            </a:r>
            <a:r>
              <a:rPr lang="en-AU" dirty="0">
                <a:solidFill>
                  <a:schemeClr val="accent5">
                    <a:lumMod val="75000"/>
                  </a:schemeClr>
                </a:solidFill>
              </a:rPr>
              <a:t>transform</a:t>
            </a:r>
            <a:r>
              <a:rPr lang="en-AU" dirty="0"/>
              <a:t>(</a:t>
            </a:r>
            <a:r>
              <a:rPr lang="en-AU" dirty="0" err="1"/>
              <a:t>saxpy_kernel</a:t>
            </a:r>
            <a:r>
              <a:rPr lang="en-AU" dirty="0"/>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err="1">
                <a:solidFill>
                  <a:schemeClr val="accent5">
                    <a:lumMod val="20000"/>
                    <a:lumOff val="80000"/>
                  </a:schemeClr>
                </a:solidFill>
              </a:rPr>
              <a:t>cbegin</a:t>
            </a:r>
            <a:r>
              <a:rPr lang="en-AU" dirty="0">
                <a:solidFill>
                  <a:schemeClr val="tx1">
                    <a:lumMod val="10000"/>
                    <a:lumOff val="90000"/>
                  </a:schemeClr>
                </a:solidFill>
              </a:rPr>
              <a:t>(</a:t>
            </a:r>
            <a:r>
              <a:rPr lang="en-AU" dirty="0" err="1">
                <a:solidFill>
                  <a:schemeClr val="tx1">
                    <a:lumMod val="10000"/>
                    <a:lumOff val="90000"/>
                  </a:schemeClr>
                </a:solidFill>
              </a:rPr>
              <a:t>x_buffer</a:t>
            </a:r>
            <a:r>
              <a:rPr lang="en-AU" dirty="0">
                <a:solidFill>
                  <a:schemeClr val="tx1">
                    <a:lumMod val="10000"/>
                    <a:lumOff val="90000"/>
                  </a:schemeClr>
                </a:solidFill>
              </a:rPr>
              <a:t>),</a:t>
            </a:r>
            <a:r>
              <a:rPr lang="en-AU" dirty="0"/>
              <a:t> </a:t>
            </a:r>
            <a:r>
              <a:rPr lang="en-AU" dirty="0" err="1">
                <a:solidFill>
                  <a:schemeClr val="accent5">
                    <a:lumMod val="20000"/>
                    <a:lumOff val="80000"/>
                  </a:schemeClr>
                </a:solidFill>
              </a:rPr>
              <a:t>cend</a:t>
            </a:r>
            <a:r>
              <a:rPr lang="en-AU" dirty="0">
                <a:solidFill>
                  <a:schemeClr val="tx1">
                    <a:lumMod val="10000"/>
                    <a:lumOff val="90000"/>
                  </a:schemeClr>
                </a:solidFill>
              </a:rPr>
              <a:t>(</a:t>
            </a:r>
            <a:r>
              <a:rPr lang="en-AU" dirty="0" err="1">
                <a:solidFill>
                  <a:schemeClr val="tx1">
                    <a:lumMod val="10000"/>
                    <a:lumOff val="90000"/>
                  </a:schemeClr>
                </a:solidFill>
              </a:rPr>
              <a:t>x_buffer</a:t>
            </a: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err="1">
                <a:solidFill>
                  <a:schemeClr val="accent5">
                    <a:lumMod val="20000"/>
                    <a:lumOff val="80000"/>
                  </a:schemeClr>
                </a:solidFill>
              </a:rPr>
              <a:t>cbegin</a:t>
            </a:r>
            <a:r>
              <a:rPr lang="en-AU" dirty="0">
                <a:solidFill>
                  <a:schemeClr val="tx1">
                    <a:lumMod val="10000"/>
                    <a:lumOff val="90000"/>
                  </a:schemeClr>
                </a:solidFill>
              </a:rPr>
              <a:t>(</a:t>
            </a:r>
            <a:r>
              <a:rPr lang="en-AU" dirty="0" err="1">
                <a:solidFill>
                  <a:schemeClr val="tx1">
                    <a:lumMod val="10000"/>
                    <a:lumOff val="90000"/>
                  </a:schemeClr>
                </a:solidFill>
              </a:rPr>
              <a:t>y_buffer</a:t>
            </a:r>
            <a:r>
              <a:rPr lang="en-AU" dirty="0">
                <a:solidFill>
                  <a:schemeClr val="tx1">
                    <a:lumMod val="10000"/>
                    <a:lumOff val="90000"/>
                  </a:schemeClr>
                </a:solidFill>
              </a:rPr>
              <a:t>),</a:t>
            </a:r>
          </a:p>
          <a:p>
            <a:pPr marL="514350" indent="-514350">
              <a:lnSpc>
                <a:spcPct val="100000"/>
              </a:lnSpc>
              <a:spcBef>
                <a:spcPts val="600"/>
              </a:spcBef>
              <a:buClr>
                <a:schemeClr val="tx1">
                  <a:lumMod val="10000"/>
                  <a:lumOff val="90000"/>
                </a:schemeClr>
              </a:buClr>
              <a:buFont typeface="+mj-lt"/>
              <a:buAutoNum type="arabicPeriod" startAt="28"/>
            </a:pPr>
            <a:r>
              <a:rPr lang="en-AU" dirty="0"/>
              <a:t>      </a:t>
            </a:r>
            <a:r>
              <a:rPr lang="en-AU" dirty="0">
                <a:solidFill>
                  <a:schemeClr val="accent5">
                    <a:lumMod val="20000"/>
                    <a:lumOff val="80000"/>
                  </a:schemeClr>
                </a:solidFill>
              </a:rPr>
              <a:t>begin</a:t>
            </a:r>
            <a:r>
              <a:rPr lang="en-AU" dirty="0">
                <a:solidFill>
                  <a:schemeClr val="tx1">
                    <a:lumMod val="10000"/>
                    <a:lumOff val="90000"/>
                  </a:schemeClr>
                </a:solidFill>
              </a:rPr>
              <a:t>(</a:t>
            </a:r>
            <a:r>
              <a:rPr lang="en-AU" dirty="0" err="1">
                <a:solidFill>
                  <a:schemeClr val="tx1">
                    <a:lumMod val="10000"/>
                    <a:lumOff val="90000"/>
                  </a:schemeClr>
                </a:solidFill>
              </a:rPr>
              <a:t>out_buffer</a:t>
            </a:r>
            <a:r>
              <a:rPr lang="en-AU" dirty="0">
                <a:solidFill>
                  <a:schemeClr val="tx1">
                    <a:lumMod val="10000"/>
                    <a:lumOff val="90000"/>
                  </a:schemeClr>
                </a:solidFill>
              </a:rPr>
              <a:t>),</a:t>
            </a:r>
          </a:p>
          <a:p>
            <a:pPr marL="514350" indent="-514350">
              <a:lnSpc>
                <a:spcPct val="100000"/>
              </a:lnSpc>
              <a:spcBef>
                <a:spcPts val="600"/>
              </a:spcBef>
              <a:buFont typeface="+mj-lt"/>
              <a:buAutoNum type="arabicPeriod" startAt="28"/>
            </a:pPr>
            <a:r>
              <a:rPr lang="en-AU" dirty="0"/>
              <a:t>      [](</a:t>
            </a:r>
            <a:r>
              <a:rPr lang="en-AU" dirty="0">
                <a:solidFill>
                  <a:srgbClr val="0000FF"/>
                </a:solidFill>
              </a:rPr>
              <a:t>auto const</a:t>
            </a:r>
            <a:r>
              <a:rPr lang="en-AU" dirty="0"/>
              <a:t> x, </a:t>
            </a:r>
            <a:r>
              <a:rPr lang="en-AU" dirty="0">
                <a:solidFill>
                  <a:srgbClr val="0000FF"/>
                </a:solidFill>
              </a:rPr>
              <a:t>auto const</a:t>
            </a:r>
            <a:r>
              <a:rPr lang="en-AU" dirty="0"/>
              <a:t> y) </a:t>
            </a:r>
            <a:r>
              <a:rPr lang="en-AU" dirty="0" err="1">
                <a:solidFill>
                  <a:srgbClr val="0000FF"/>
                </a:solidFill>
              </a:rPr>
              <a:t>noexcept</a:t>
            </a:r>
            <a:r>
              <a:rPr lang="en-AU" dirty="0"/>
              <a:t> { </a:t>
            </a:r>
            <a:r>
              <a:rPr lang="en-AU" dirty="0">
                <a:solidFill>
                  <a:srgbClr val="0000FF"/>
                </a:solidFill>
              </a:rPr>
              <a:t>return</a:t>
            </a:r>
            <a:r>
              <a:rPr lang="en-AU" dirty="0"/>
              <a:t> a * x + y; }</a:t>
            </a:r>
          </a:p>
          <a:p>
            <a:pPr marL="514350" indent="-514350">
              <a:lnSpc>
                <a:spcPct val="100000"/>
              </a:lnSpc>
              <a:spcBef>
                <a:spcPts val="600"/>
              </a:spcBef>
              <a:buFont typeface="+mj-lt"/>
              <a:buAutoNum type="arabicPeriod" startAt="28"/>
            </a:pPr>
            <a:r>
              <a:rPr lang="en-AU" dirty="0">
                <a:solidFill>
                  <a:schemeClr val="tx1">
                    <a:lumMod val="10000"/>
                    <a:lumOff val="90000"/>
                  </a:schemeClr>
                </a:solidFill>
              </a:rPr>
              <a:t>   );</a:t>
            </a:r>
          </a:p>
          <a:p>
            <a:pPr marL="514350" indent="-514350">
              <a:lnSpc>
                <a:spcPct val="100000"/>
              </a:lnSpc>
              <a:spcBef>
                <a:spcPts val="600"/>
              </a:spcBef>
              <a:buFont typeface="+mj-lt"/>
              <a:buAutoNum type="arabicPeriod" startAt="28"/>
            </a:pPr>
            <a:r>
              <a:rPr lang="en-AU" dirty="0">
                <a:solidFill>
                  <a:schemeClr val="tx1">
                    <a:lumMod val="10000"/>
                    <a:lumOff val="90000"/>
                  </a:schemeClr>
                </a:solidFill>
              </a:rPr>
              <a:t>}</a:t>
            </a:r>
          </a:p>
        </p:txBody>
      </p:sp>
      <p:sp>
        <p:nvSpPr>
          <p:cNvPr id="3" name="Title 2">
            <a:extLst>
              <a:ext uri="{FF2B5EF4-FFF2-40B4-BE49-F238E27FC236}">
                <a16:creationId xmlns:a16="http://schemas.microsoft.com/office/drawing/2014/main" id="{42AF800C-A701-42E4-982C-AFA2D17ED994}"/>
              </a:ext>
            </a:extLst>
          </p:cNvPr>
          <p:cNvSpPr>
            <a:spLocks noGrp="1"/>
          </p:cNvSpPr>
          <p:nvPr>
            <p:ph type="title"/>
          </p:nvPr>
        </p:nvSpPr>
        <p:spPr/>
        <p:txBody>
          <a:bodyPr/>
          <a:lstStyle/>
          <a:p>
            <a:r>
              <a:rPr lang="en-AU" dirty="0"/>
              <a:t>Kernel fusion</a:t>
            </a:r>
          </a:p>
        </p:txBody>
      </p:sp>
    </p:spTree>
    <p:extLst>
      <p:ext uri="{BB962C8B-B14F-4D97-AF65-F5344CB8AC3E}">
        <p14:creationId xmlns:p14="http://schemas.microsoft.com/office/powerpoint/2010/main" val="315573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A093F63-ED5A-4024-878E-904E8254A5D4}"/>
              </a:ext>
            </a:extLst>
          </p:cNvPr>
          <p:cNvSpPr>
            <a:spLocks noGrp="1"/>
          </p:cNvSpPr>
          <p:nvPr>
            <p:ph idx="1"/>
          </p:nvPr>
        </p:nvSpPr>
        <p:spPr/>
        <p:txBody>
          <a:bodyPr/>
          <a:lstStyle/>
          <a:p>
            <a:r>
              <a:rPr lang="en-AU" dirty="0"/>
              <a:t>Not composable</a:t>
            </a:r>
          </a:p>
          <a:p>
            <a:r>
              <a:rPr lang="en-AU" dirty="0"/>
              <a:t>Potential performance hits</a:t>
            </a:r>
          </a:p>
          <a:p>
            <a:r>
              <a:rPr lang="en-AU" dirty="0"/>
              <a:t>Not always a predefined operation on-hand</a:t>
            </a:r>
          </a:p>
        </p:txBody>
      </p:sp>
      <p:sp>
        <p:nvSpPr>
          <p:cNvPr id="3" name="Title 2">
            <a:extLst>
              <a:ext uri="{FF2B5EF4-FFF2-40B4-BE49-F238E27FC236}">
                <a16:creationId xmlns:a16="http://schemas.microsoft.com/office/drawing/2014/main" id="{DB6F8BFE-97B3-4550-BC59-C9FF3FBFA672}"/>
              </a:ext>
            </a:extLst>
          </p:cNvPr>
          <p:cNvSpPr>
            <a:spLocks noGrp="1"/>
          </p:cNvSpPr>
          <p:nvPr>
            <p:ph type="title"/>
          </p:nvPr>
        </p:nvSpPr>
        <p:spPr/>
        <p:txBody>
          <a:bodyPr/>
          <a:lstStyle/>
          <a:p>
            <a:r>
              <a:rPr lang="en-AU" dirty="0"/>
              <a:t>Problems with this interface</a:t>
            </a:r>
          </a:p>
        </p:txBody>
      </p:sp>
      <p:pic>
        <p:nvPicPr>
          <p:cNvPr id="1026" name="Picture 2" descr="https://lh4.googleusercontent.com/FYZvDJJeWZK0UJ7_YjPUMo5EJd8vfNbX1iWvPq-FP44kqwsCwmoQhspZJWVHntDFalgAuavbe6AyogECQDAajNJeCzb0TvK5ZF2XHkC69bloXkaEMZZmYUKAPudJoUBt5vMqCiUZ">
            <a:extLst>
              <a:ext uri="{FF2B5EF4-FFF2-40B4-BE49-F238E27FC236}">
                <a16:creationId xmlns:a16="http://schemas.microsoft.com/office/drawing/2014/main" id="{33647B2F-0291-4707-980C-52B39EF92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508" y="3187031"/>
            <a:ext cx="5134984" cy="308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36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8D3A0-6232-4C99-B581-E1CF922D0496}"/>
              </a:ext>
            </a:extLst>
          </p:cNvPr>
          <p:cNvSpPr>
            <a:spLocks noGrp="1"/>
          </p:cNvSpPr>
          <p:nvPr>
            <p:ph type="body" sz="quarter" idx="12"/>
          </p:nvPr>
        </p:nvSpPr>
        <p:spPr>
          <a:xfrm>
            <a:off x="1242060" y="2868790"/>
            <a:ext cx="9723120" cy="1550168"/>
          </a:xfrm>
        </p:spPr>
        <p:txBody>
          <a:bodyPr/>
          <a:lstStyle/>
          <a:p>
            <a:r>
              <a:rPr lang="en-AU" dirty="0"/>
              <a:t>Crash Course:</a:t>
            </a:r>
          </a:p>
          <a:p>
            <a:r>
              <a:rPr lang="en-AU" dirty="0"/>
              <a:t>Range Adaptors</a:t>
            </a:r>
          </a:p>
        </p:txBody>
      </p:sp>
    </p:spTree>
    <p:extLst>
      <p:ext uri="{BB962C8B-B14F-4D97-AF65-F5344CB8AC3E}">
        <p14:creationId xmlns:p14="http://schemas.microsoft.com/office/powerpoint/2010/main" val="330030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3317EB-52D8-4991-946A-9ECEF8A41C8F}"/>
              </a:ext>
            </a:extLst>
          </p:cNvPr>
          <p:cNvSpPr>
            <a:spLocks noGrp="1"/>
          </p:cNvSpPr>
          <p:nvPr>
            <p:ph idx="1"/>
          </p:nvPr>
        </p:nvSpPr>
        <p:spPr>
          <a:xfrm>
            <a:off x="92279" y="1276350"/>
            <a:ext cx="12007442" cy="4505325"/>
          </a:xfrm>
        </p:spPr>
        <p:txBody>
          <a:bodyPr/>
          <a:lstStyle/>
          <a:p>
            <a:pPr marL="0" indent="0">
              <a:buNone/>
            </a:pPr>
            <a:r>
              <a:rPr lang="en-AU" dirty="0"/>
              <a:t>“… </a:t>
            </a:r>
            <a:r>
              <a:rPr lang="en-AU" i="1" dirty="0"/>
              <a:t>range adaptors</a:t>
            </a:r>
            <a:r>
              <a:rPr lang="en-AU" dirty="0"/>
              <a:t>… are utilities that transform a </a:t>
            </a:r>
            <a:r>
              <a:rPr lang="en-AU" dirty="0">
                <a:latin typeface="Consolas" panose="020B0609020204030204" pitchFamily="49" charset="0"/>
              </a:rPr>
              <a:t>Range</a:t>
            </a:r>
            <a:r>
              <a:rPr lang="en-AU" dirty="0"/>
              <a:t> into a </a:t>
            </a:r>
            <a:r>
              <a:rPr lang="en-AU" dirty="0">
                <a:latin typeface="Consolas" panose="020B0609020204030204" pitchFamily="49" charset="0"/>
              </a:rPr>
              <a:t>View</a:t>
            </a:r>
            <a:r>
              <a:rPr lang="en-AU" dirty="0"/>
              <a:t> with custom </a:t>
            </a:r>
            <a:r>
              <a:rPr lang="en-AU" dirty="0" err="1"/>
              <a:t>behaviors</a:t>
            </a:r>
            <a:r>
              <a:rPr lang="en-AU" dirty="0"/>
              <a:t>. These adaptors can be chained to create pipelines of range transformations that evaluate lazily as the resulting view is iterated.</a:t>
            </a:r>
            <a:r>
              <a:rPr lang="en-AU" i="1" dirty="0"/>
              <a:t>”</a:t>
            </a:r>
          </a:p>
          <a:p>
            <a:pPr marL="0" indent="0">
              <a:buNone/>
            </a:pPr>
            <a:r>
              <a:rPr lang="en-AU" dirty="0"/>
              <a:t>	– </a:t>
            </a:r>
            <a:r>
              <a:rPr lang="en-AU" i="1" dirty="0"/>
              <a:t>P0896 The One Ranges Proposal</a:t>
            </a:r>
          </a:p>
        </p:txBody>
      </p:sp>
      <p:sp>
        <p:nvSpPr>
          <p:cNvPr id="3" name="Title 2">
            <a:extLst>
              <a:ext uri="{FF2B5EF4-FFF2-40B4-BE49-F238E27FC236}">
                <a16:creationId xmlns:a16="http://schemas.microsoft.com/office/drawing/2014/main" id="{91656D69-8E32-4C87-8DDD-C46119E1EE49}"/>
              </a:ext>
            </a:extLst>
          </p:cNvPr>
          <p:cNvSpPr>
            <a:spLocks noGrp="1"/>
          </p:cNvSpPr>
          <p:nvPr>
            <p:ph type="title"/>
          </p:nvPr>
        </p:nvSpPr>
        <p:spPr/>
        <p:txBody>
          <a:bodyPr/>
          <a:lstStyle/>
          <a:p>
            <a:r>
              <a:rPr lang="en-AU" dirty="0"/>
              <a:t>What is a range adaptor?</a:t>
            </a:r>
          </a:p>
        </p:txBody>
      </p:sp>
    </p:spTree>
    <p:extLst>
      <p:ext uri="{BB962C8B-B14F-4D97-AF65-F5344CB8AC3E}">
        <p14:creationId xmlns:p14="http://schemas.microsoft.com/office/powerpoint/2010/main" val="3850314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EA7D5-E98D-49F5-8C98-993B906925EE}"/>
              </a:ext>
            </a:extLst>
          </p:cNvPr>
          <p:cNvSpPr>
            <a:spLocks noGrp="1"/>
          </p:cNvSpPr>
          <p:nvPr>
            <p:ph type="body" sz="quarter" idx="13"/>
          </p:nvPr>
        </p:nvSpPr>
        <p:spPr/>
        <p:txBody>
          <a:bodyPr/>
          <a:lstStyle/>
          <a:p>
            <a:pPr algn="ctr"/>
            <a:r>
              <a:rPr lang="en-AU" dirty="0"/>
              <a:t>View</a:t>
            </a:r>
          </a:p>
        </p:txBody>
      </p:sp>
      <p:sp>
        <p:nvSpPr>
          <p:cNvPr id="5" name="Text Placeholder 4">
            <a:extLst>
              <a:ext uri="{FF2B5EF4-FFF2-40B4-BE49-F238E27FC236}">
                <a16:creationId xmlns:a16="http://schemas.microsoft.com/office/drawing/2014/main" id="{B1FA8B52-C01E-4E75-BB9B-1F7FD790861C}"/>
              </a:ext>
            </a:extLst>
          </p:cNvPr>
          <p:cNvSpPr>
            <a:spLocks noGrp="1"/>
          </p:cNvSpPr>
          <p:nvPr>
            <p:ph type="body" sz="quarter" idx="14"/>
          </p:nvPr>
        </p:nvSpPr>
        <p:spPr/>
        <p:txBody>
          <a:bodyPr/>
          <a:lstStyle/>
          <a:p>
            <a:pPr algn="ctr"/>
            <a:r>
              <a:rPr lang="en-AU" dirty="0"/>
              <a:t>Not a view</a:t>
            </a:r>
          </a:p>
        </p:txBody>
      </p:sp>
      <p:sp>
        <p:nvSpPr>
          <p:cNvPr id="6" name="Text Placeholder 5">
            <a:extLst>
              <a:ext uri="{FF2B5EF4-FFF2-40B4-BE49-F238E27FC236}">
                <a16:creationId xmlns:a16="http://schemas.microsoft.com/office/drawing/2014/main" id="{805AFEE1-A17D-4AC1-8C91-149AB5BD04A1}"/>
              </a:ext>
            </a:extLst>
          </p:cNvPr>
          <p:cNvSpPr>
            <a:spLocks noGrp="1"/>
          </p:cNvSpPr>
          <p:nvPr>
            <p:ph type="body" sz="quarter" idx="15"/>
          </p:nvPr>
        </p:nvSpPr>
        <p:spPr/>
        <p:txBody>
          <a:bodyPr>
            <a:normAutofit/>
          </a:bodyPr>
          <a:lstStyle/>
          <a:p>
            <a:r>
              <a:rPr lang="en-AU" dirty="0" err="1"/>
              <a:t>string_view</a:t>
            </a:r>
            <a:endParaRPr lang="en-AU" dirty="0"/>
          </a:p>
          <a:p>
            <a:r>
              <a:rPr lang="en-AU" dirty="0"/>
              <a:t>span</a:t>
            </a:r>
          </a:p>
          <a:p>
            <a:r>
              <a:rPr lang="en-AU" dirty="0" err="1"/>
              <a:t>iota_view</a:t>
            </a:r>
            <a:endParaRPr lang="en-AU" dirty="0"/>
          </a:p>
          <a:p>
            <a:r>
              <a:rPr lang="en-AU" dirty="0" err="1"/>
              <a:t>reverse_view</a:t>
            </a:r>
            <a:endParaRPr lang="en-AU" dirty="0"/>
          </a:p>
        </p:txBody>
      </p:sp>
      <p:sp>
        <p:nvSpPr>
          <p:cNvPr id="7" name="Text Placeholder 6">
            <a:extLst>
              <a:ext uri="{FF2B5EF4-FFF2-40B4-BE49-F238E27FC236}">
                <a16:creationId xmlns:a16="http://schemas.microsoft.com/office/drawing/2014/main" id="{83337A53-4328-40AD-A208-F8DDA448CCE1}"/>
              </a:ext>
            </a:extLst>
          </p:cNvPr>
          <p:cNvSpPr>
            <a:spLocks noGrp="1"/>
          </p:cNvSpPr>
          <p:nvPr>
            <p:ph type="body" sz="quarter" idx="16"/>
          </p:nvPr>
        </p:nvSpPr>
        <p:spPr/>
        <p:txBody>
          <a:bodyPr/>
          <a:lstStyle/>
          <a:p>
            <a:r>
              <a:rPr lang="en-AU" dirty="0"/>
              <a:t>string</a:t>
            </a:r>
          </a:p>
          <a:p>
            <a:r>
              <a:rPr lang="en-AU" dirty="0"/>
              <a:t>vector&lt;T&gt;</a:t>
            </a:r>
          </a:p>
        </p:txBody>
      </p:sp>
      <p:sp>
        <p:nvSpPr>
          <p:cNvPr id="3" name="Title 2">
            <a:extLst>
              <a:ext uri="{FF2B5EF4-FFF2-40B4-BE49-F238E27FC236}">
                <a16:creationId xmlns:a16="http://schemas.microsoft.com/office/drawing/2014/main" id="{C9559E46-9404-4A88-82D8-0739F908E08E}"/>
              </a:ext>
            </a:extLst>
          </p:cNvPr>
          <p:cNvSpPr>
            <a:spLocks noGrp="1"/>
          </p:cNvSpPr>
          <p:nvPr>
            <p:ph type="title"/>
          </p:nvPr>
        </p:nvSpPr>
        <p:spPr/>
        <p:txBody>
          <a:bodyPr/>
          <a:lstStyle/>
          <a:p>
            <a:r>
              <a:rPr lang="en-AU" dirty="0"/>
              <a:t>Examples of views</a:t>
            </a:r>
          </a:p>
        </p:txBody>
      </p:sp>
    </p:spTree>
    <p:extLst>
      <p:ext uri="{BB962C8B-B14F-4D97-AF65-F5344CB8AC3E}">
        <p14:creationId xmlns:p14="http://schemas.microsoft.com/office/powerpoint/2010/main" val="287173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52F16B6-5D66-4F53-9B0E-C2CB2363D38A}"/>
              </a:ext>
            </a:extLst>
          </p:cNvPr>
          <p:cNvSpPr>
            <a:spLocks noGrp="1"/>
          </p:cNvSpPr>
          <p:nvPr>
            <p:ph type="body" idx="1"/>
          </p:nvPr>
        </p:nvSpPr>
        <p:spPr>
          <a:xfrm>
            <a:off x="0" y="1276350"/>
            <a:ext cx="12185650" cy="4676775"/>
          </a:xfrm>
        </p:spPr>
        <p:txBody>
          <a:bodyPr/>
          <a:lstStyle/>
          <a:p>
            <a:pPr marL="514350" indent="-514350">
              <a:buClr>
                <a:schemeClr val="tx1"/>
              </a:buClr>
              <a:buFont typeface="+mj-lt"/>
              <a:buAutoNum type="arabicPeriod"/>
            </a:pPr>
            <a:r>
              <a:rPr lang="en-GB" dirty="0">
                <a:solidFill>
                  <a:srgbClr val="0000FF"/>
                </a:solidFill>
              </a:rPr>
              <a:t>auto </a:t>
            </a:r>
            <a:r>
              <a:rPr lang="en-GB" dirty="0" err="1">
                <a:solidFill>
                  <a:srgbClr val="0000FF"/>
                </a:solidFill>
              </a:rPr>
              <a:t>const</a:t>
            </a:r>
            <a:r>
              <a:rPr lang="en-GB" dirty="0"/>
              <a:t> </a:t>
            </a:r>
            <a:r>
              <a:rPr lang="en-GB" dirty="0" err="1"/>
              <a:t>ints</a:t>
            </a:r>
            <a:r>
              <a:rPr lang="en-GB" dirty="0"/>
              <a:t> = []{</a:t>
            </a:r>
          </a:p>
          <a:p>
            <a:pPr marL="514350" indent="-514350">
              <a:buFont typeface="+mj-lt"/>
              <a:buAutoNum type="arabicPeriod"/>
            </a:pPr>
            <a:r>
              <a:rPr lang="en-GB" dirty="0"/>
              <a:t>   </a:t>
            </a:r>
            <a:r>
              <a:rPr lang="en-GB" dirty="0">
                <a:solidFill>
                  <a:srgbClr val="0000FF"/>
                </a:solidFill>
              </a:rPr>
              <a:t>auto</a:t>
            </a:r>
            <a:r>
              <a:rPr lang="en-GB" dirty="0"/>
              <a:t> result = </a:t>
            </a:r>
            <a:r>
              <a:rPr lang="en-GB" dirty="0">
                <a:solidFill>
                  <a:srgbClr val="009999"/>
                </a:solidFill>
              </a:rPr>
              <a:t>vector</a:t>
            </a:r>
            <a:r>
              <a:rPr lang="en-GB" dirty="0"/>
              <a:t>&lt;</a:t>
            </a:r>
            <a:r>
              <a:rPr lang="en-GB" dirty="0">
                <a:solidFill>
                  <a:srgbClr val="0000FF"/>
                </a:solidFill>
              </a:rPr>
              <a:t>int</a:t>
            </a:r>
            <a:r>
              <a:rPr lang="en-GB" dirty="0"/>
              <a:t>&gt;(0, 100);</a:t>
            </a:r>
          </a:p>
          <a:p>
            <a:pPr marL="514350" indent="-514350">
              <a:buFont typeface="+mj-lt"/>
              <a:buAutoNum type="arabicPeriod"/>
            </a:pPr>
            <a:r>
              <a:rPr lang="en-GB" dirty="0"/>
              <a:t>   </a:t>
            </a:r>
            <a:r>
              <a:rPr lang="en-GB" dirty="0">
                <a:solidFill>
                  <a:srgbClr val="0000FF"/>
                </a:solidFill>
              </a:rPr>
              <a:t>auto</a:t>
            </a:r>
            <a:r>
              <a:rPr lang="en-GB" dirty="0"/>
              <a:t> value = 0;</a:t>
            </a:r>
          </a:p>
          <a:p>
            <a:pPr marL="514350" indent="-514350">
              <a:buFont typeface="+mj-lt"/>
              <a:buAutoNum type="arabicPeriod"/>
            </a:pPr>
            <a:r>
              <a:rPr lang="en-GB" dirty="0"/>
              <a:t>   </a:t>
            </a:r>
            <a:r>
              <a:rPr lang="en-GB" dirty="0">
                <a:solidFill>
                  <a:srgbClr val="0000FF"/>
                </a:solidFill>
              </a:rPr>
              <a:t>for</a:t>
            </a:r>
            <a:r>
              <a:rPr lang="en-GB" dirty="0"/>
              <a:t> (</a:t>
            </a:r>
            <a:r>
              <a:rPr lang="en-GB" dirty="0">
                <a:solidFill>
                  <a:srgbClr val="0000FF"/>
                </a:solidFill>
              </a:rPr>
              <a:t>auto</a:t>
            </a:r>
            <a:r>
              <a:rPr lang="en-GB" dirty="0"/>
              <a:t>&amp; </a:t>
            </a:r>
            <a:r>
              <a:rPr lang="en-GB" dirty="0" err="1"/>
              <a:t>i</a:t>
            </a:r>
            <a:r>
              <a:rPr lang="en-GB" dirty="0"/>
              <a:t> : result) {</a:t>
            </a:r>
          </a:p>
          <a:p>
            <a:pPr marL="514350" indent="-514350">
              <a:buFont typeface="+mj-lt"/>
              <a:buAutoNum type="arabicPeriod"/>
            </a:pPr>
            <a:r>
              <a:rPr lang="en-GB" dirty="0"/>
              <a:t>      </a:t>
            </a:r>
            <a:r>
              <a:rPr lang="en-GB" dirty="0" err="1"/>
              <a:t>i</a:t>
            </a:r>
            <a:r>
              <a:rPr lang="en-GB" dirty="0"/>
              <a:t> = value++;</a:t>
            </a:r>
          </a:p>
          <a:p>
            <a:pPr marL="514350" indent="-514350">
              <a:buFont typeface="+mj-lt"/>
              <a:buAutoNum type="arabicPeriod"/>
            </a:pPr>
            <a:r>
              <a:rPr lang="en-GB" dirty="0"/>
              <a:t>   }</a:t>
            </a:r>
          </a:p>
          <a:p>
            <a:pPr marL="514350" indent="-514350">
              <a:buFont typeface="+mj-lt"/>
              <a:buAutoNum type="arabicPeriod"/>
            </a:pPr>
            <a:r>
              <a:rPr lang="en-GB" dirty="0"/>
              <a:t>   </a:t>
            </a:r>
            <a:r>
              <a:rPr lang="en-GB" dirty="0">
                <a:solidFill>
                  <a:srgbClr val="0000FF"/>
                </a:solidFill>
              </a:rPr>
              <a:t>return</a:t>
            </a:r>
            <a:r>
              <a:rPr lang="en-GB" dirty="0"/>
              <a:t> result;</a:t>
            </a:r>
          </a:p>
          <a:p>
            <a:pPr marL="514350" indent="-514350">
              <a:buFont typeface="+mj-lt"/>
              <a:buAutoNum type="arabicPeriod"/>
            </a:pPr>
            <a:r>
              <a:rPr lang="en-GB" dirty="0"/>
              <a:t>}();</a:t>
            </a:r>
          </a:p>
        </p:txBody>
      </p:sp>
      <p:sp>
        <p:nvSpPr>
          <p:cNvPr id="3" name="Title 2">
            <a:extLst>
              <a:ext uri="{FF2B5EF4-FFF2-40B4-BE49-F238E27FC236}">
                <a16:creationId xmlns:a16="http://schemas.microsoft.com/office/drawing/2014/main" id="{D60F140D-498A-4388-9B2D-9E46825A399D}"/>
              </a:ext>
            </a:extLst>
          </p:cNvPr>
          <p:cNvSpPr>
            <a:spLocks noGrp="1"/>
          </p:cNvSpPr>
          <p:nvPr>
            <p:ph type="title"/>
          </p:nvPr>
        </p:nvSpPr>
        <p:spPr/>
        <p:txBody>
          <a:bodyPr/>
          <a:lstStyle/>
          <a:p>
            <a:r>
              <a:rPr lang="en-GB" dirty="0"/>
              <a:t>Better composition: populating integers</a:t>
            </a:r>
          </a:p>
        </p:txBody>
      </p:sp>
    </p:spTree>
    <p:extLst>
      <p:ext uri="{BB962C8B-B14F-4D97-AF65-F5344CB8AC3E}">
        <p14:creationId xmlns:p14="http://schemas.microsoft.com/office/powerpoint/2010/main" val="741723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C446F-CA42-4876-AA23-D045DE035D75}"/>
              </a:ext>
            </a:extLst>
          </p:cNvPr>
          <p:cNvSpPr>
            <a:spLocks noGrp="1"/>
          </p:cNvSpPr>
          <p:nvPr>
            <p:ph type="body" idx="1"/>
          </p:nvPr>
        </p:nvSpPr>
        <p:spPr>
          <a:xfrm>
            <a:off x="0" y="1276350"/>
            <a:ext cx="12185650" cy="4676775"/>
          </a:xfrm>
        </p:spPr>
        <p:txBody>
          <a:bodyPr/>
          <a:lstStyle/>
          <a:p>
            <a:pPr marL="514350" indent="-514350">
              <a:buClr>
                <a:schemeClr val="tx1"/>
              </a:buClr>
              <a:buFont typeface="+mj-lt"/>
              <a:buAutoNum type="arabicPeriod"/>
            </a:pPr>
            <a:r>
              <a:rPr lang="en-GB" dirty="0">
                <a:solidFill>
                  <a:srgbClr val="0000FF"/>
                </a:solidFill>
              </a:rPr>
              <a:t>auto </a:t>
            </a:r>
            <a:r>
              <a:rPr lang="en-GB" dirty="0" err="1">
                <a:solidFill>
                  <a:srgbClr val="0000FF"/>
                </a:solidFill>
              </a:rPr>
              <a:t>const</a:t>
            </a:r>
            <a:r>
              <a:rPr lang="en-GB" dirty="0"/>
              <a:t> </a:t>
            </a:r>
            <a:r>
              <a:rPr lang="en-GB" dirty="0" err="1"/>
              <a:t>ints</a:t>
            </a:r>
            <a:r>
              <a:rPr lang="en-GB" dirty="0"/>
              <a:t> = []{</a:t>
            </a:r>
          </a:p>
          <a:p>
            <a:pPr marL="514350" indent="-514350">
              <a:buFont typeface="+mj-lt"/>
              <a:buAutoNum type="arabicPeriod"/>
            </a:pPr>
            <a:r>
              <a:rPr lang="en-GB" dirty="0"/>
              <a:t>   </a:t>
            </a:r>
            <a:r>
              <a:rPr lang="en-GB" dirty="0">
                <a:solidFill>
                  <a:srgbClr val="0000FF"/>
                </a:solidFill>
              </a:rPr>
              <a:t>auto</a:t>
            </a:r>
            <a:r>
              <a:rPr lang="en-GB" dirty="0"/>
              <a:t> result = </a:t>
            </a:r>
            <a:r>
              <a:rPr lang="en-GB" dirty="0">
                <a:solidFill>
                  <a:srgbClr val="009999"/>
                </a:solidFill>
              </a:rPr>
              <a:t>vector</a:t>
            </a:r>
            <a:r>
              <a:rPr lang="en-GB" dirty="0"/>
              <a:t>&lt;</a:t>
            </a:r>
            <a:r>
              <a:rPr lang="en-GB" dirty="0">
                <a:solidFill>
                  <a:srgbClr val="0000FF"/>
                </a:solidFill>
              </a:rPr>
              <a:t>int</a:t>
            </a:r>
            <a:r>
              <a:rPr lang="en-GB" dirty="0"/>
              <a:t>&gt;(0, 100);</a:t>
            </a:r>
          </a:p>
          <a:p>
            <a:pPr marL="514350" indent="-514350">
              <a:buFont typeface="+mj-lt"/>
              <a:buAutoNum type="arabicPeriod"/>
            </a:pPr>
            <a:r>
              <a:rPr lang="en-GB" dirty="0"/>
              <a:t>   </a:t>
            </a:r>
            <a:r>
              <a:rPr lang="en-GB" dirty="0">
                <a:solidFill>
                  <a:schemeClr val="accent5">
                    <a:lumMod val="75000"/>
                  </a:schemeClr>
                </a:solidFill>
              </a:rPr>
              <a:t>iota</a:t>
            </a:r>
            <a:r>
              <a:rPr lang="en-GB" dirty="0"/>
              <a:t>(</a:t>
            </a:r>
            <a:r>
              <a:rPr lang="en-GB" dirty="0">
                <a:solidFill>
                  <a:schemeClr val="accent5">
                    <a:lumMod val="75000"/>
                  </a:schemeClr>
                </a:solidFill>
              </a:rPr>
              <a:t>begin</a:t>
            </a:r>
            <a:r>
              <a:rPr lang="en-GB" dirty="0"/>
              <a:t>(result), </a:t>
            </a:r>
            <a:r>
              <a:rPr lang="en-GB" dirty="0">
                <a:solidFill>
                  <a:schemeClr val="accent5">
                    <a:lumMod val="75000"/>
                  </a:schemeClr>
                </a:solidFill>
              </a:rPr>
              <a:t>end</a:t>
            </a:r>
            <a:r>
              <a:rPr lang="en-GB" dirty="0"/>
              <a:t>(result), 0);</a:t>
            </a:r>
          </a:p>
          <a:p>
            <a:pPr marL="514350" indent="-514350">
              <a:buFont typeface="+mj-lt"/>
              <a:buAutoNum type="arabicPeriod"/>
            </a:pPr>
            <a:r>
              <a:rPr lang="en-GB" dirty="0"/>
              <a:t>   </a:t>
            </a:r>
            <a:r>
              <a:rPr lang="en-GB" dirty="0">
                <a:solidFill>
                  <a:srgbClr val="0000FF"/>
                </a:solidFill>
              </a:rPr>
              <a:t>return</a:t>
            </a:r>
            <a:r>
              <a:rPr lang="en-GB" dirty="0"/>
              <a:t> result;</a:t>
            </a:r>
          </a:p>
          <a:p>
            <a:pPr marL="514350" indent="-514350">
              <a:buFont typeface="+mj-lt"/>
              <a:buAutoNum type="arabicPeriod"/>
            </a:pPr>
            <a:r>
              <a:rPr lang="en-GB" dirty="0"/>
              <a:t>}();</a:t>
            </a:r>
          </a:p>
        </p:txBody>
      </p:sp>
      <p:sp>
        <p:nvSpPr>
          <p:cNvPr id="3" name="Title 2">
            <a:extLst>
              <a:ext uri="{FF2B5EF4-FFF2-40B4-BE49-F238E27FC236}">
                <a16:creationId xmlns:a16="http://schemas.microsoft.com/office/drawing/2014/main" id="{468EA7CE-A141-497A-87A5-48B9C415DF3A}"/>
              </a:ext>
            </a:extLst>
          </p:cNvPr>
          <p:cNvSpPr>
            <a:spLocks noGrp="1"/>
          </p:cNvSpPr>
          <p:nvPr>
            <p:ph type="title"/>
          </p:nvPr>
        </p:nvSpPr>
        <p:spPr/>
        <p:txBody>
          <a:bodyPr/>
          <a:lstStyle/>
          <a:p>
            <a:r>
              <a:rPr lang="en-GB" dirty="0"/>
              <a:t>Better composition: populating integers</a:t>
            </a:r>
          </a:p>
        </p:txBody>
      </p:sp>
    </p:spTree>
    <p:extLst>
      <p:ext uri="{BB962C8B-B14F-4D97-AF65-F5344CB8AC3E}">
        <p14:creationId xmlns:p14="http://schemas.microsoft.com/office/powerpoint/2010/main" val="1398709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217A84-D445-4CE8-888A-D09DD6B8FE29}"/>
              </a:ext>
            </a:extLst>
          </p:cNvPr>
          <p:cNvSpPr>
            <a:spLocks noGrp="1"/>
          </p:cNvSpPr>
          <p:nvPr>
            <p:ph type="body" idx="1"/>
          </p:nvPr>
        </p:nvSpPr>
        <p:spPr>
          <a:xfrm>
            <a:off x="0" y="1276351"/>
            <a:ext cx="12185650" cy="1298408"/>
          </a:xfrm>
        </p:spPr>
        <p:txBody>
          <a:bodyPr/>
          <a:lstStyle/>
          <a:p>
            <a:pPr marL="514350" indent="-514350">
              <a:buClr>
                <a:schemeClr val="tx1"/>
              </a:buClr>
              <a:buFont typeface="+mj-lt"/>
              <a:buAutoNum type="arabicPeriod"/>
            </a:pPr>
            <a:r>
              <a:rPr lang="en-GB" dirty="0">
                <a:solidFill>
                  <a:srgbClr val="0000FF"/>
                </a:solidFill>
              </a:rPr>
              <a:t>namespace</a:t>
            </a:r>
            <a:r>
              <a:rPr lang="en-GB" dirty="0"/>
              <a:t> view = ranges::view;</a:t>
            </a:r>
          </a:p>
          <a:p>
            <a:pPr marL="514350" indent="-514350">
              <a:buClr>
                <a:schemeClr val="tx1"/>
              </a:buClr>
              <a:buFont typeface="+mj-lt"/>
              <a:buAutoNum type="arabicPeriod"/>
            </a:pPr>
            <a:r>
              <a:rPr lang="en-GB" dirty="0">
                <a:solidFill>
                  <a:srgbClr val="0000FF"/>
                </a:solidFill>
              </a:rPr>
              <a:t>auto</a:t>
            </a:r>
            <a:r>
              <a:rPr lang="en-GB" dirty="0"/>
              <a:t> </a:t>
            </a:r>
            <a:r>
              <a:rPr lang="en-GB" dirty="0" err="1"/>
              <a:t>ints</a:t>
            </a:r>
            <a:r>
              <a:rPr lang="en-GB" dirty="0"/>
              <a:t> = view::</a:t>
            </a:r>
            <a:r>
              <a:rPr lang="en-GB" dirty="0">
                <a:solidFill>
                  <a:schemeClr val="accent5">
                    <a:lumMod val="75000"/>
                  </a:schemeClr>
                </a:solidFill>
              </a:rPr>
              <a:t>iota</a:t>
            </a:r>
            <a:r>
              <a:rPr lang="en-GB" dirty="0"/>
              <a:t>(0);</a:t>
            </a:r>
          </a:p>
        </p:txBody>
      </p:sp>
      <p:sp>
        <p:nvSpPr>
          <p:cNvPr id="3" name="Title 2">
            <a:extLst>
              <a:ext uri="{FF2B5EF4-FFF2-40B4-BE49-F238E27FC236}">
                <a16:creationId xmlns:a16="http://schemas.microsoft.com/office/drawing/2014/main" id="{E2CC8065-73B4-489B-A2A6-CCA432D8AC58}"/>
              </a:ext>
            </a:extLst>
          </p:cNvPr>
          <p:cNvSpPr>
            <a:spLocks noGrp="1"/>
          </p:cNvSpPr>
          <p:nvPr>
            <p:ph type="title"/>
          </p:nvPr>
        </p:nvSpPr>
        <p:spPr/>
        <p:txBody>
          <a:bodyPr/>
          <a:lstStyle/>
          <a:p>
            <a:r>
              <a:rPr lang="en-GB" dirty="0"/>
              <a:t>Better composition: populating integers</a:t>
            </a:r>
          </a:p>
        </p:txBody>
      </p:sp>
      <p:sp>
        <p:nvSpPr>
          <p:cNvPr id="4" name="TextBox 3">
            <a:extLst>
              <a:ext uri="{FF2B5EF4-FFF2-40B4-BE49-F238E27FC236}">
                <a16:creationId xmlns:a16="http://schemas.microsoft.com/office/drawing/2014/main" id="{41DCC014-104A-48C3-8FA4-04BF5052AA9D}"/>
              </a:ext>
            </a:extLst>
          </p:cNvPr>
          <p:cNvSpPr txBox="1"/>
          <p:nvPr/>
        </p:nvSpPr>
        <p:spPr>
          <a:xfrm>
            <a:off x="2542675" y="3429000"/>
            <a:ext cx="7100300" cy="1384995"/>
          </a:xfrm>
          <a:prstGeom prst="rect">
            <a:avLst/>
          </a:prstGeom>
          <a:noFill/>
        </p:spPr>
        <p:txBody>
          <a:bodyPr wrap="square" rtlCol="0">
            <a:spAutoFit/>
          </a:bodyPr>
          <a:lstStyle/>
          <a:p>
            <a:r>
              <a:rPr lang="en-GB" sz="2800" dirty="0">
                <a:solidFill>
                  <a:srgbClr val="0000FF"/>
                </a:solidFill>
                <a:latin typeface="Consolas" panose="020B0609020204030204" pitchFamily="49" charset="0"/>
              </a:rPr>
              <a:t>for</a:t>
            </a:r>
            <a:r>
              <a:rPr lang="en-GB" sz="2800" dirty="0">
                <a:latin typeface="Consolas" panose="020B0609020204030204" pitchFamily="49" charset="0"/>
              </a:rPr>
              <a:t> (</a:t>
            </a:r>
            <a:r>
              <a:rPr lang="en-GB" sz="2800" dirty="0">
                <a:solidFill>
                  <a:srgbClr val="0000FF"/>
                </a:solidFill>
                <a:latin typeface="Consolas" panose="020B0609020204030204" pitchFamily="49" charset="0"/>
              </a:rPr>
              <a:t>auto</a:t>
            </a:r>
            <a:r>
              <a:rPr lang="en-GB" sz="2800" dirty="0">
                <a:latin typeface="Consolas" panose="020B0609020204030204" pitchFamily="49" charset="0"/>
              </a:rPr>
              <a:t> </a:t>
            </a:r>
            <a:r>
              <a:rPr lang="en-GB" sz="2800" dirty="0" err="1">
                <a:latin typeface="Consolas" panose="020B0609020204030204" pitchFamily="49" charset="0"/>
              </a:rPr>
              <a:t>i</a:t>
            </a:r>
            <a:r>
              <a:rPr lang="en-GB" sz="2800" dirty="0">
                <a:latin typeface="Consolas" panose="020B0609020204030204" pitchFamily="49" charset="0"/>
              </a:rPr>
              <a:t> : view::</a:t>
            </a:r>
            <a:r>
              <a:rPr lang="en-GB" sz="2800" dirty="0">
                <a:solidFill>
                  <a:schemeClr val="accent5">
                    <a:lumMod val="75000"/>
                  </a:schemeClr>
                </a:solidFill>
                <a:latin typeface="Consolas" panose="020B0609020204030204" pitchFamily="49" charset="0"/>
              </a:rPr>
              <a:t>iota</a:t>
            </a:r>
            <a:r>
              <a:rPr lang="en-GB" sz="2800" dirty="0">
                <a:latin typeface="Consolas" panose="020B0609020204030204" pitchFamily="49" charset="0"/>
              </a:rPr>
              <a:t>(0, 100)) {</a:t>
            </a:r>
          </a:p>
          <a:p>
            <a:r>
              <a:rPr lang="en-GB" sz="2800" dirty="0">
                <a:latin typeface="Consolas" panose="020B0609020204030204" pitchFamily="49" charset="0"/>
              </a:rPr>
              <a:t>   </a:t>
            </a:r>
            <a:r>
              <a:rPr lang="en-GB" sz="2800" dirty="0" err="1">
                <a:latin typeface="Consolas" panose="020B0609020204030204" pitchFamily="49" charset="0"/>
              </a:rPr>
              <a:t>cout</a:t>
            </a:r>
            <a:r>
              <a:rPr lang="en-GB" sz="2800" dirty="0">
                <a:latin typeface="Consolas" panose="020B0609020204030204" pitchFamily="49" charset="0"/>
              </a:rPr>
              <a:t> &lt;&lt; </a:t>
            </a:r>
            <a:r>
              <a:rPr lang="en-GB" sz="2800" dirty="0" err="1">
                <a:latin typeface="Consolas" panose="020B0609020204030204" pitchFamily="49" charset="0"/>
              </a:rPr>
              <a:t>i</a:t>
            </a:r>
            <a:r>
              <a:rPr lang="en-GB" sz="2800" dirty="0">
                <a:latin typeface="Consolas" panose="020B0609020204030204" pitchFamily="49" charset="0"/>
              </a:rPr>
              <a:t> &lt;&lt; </a:t>
            </a:r>
            <a:r>
              <a:rPr lang="en-GB" sz="2800" dirty="0">
                <a:solidFill>
                  <a:srgbClr val="C00000"/>
                </a:solidFill>
                <a:latin typeface="Consolas" panose="020B0609020204030204" pitchFamily="49" charset="0"/>
              </a:rPr>
              <a:t>'</a:t>
            </a:r>
            <a:r>
              <a:rPr lang="en-GB" sz="2800" dirty="0">
                <a:solidFill>
                  <a:srgbClr val="FF0000"/>
                </a:solidFill>
                <a:latin typeface="Consolas" panose="020B0609020204030204" pitchFamily="49" charset="0"/>
              </a:rPr>
              <a:t>\n</a:t>
            </a:r>
            <a:r>
              <a:rPr lang="en-GB" sz="2800" dirty="0">
                <a:solidFill>
                  <a:srgbClr val="C00000"/>
                </a:solidFill>
                <a:latin typeface="Consolas" panose="020B0609020204030204" pitchFamily="49" charset="0"/>
              </a:rPr>
              <a:t>'</a:t>
            </a:r>
            <a:r>
              <a:rPr lang="en-GB" sz="2800" dirty="0">
                <a:latin typeface="Consolas" panose="020B0609020204030204" pitchFamily="49" charset="0"/>
              </a:rPr>
              <a:t>;</a:t>
            </a:r>
          </a:p>
          <a:p>
            <a:r>
              <a:rPr lang="en-GB" sz="2800" dirty="0">
                <a:latin typeface="Consolas" panose="020B0609020204030204" pitchFamily="49" charset="0"/>
              </a:rPr>
              <a:t>}</a:t>
            </a:r>
          </a:p>
        </p:txBody>
      </p:sp>
    </p:spTree>
    <p:extLst>
      <p:ext uri="{BB962C8B-B14F-4D97-AF65-F5344CB8AC3E}">
        <p14:creationId xmlns:p14="http://schemas.microsoft.com/office/powerpoint/2010/main" val="127548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8D3A0-6232-4C99-B581-E1CF922D0496}"/>
              </a:ext>
            </a:extLst>
          </p:cNvPr>
          <p:cNvSpPr>
            <a:spLocks noGrp="1"/>
          </p:cNvSpPr>
          <p:nvPr>
            <p:ph type="body" sz="quarter" idx="12"/>
          </p:nvPr>
        </p:nvSpPr>
        <p:spPr>
          <a:xfrm>
            <a:off x="1242060" y="2868790"/>
            <a:ext cx="9723120" cy="1550168"/>
          </a:xfrm>
        </p:spPr>
        <p:txBody>
          <a:bodyPr/>
          <a:lstStyle/>
          <a:p>
            <a:r>
              <a:rPr lang="en-AU" dirty="0"/>
              <a:t>Motivation:</a:t>
            </a:r>
          </a:p>
          <a:p>
            <a:r>
              <a:rPr lang="en-AU" dirty="0"/>
              <a:t>Heterogeneous Programming</a:t>
            </a:r>
          </a:p>
        </p:txBody>
      </p:sp>
    </p:spTree>
    <p:extLst>
      <p:ext uri="{BB962C8B-B14F-4D97-AF65-F5344CB8AC3E}">
        <p14:creationId xmlns:p14="http://schemas.microsoft.com/office/powerpoint/2010/main" val="54635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F48765-8EDE-4405-9E3F-DBBDA402965C}"/>
              </a:ext>
            </a:extLst>
          </p:cNvPr>
          <p:cNvSpPr>
            <a:spLocks noGrp="1"/>
          </p:cNvSpPr>
          <p:nvPr>
            <p:ph type="body" idx="1"/>
          </p:nvPr>
        </p:nvSpPr>
        <p:spPr>
          <a:xfrm>
            <a:off x="0" y="1388645"/>
            <a:ext cx="12185650" cy="560471"/>
          </a:xfrm>
        </p:spPr>
        <p:txBody>
          <a:bodyPr/>
          <a:lstStyle/>
          <a:p>
            <a:pPr marL="514350" indent="-514350">
              <a:buClr>
                <a:schemeClr val="tx1"/>
              </a:buClr>
              <a:buFont typeface="+mj-lt"/>
              <a:buAutoNum type="arabicPeriod"/>
            </a:pPr>
            <a:r>
              <a:rPr lang="en-GB" dirty="0">
                <a:solidFill>
                  <a:srgbClr val="0000FF"/>
                </a:solidFill>
              </a:rPr>
              <a:t>auto</a:t>
            </a:r>
            <a:r>
              <a:rPr lang="en-GB" dirty="0"/>
              <a:t> </a:t>
            </a:r>
            <a:r>
              <a:rPr lang="en-GB" dirty="0" err="1"/>
              <a:t>even_ints</a:t>
            </a:r>
            <a:r>
              <a:rPr lang="en-GB" dirty="0"/>
              <a:t> = </a:t>
            </a:r>
            <a:r>
              <a:rPr lang="en-GB" dirty="0" err="1"/>
              <a:t>ints</a:t>
            </a:r>
            <a:r>
              <a:rPr lang="en-GB" dirty="0"/>
              <a:t> | view::</a:t>
            </a:r>
            <a:r>
              <a:rPr lang="en-GB" dirty="0">
                <a:solidFill>
                  <a:schemeClr val="accent5">
                    <a:lumMod val="75000"/>
                  </a:schemeClr>
                </a:solidFill>
              </a:rPr>
              <a:t>filter</a:t>
            </a:r>
            <a:r>
              <a:rPr lang="en-GB" dirty="0"/>
              <a:t>(</a:t>
            </a:r>
            <a:r>
              <a:rPr lang="en-GB" dirty="0" err="1"/>
              <a:t>is_even</a:t>
            </a:r>
            <a:r>
              <a:rPr lang="en-GB" dirty="0"/>
              <a:t>);</a:t>
            </a:r>
          </a:p>
        </p:txBody>
      </p:sp>
      <p:sp>
        <p:nvSpPr>
          <p:cNvPr id="3" name="Title 2">
            <a:extLst>
              <a:ext uri="{FF2B5EF4-FFF2-40B4-BE49-F238E27FC236}">
                <a16:creationId xmlns:a16="http://schemas.microsoft.com/office/drawing/2014/main" id="{91162775-D400-4DDB-8C79-268F70BFB177}"/>
              </a:ext>
            </a:extLst>
          </p:cNvPr>
          <p:cNvSpPr>
            <a:spLocks noGrp="1"/>
          </p:cNvSpPr>
          <p:nvPr>
            <p:ph type="title"/>
          </p:nvPr>
        </p:nvSpPr>
        <p:spPr/>
        <p:txBody>
          <a:bodyPr/>
          <a:lstStyle/>
          <a:p>
            <a:r>
              <a:rPr lang="en-GB" dirty="0"/>
              <a:t>First 100 even integers</a:t>
            </a:r>
          </a:p>
        </p:txBody>
      </p:sp>
      <p:sp>
        <p:nvSpPr>
          <p:cNvPr id="4" name="TextBox 3">
            <a:extLst>
              <a:ext uri="{FF2B5EF4-FFF2-40B4-BE49-F238E27FC236}">
                <a16:creationId xmlns:a16="http://schemas.microsoft.com/office/drawing/2014/main" id="{11814D64-F04F-498B-A74B-DCA55A34DCCF}"/>
              </a:ext>
            </a:extLst>
          </p:cNvPr>
          <p:cNvSpPr txBox="1"/>
          <p:nvPr/>
        </p:nvSpPr>
        <p:spPr>
          <a:xfrm>
            <a:off x="0" y="1836821"/>
            <a:ext cx="12204700" cy="1077218"/>
          </a:xfrm>
          <a:prstGeom prst="rect">
            <a:avLst/>
          </a:prstGeom>
          <a:noFill/>
        </p:spPr>
        <p:txBody>
          <a:bodyPr wrap="square" rtlCol="0">
            <a:spAutoFit/>
          </a:bodyPr>
          <a:lstStyle/>
          <a:p>
            <a:pPr marL="514350" indent="-514350">
              <a:buClr>
                <a:schemeClr val="tx1"/>
              </a:buClr>
              <a:buFont typeface="+mj-lt"/>
              <a:buAutoNum type="arabicPeriod" startAt="2"/>
            </a:pPr>
            <a:r>
              <a:rPr lang="en-GB" sz="3200" dirty="0">
                <a:solidFill>
                  <a:srgbClr val="0000FF"/>
                </a:solidFill>
                <a:latin typeface="Consolas" panose="020B0609020204030204" pitchFamily="49" charset="0"/>
              </a:rPr>
              <a:t>auto</a:t>
            </a:r>
            <a:r>
              <a:rPr lang="en-GB" sz="3200" dirty="0">
                <a:latin typeface="Consolas" panose="020B0609020204030204" pitchFamily="49" charset="0"/>
              </a:rPr>
              <a:t> first_100_even = </a:t>
            </a:r>
            <a:r>
              <a:rPr lang="en-GB" sz="3200" dirty="0" err="1">
                <a:latin typeface="Consolas" panose="020B0609020204030204" pitchFamily="49" charset="0"/>
              </a:rPr>
              <a:t>even_ints</a:t>
            </a:r>
            <a:endParaRPr lang="en-GB" sz="3200" dirty="0">
              <a:latin typeface="Consolas" panose="020B0609020204030204" pitchFamily="49" charset="0"/>
            </a:endParaRPr>
          </a:p>
          <a:p>
            <a:pPr marL="514350" indent="-514350">
              <a:buClr>
                <a:schemeClr val="tx1"/>
              </a:buClr>
              <a:buFont typeface="+mj-lt"/>
              <a:buAutoNum type="arabicPeriod" startAt="2"/>
            </a:pPr>
            <a:r>
              <a:rPr lang="en-GB" sz="3200" dirty="0">
                <a:latin typeface="Consolas" panose="020B0609020204030204" pitchFamily="49" charset="0"/>
              </a:rPr>
              <a:t>                    | view::</a:t>
            </a:r>
            <a:r>
              <a:rPr lang="en-GB" sz="3200" dirty="0">
                <a:solidFill>
                  <a:schemeClr val="accent5">
                    <a:lumMod val="75000"/>
                  </a:schemeClr>
                </a:solidFill>
                <a:latin typeface="Consolas" panose="020B0609020204030204" pitchFamily="49" charset="0"/>
              </a:rPr>
              <a:t>take</a:t>
            </a:r>
            <a:r>
              <a:rPr lang="en-GB" sz="3200" dirty="0">
                <a:latin typeface="Consolas" panose="020B0609020204030204" pitchFamily="49" charset="0"/>
              </a:rPr>
              <a:t>(100);</a:t>
            </a:r>
          </a:p>
        </p:txBody>
      </p:sp>
    </p:spTree>
    <p:extLst>
      <p:ext uri="{BB962C8B-B14F-4D97-AF65-F5344CB8AC3E}">
        <p14:creationId xmlns:p14="http://schemas.microsoft.com/office/powerpoint/2010/main" val="170784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25468-090A-4B8C-AD41-00B2D6C177A8}"/>
              </a:ext>
            </a:extLst>
          </p:cNvPr>
          <p:cNvSpPr>
            <a:spLocks noGrp="1"/>
          </p:cNvSpPr>
          <p:nvPr>
            <p:ph type="body" idx="1"/>
          </p:nvPr>
        </p:nvSpPr>
        <p:spPr>
          <a:xfrm>
            <a:off x="0" y="1276350"/>
            <a:ext cx="12185650" cy="4676775"/>
          </a:xfrm>
        </p:spPr>
        <p:txBody>
          <a:bodyPr>
            <a:normAutofit fontScale="85000" lnSpcReduction="20000"/>
          </a:bodyPr>
          <a:lstStyle/>
          <a:p>
            <a:pPr marL="514350" indent="-514350">
              <a:buClr>
                <a:schemeClr val="tx1"/>
              </a:buClr>
              <a:buFont typeface="+mj-lt"/>
              <a:buAutoNum type="arabicPeriod" startAt="28"/>
            </a:pPr>
            <a:r>
              <a:rPr lang="en-AU" dirty="0">
                <a:solidFill>
                  <a:srgbClr val="0000FF"/>
                </a:solidFill>
              </a:rPr>
              <a:t>auto</a:t>
            </a:r>
            <a:r>
              <a:rPr lang="en-AU" dirty="0"/>
              <a:t> scale = [](</a:t>
            </a:r>
            <a:r>
              <a:rPr lang="en-AU" dirty="0">
                <a:solidFill>
                  <a:srgbClr val="0000FF"/>
                </a:solidFill>
              </a:rPr>
              <a:t>auto</a:t>
            </a:r>
            <a:r>
              <a:rPr lang="en-AU" dirty="0"/>
              <a:t> </a:t>
            </a:r>
            <a:r>
              <a:rPr lang="en-AU" dirty="0">
                <a:solidFill>
                  <a:srgbClr val="0000FF"/>
                </a:solidFill>
              </a:rPr>
              <a:t>const</a:t>
            </a:r>
            <a:r>
              <a:rPr lang="en-AU" dirty="0"/>
              <a:t>&amp; </a:t>
            </a:r>
            <a:r>
              <a:rPr lang="en-AU" dirty="0" err="1"/>
              <a:t>ax</a:t>
            </a:r>
            <a:r>
              <a:rPr lang="en-AU" dirty="0"/>
              <a:t>){</a:t>
            </a:r>
          </a:p>
          <a:p>
            <a:pPr marL="514350" indent="-514350">
              <a:buClr>
                <a:schemeClr val="tx1"/>
              </a:buClr>
              <a:buFont typeface="+mj-lt"/>
              <a:buAutoNum type="arabicPeriod" startAt="28"/>
            </a:pPr>
            <a:r>
              <a:rPr lang="en-AU" dirty="0"/>
              <a:t>   </a:t>
            </a:r>
            <a:r>
              <a:rPr lang="en-AU" dirty="0">
                <a:solidFill>
                  <a:srgbClr val="0000FF"/>
                </a:solidFill>
              </a:rPr>
              <a:t>return</a:t>
            </a:r>
            <a:r>
              <a:rPr lang="en-AU" dirty="0"/>
              <a:t> </a:t>
            </a:r>
            <a:r>
              <a:rPr lang="en-AU" dirty="0">
                <a:solidFill>
                  <a:schemeClr val="accent5">
                    <a:lumMod val="75000"/>
                  </a:schemeClr>
                </a:solidFill>
              </a:rPr>
              <a:t>get</a:t>
            </a:r>
            <a:r>
              <a:rPr lang="en-AU" dirty="0"/>
              <a:t>&lt;0&gt;(</a:t>
            </a:r>
            <a:r>
              <a:rPr lang="en-AU" dirty="0" err="1"/>
              <a:t>ax</a:t>
            </a:r>
            <a:r>
              <a:rPr lang="en-AU" dirty="0"/>
              <a:t>) * </a:t>
            </a:r>
            <a:r>
              <a:rPr lang="en-AU" dirty="0">
                <a:solidFill>
                  <a:schemeClr val="accent5">
                    <a:lumMod val="75000"/>
                  </a:schemeClr>
                </a:solidFill>
              </a:rPr>
              <a:t>get</a:t>
            </a:r>
            <a:r>
              <a:rPr lang="en-AU" dirty="0"/>
              <a:t>&lt;1&gt;(</a:t>
            </a:r>
            <a:r>
              <a:rPr lang="en-AU" dirty="0" err="1"/>
              <a:t>ax</a:t>
            </a:r>
            <a:r>
              <a:rPr lang="en-AU" dirty="0"/>
              <a:t>); };</a:t>
            </a:r>
          </a:p>
          <a:p>
            <a:pPr marL="514350" indent="-514350">
              <a:buClr>
                <a:schemeClr val="tx1"/>
              </a:buClr>
              <a:buFont typeface="+mj-lt"/>
              <a:buAutoNum type="arabicPeriod" startAt="28"/>
            </a:pPr>
            <a:r>
              <a:rPr lang="en-AU" dirty="0">
                <a:solidFill>
                  <a:srgbClr val="0000FF"/>
                </a:solidFill>
              </a:rPr>
              <a:t>auto</a:t>
            </a:r>
            <a:r>
              <a:rPr lang="en-AU" dirty="0"/>
              <a:t> </a:t>
            </a:r>
            <a:r>
              <a:rPr lang="en-AU" dirty="0" err="1"/>
              <a:t>ax</a:t>
            </a:r>
            <a:r>
              <a:rPr lang="en-AU" dirty="0"/>
              <a:t> = view::</a:t>
            </a:r>
            <a:r>
              <a:rPr lang="en-AU" dirty="0">
                <a:solidFill>
                  <a:schemeClr val="accent5">
                    <a:lumMod val="75000"/>
                  </a:schemeClr>
                </a:solidFill>
              </a:rPr>
              <a:t>zip</a:t>
            </a:r>
            <a:r>
              <a:rPr lang="en-AU" dirty="0"/>
              <a:t>(view::</a:t>
            </a:r>
            <a:r>
              <a:rPr lang="en-AU" dirty="0">
                <a:solidFill>
                  <a:schemeClr val="accent5">
                    <a:lumMod val="75000"/>
                  </a:schemeClr>
                </a:solidFill>
              </a:rPr>
              <a:t>repeat</a:t>
            </a:r>
            <a:r>
              <a:rPr lang="en-AU" dirty="0"/>
              <a:t>(a), x)</a:t>
            </a:r>
          </a:p>
          <a:p>
            <a:pPr marL="514350" indent="-514350">
              <a:buClr>
                <a:schemeClr val="tx1"/>
              </a:buClr>
              <a:buFont typeface="+mj-lt"/>
              <a:buAutoNum type="arabicPeriod" startAt="28"/>
            </a:pPr>
            <a:r>
              <a:rPr lang="en-AU" dirty="0"/>
              <a:t>        | view::</a:t>
            </a:r>
            <a:r>
              <a:rPr lang="en-AU" dirty="0">
                <a:solidFill>
                  <a:schemeClr val="accent5">
                    <a:lumMod val="75000"/>
                  </a:schemeClr>
                </a:solidFill>
              </a:rPr>
              <a:t>transform</a:t>
            </a:r>
            <a:r>
              <a:rPr lang="en-AU" dirty="0"/>
              <a:t>(scale);</a:t>
            </a:r>
          </a:p>
          <a:p>
            <a:pPr marL="514350" indent="-514350">
              <a:buClr>
                <a:schemeClr val="tx1"/>
              </a:buClr>
              <a:buFont typeface="+mj-lt"/>
              <a:buAutoNum type="arabicPeriod" startAt="28"/>
            </a:pPr>
            <a:r>
              <a:rPr lang="en-AU" dirty="0"/>
              <a:t> </a:t>
            </a:r>
          </a:p>
          <a:p>
            <a:pPr marL="514350" indent="-514350">
              <a:buClr>
                <a:schemeClr val="tx1"/>
              </a:buClr>
              <a:buFont typeface="+mj-lt"/>
              <a:buAutoNum type="arabicPeriod" startAt="28"/>
            </a:pPr>
            <a:r>
              <a:rPr lang="en-AU" dirty="0">
                <a:solidFill>
                  <a:srgbClr val="0000FF"/>
                </a:solidFill>
              </a:rPr>
              <a:t>auto</a:t>
            </a:r>
            <a:r>
              <a:rPr lang="en-AU" dirty="0"/>
              <a:t> plus = [](</a:t>
            </a:r>
            <a:r>
              <a:rPr lang="en-AU" dirty="0">
                <a:solidFill>
                  <a:srgbClr val="0000FF"/>
                </a:solidFill>
              </a:rPr>
              <a:t>auto</a:t>
            </a:r>
            <a:r>
              <a:rPr lang="en-AU" dirty="0"/>
              <a:t> </a:t>
            </a:r>
            <a:r>
              <a:rPr lang="en-AU" dirty="0">
                <a:solidFill>
                  <a:srgbClr val="0000FF"/>
                </a:solidFill>
              </a:rPr>
              <a:t>const</a:t>
            </a:r>
            <a:r>
              <a:rPr lang="en-AU" dirty="0"/>
              <a:t>&amp; </a:t>
            </a:r>
            <a:r>
              <a:rPr lang="en-AU" dirty="0" err="1"/>
              <a:t>ax_y</a:t>
            </a:r>
            <a:r>
              <a:rPr lang="en-AU" dirty="0"/>
              <a:t>){</a:t>
            </a:r>
          </a:p>
          <a:p>
            <a:pPr marL="514350" indent="-514350">
              <a:buClr>
                <a:schemeClr val="tx1"/>
              </a:buClr>
              <a:buFont typeface="+mj-lt"/>
              <a:buAutoNum type="arabicPeriod" startAt="28"/>
            </a:pPr>
            <a:r>
              <a:rPr lang="en-AU" dirty="0"/>
              <a:t>   </a:t>
            </a:r>
            <a:r>
              <a:rPr lang="en-AU" dirty="0">
                <a:solidFill>
                  <a:srgbClr val="0000FF"/>
                </a:solidFill>
              </a:rPr>
              <a:t>return</a:t>
            </a:r>
            <a:r>
              <a:rPr lang="en-AU" dirty="0"/>
              <a:t> </a:t>
            </a:r>
            <a:r>
              <a:rPr lang="en-AU" dirty="0">
                <a:solidFill>
                  <a:schemeClr val="accent5">
                    <a:lumMod val="75000"/>
                  </a:schemeClr>
                </a:solidFill>
              </a:rPr>
              <a:t>get</a:t>
            </a:r>
            <a:r>
              <a:rPr lang="en-AU" dirty="0"/>
              <a:t>&lt;0&gt;(</a:t>
            </a:r>
            <a:r>
              <a:rPr lang="en-AU" dirty="0" err="1"/>
              <a:t>ax_y</a:t>
            </a:r>
            <a:r>
              <a:rPr lang="en-AU" dirty="0"/>
              <a:t>) + </a:t>
            </a:r>
            <a:r>
              <a:rPr lang="en-AU" dirty="0">
                <a:solidFill>
                  <a:schemeClr val="accent5">
                    <a:lumMod val="75000"/>
                  </a:schemeClr>
                </a:solidFill>
              </a:rPr>
              <a:t>get</a:t>
            </a:r>
            <a:r>
              <a:rPr lang="en-AU" dirty="0"/>
              <a:t>&lt;1&gt;(</a:t>
            </a:r>
            <a:r>
              <a:rPr lang="en-AU" dirty="0" err="1"/>
              <a:t>ax_y</a:t>
            </a:r>
            <a:r>
              <a:rPr lang="en-AU" dirty="0"/>
              <a:t>); };</a:t>
            </a:r>
          </a:p>
          <a:p>
            <a:pPr marL="514350" indent="-514350">
              <a:buClr>
                <a:schemeClr val="tx1"/>
              </a:buClr>
              <a:buFont typeface="+mj-lt"/>
              <a:buAutoNum type="arabicPeriod" startAt="28"/>
            </a:pPr>
            <a:r>
              <a:rPr lang="en-AU" dirty="0">
                <a:solidFill>
                  <a:srgbClr val="0000FF"/>
                </a:solidFill>
              </a:rPr>
              <a:t>auto</a:t>
            </a:r>
            <a:r>
              <a:rPr lang="en-AU" dirty="0"/>
              <a:t> </a:t>
            </a:r>
            <a:r>
              <a:rPr lang="en-AU" dirty="0" err="1"/>
              <a:t>saxpy</a:t>
            </a:r>
            <a:r>
              <a:rPr lang="en-AU" dirty="0"/>
              <a:t> = view::</a:t>
            </a:r>
            <a:r>
              <a:rPr lang="en-AU" dirty="0">
                <a:solidFill>
                  <a:schemeClr val="accent5">
                    <a:lumMod val="75000"/>
                  </a:schemeClr>
                </a:solidFill>
              </a:rPr>
              <a:t>zip</a:t>
            </a:r>
            <a:r>
              <a:rPr lang="en-AU" dirty="0"/>
              <a:t>(</a:t>
            </a:r>
            <a:r>
              <a:rPr lang="en-AU" dirty="0" err="1"/>
              <a:t>ax</a:t>
            </a:r>
            <a:r>
              <a:rPr lang="en-AU" dirty="0"/>
              <a:t>, y)</a:t>
            </a:r>
          </a:p>
          <a:p>
            <a:pPr marL="514350" indent="-514350">
              <a:buClr>
                <a:schemeClr val="tx1"/>
              </a:buClr>
              <a:buFont typeface="+mj-lt"/>
              <a:buAutoNum type="arabicPeriod" startAt="28"/>
            </a:pPr>
            <a:r>
              <a:rPr lang="en-AU" dirty="0"/>
              <a:t>           | view::</a:t>
            </a:r>
            <a:r>
              <a:rPr lang="en-AU" dirty="0">
                <a:solidFill>
                  <a:schemeClr val="accent5">
                    <a:lumMod val="75000"/>
                  </a:schemeClr>
                </a:solidFill>
              </a:rPr>
              <a:t>transform</a:t>
            </a:r>
            <a:r>
              <a:rPr lang="en-AU" dirty="0"/>
              <a:t>(plus);</a:t>
            </a:r>
          </a:p>
          <a:p>
            <a:pPr marL="514350" indent="-514350">
              <a:buClr>
                <a:schemeClr val="tx1"/>
              </a:buClr>
              <a:buFont typeface="+mj-lt"/>
              <a:buAutoNum type="arabicPeriod" startAt="28"/>
            </a:pPr>
            <a:r>
              <a:rPr lang="en-AU" dirty="0"/>
              <a:t> </a:t>
            </a:r>
          </a:p>
          <a:p>
            <a:pPr marL="514350" indent="-514350">
              <a:buClr>
                <a:schemeClr val="tx1"/>
              </a:buClr>
              <a:buFont typeface="+mj-lt"/>
              <a:buAutoNum type="arabicPeriod" startAt="28"/>
            </a:pPr>
            <a:r>
              <a:rPr lang="en-AU" dirty="0">
                <a:solidFill>
                  <a:srgbClr val="0000FF"/>
                </a:solidFill>
              </a:rPr>
              <a:t>auto</a:t>
            </a:r>
            <a:r>
              <a:rPr lang="en-AU" dirty="0"/>
              <a:t> out = </a:t>
            </a:r>
            <a:r>
              <a:rPr lang="en-AU" dirty="0">
                <a:solidFill>
                  <a:srgbClr val="009999"/>
                </a:solidFill>
              </a:rPr>
              <a:t>vector</a:t>
            </a:r>
            <a:r>
              <a:rPr lang="en-AU" dirty="0"/>
              <a:t>(</a:t>
            </a:r>
            <a:r>
              <a:rPr lang="en-AU" dirty="0">
                <a:solidFill>
                  <a:schemeClr val="accent5">
                    <a:lumMod val="75000"/>
                  </a:schemeClr>
                </a:solidFill>
              </a:rPr>
              <a:t>begin</a:t>
            </a:r>
            <a:r>
              <a:rPr lang="en-AU" dirty="0"/>
              <a:t>(</a:t>
            </a:r>
            <a:r>
              <a:rPr lang="en-AU" dirty="0" err="1"/>
              <a:t>saxpy</a:t>
            </a:r>
            <a:r>
              <a:rPr lang="en-AU" dirty="0"/>
              <a:t>), </a:t>
            </a:r>
            <a:r>
              <a:rPr lang="en-AU" dirty="0">
                <a:solidFill>
                  <a:schemeClr val="accent5">
                    <a:lumMod val="75000"/>
                  </a:schemeClr>
                </a:solidFill>
              </a:rPr>
              <a:t>end</a:t>
            </a:r>
            <a:r>
              <a:rPr lang="en-AU" dirty="0"/>
              <a:t>(</a:t>
            </a:r>
            <a:r>
              <a:rPr lang="en-AU" dirty="0" err="1"/>
              <a:t>saxpy</a:t>
            </a:r>
            <a:r>
              <a:rPr lang="en-AU" dirty="0"/>
              <a:t>));</a:t>
            </a:r>
          </a:p>
        </p:txBody>
      </p:sp>
      <p:sp>
        <p:nvSpPr>
          <p:cNvPr id="3" name="Title 2">
            <a:extLst>
              <a:ext uri="{FF2B5EF4-FFF2-40B4-BE49-F238E27FC236}">
                <a16:creationId xmlns:a16="http://schemas.microsoft.com/office/drawing/2014/main" id="{389B4857-D047-46EB-96F9-2E78184DF70F}"/>
              </a:ext>
            </a:extLst>
          </p:cNvPr>
          <p:cNvSpPr>
            <a:spLocks noGrp="1"/>
          </p:cNvSpPr>
          <p:nvPr>
            <p:ph type="title"/>
          </p:nvPr>
        </p:nvSpPr>
        <p:spPr/>
        <p:txBody>
          <a:bodyPr/>
          <a:lstStyle/>
          <a:p>
            <a:r>
              <a:rPr lang="en-AU" dirty="0"/>
              <a:t>SAXPY with ranges</a:t>
            </a:r>
          </a:p>
        </p:txBody>
      </p:sp>
    </p:spTree>
    <p:extLst>
      <p:ext uri="{BB962C8B-B14F-4D97-AF65-F5344CB8AC3E}">
        <p14:creationId xmlns:p14="http://schemas.microsoft.com/office/powerpoint/2010/main" val="3745240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25468-090A-4B8C-AD41-00B2D6C177A8}"/>
              </a:ext>
            </a:extLst>
          </p:cNvPr>
          <p:cNvSpPr>
            <a:spLocks noGrp="1"/>
          </p:cNvSpPr>
          <p:nvPr>
            <p:ph type="body" idx="1"/>
          </p:nvPr>
        </p:nvSpPr>
        <p:spPr>
          <a:xfrm>
            <a:off x="0" y="1276350"/>
            <a:ext cx="12185650" cy="4676775"/>
          </a:xfrm>
        </p:spPr>
        <p:txBody>
          <a:bodyPr>
            <a:normAutofit fontScale="85000" lnSpcReduction="20000"/>
          </a:bodyPr>
          <a:lstStyle/>
          <a:p>
            <a:pPr marL="514350" indent="-514350">
              <a:buClr>
                <a:schemeClr val="tx1"/>
              </a:buClr>
              <a:buFont typeface="+mj-lt"/>
              <a:buAutoNum type="arabicPeriod" startAt="28"/>
            </a:pPr>
            <a:r>
              <a:rPr lang="en-AU" dirty="0">
                <a:solidFill>
                  <a:srgbClr val="0000FF"/>
                </a:solidFill>
              </a:rPr>
              <a:t>auto</a:t>
            </a:r>
            <a:r>
              <a:rPr lang="en-AU" dirty="0"/>
              <a:t> scale = [](</a:t>
            </a:r>
            <a:r>
              <a:rPr lang="en-AU" dirty="0">
                <a:solidFill>
                  <a:srgbClr val="0000FF"/>
                </a:solidFill>
              </a:rPr>
              <a:t>auto</a:t>
            </a:r>
            <a:r>
              <a:rPr lang="en-AU" dirty="0"/>
              <a:t> </a:t>
            </a:r>
            <a:r>
              <a:rPr lang="en-AU" dirty="0">
                <a:solidFill>
                  <a:srgbClr val="0000FF"/>
                </a:solidFill>
              </a:rPr>
              <a:t>const</a:t>
            </a:r>
            <a:r>
              <a:rPr lang="en-AU" dirty="0"/>
              <a:t>&amp; </a:t>
            </a:r>
            <a:r>
              <a:rPr lang="en-AU" dirty="0" err="1"/>
              <a:t>ax</a:t>
            </a:r>
            <a:r>
              <a:rPr lang="en-AU" dirty="0"/>
              <a:t>){</a:t>
            </a:r>
          </a:p>
          <a:p>
            <a:pPr marL="514350" indent="-514350">
              <a:buFont typeface="+mj-lt"/>
              <a:buAutoNum type="arabicPeriod" startAt="28"/>
            </a:pPr>
            <a:r>
              <a:rPr lang="en-AU" dirty="0"/>
              <a:t>   </a:t>
            </a:r>
            <a:r>
              <a:rPr lang="en-AU" dirty="0">
                <a:solidFill>
                  <a:srgbClr val="0000FF"/>
                </a:solidFill>
              </a:rPr>
              <a:t>return</a:t>
            </a:r>
            <a:r>
              <a:rPr lang="en-AU" dirty="0"/>
              <a:t> </a:t>
            </a:r>
            <a:r>
              <a:rPr lang="en-AU" dirty="0">
                <a:solidFill>
                  <a:schemeClr val="accent5">
                    <a:lumMod val="75000"/>
                  </a:schemeClr>
                </a:solidFill>
              </a:rPr>
              <a:t>get</a:t>
            </a:r>
            <a:r>
              <a:rPr lang="en-AU" dirty="0"/>
              <a:t>&lt;0&gt;(</a:t>
            </a:r>
            <a:r>
              <a:rPr lang="en-AU" dirty="0" err="1"/>
              <a:t>ax</a:t>
            </a:r>
            <a:r>
              <a:rPr lang="en-AU" dirty="0"/>
              <a:t>) * </a:t>
            </a:r>
            <a:r>
              <a:rPr lang="en-AU" dirty="0">
                <a:solidFill>
                  <a:schemeClr val="accent5">
                    <a:lumMod val="75000"/>
                  </a:schemeClr>
                </a:solidFill>
              </a:rPr>
              <a:t>get</a:t>
            </a:r>
            <a:r>
              <a:rPr lang="en-AU" dirty="0"/>
              <a:t>&lt;1&gt;(</a:t>
            </a:r>
            <a:r>
              <a:rPr lang="en-AU" dirty="0" err="1"/>
              <a:t>ax</a:t>
            </a:r>
            <a:r>
              <a:rPr lang="en-AU" dirty="0"/>
              <a:t>); };</a:t>
            </a:r>
          </a:p>
          <a:p>
            <a:pPr marL="514350" indent="-514350">
              <a:buClr>
                <a:schemeClr val="tx1"/>
              </a:buClr>
              <a:buFont typeface="+mj-lt"/>
              <a:buAutoNum type="arabicPeriod" startAt="28"/>
            </a:pPr>
            <a:r>
              <a:rPr lang="en-AU" dirty="0">
                <a:solidFill>
                  <a:srgbClr val="0000FF"/>
                </a:solidFill>
              </a:rPr>
              <a:t>auto</a:t>
            </a:r>
            <a:r>
              <a:rPr lang="en-AU" dirty="0"/>
              <a:t> </a:t>
            </a:r>
            <a:r>
              <a:rPr lang="en-AU" dirty="0" err="1"/>
              <a:t>ax</a:t>
            </a:r>
            <a:r>
              <a:rPr lang="en-AU" dirty="0"/>
              <a:t> = view::</a:t>
            </a:r>
            <a:r>
              <a:rPr lang="en-AU" dirty="0">
                <a:solidFill>
                  <a:schemeClr val="accent5">
                    <a:lumMod val="75000"/>
                  </a:schemeClr>
                </a:solidFill>
              </a:rPr>
              <a:t>zip</a:t>
            </a:r>
            <a:r>
              <a:rPr lang="en-AU" dirty="0"/>
              <a:t>(view::</a:t>
            </a:r>
            <a:r>
              <a:rPr lang="en-AU" dirty="0">
                <a:solidFill>
                  <a:schemeClr val="accent5">
                    <a:lumMod val="75000"/>
                  </a:schemeClr>
                </a:solidFill>
              </a:rPr>
              <a:t>repeat</a:t>
            </a:r>
            <a:r>
              <a:rPr lang="en-AU" dirty="0"/>
              <a:t>(a), x)</a:t>
            </a:r>
          </a:p>
          <a:p>
            <a:pPr marL="514350" indent="-514350">
              <a:buFont typeface="+mj-lt"/>
              <a:buAutoNum type="arabicPeriod" startAt="28"/>
            </a:pPr>
            <a:r>
              <a:rPr lang="en-AU" dirty="0"/>
              <a:t>        | view::</a:t>
            </a:r>
            <a:r>
              <a:rPr lang="en-AU" dirty="0">
                <a:solidFill>
                  <a:schemeClr val="accent5">
                    <a:lumMod val="75000"/>
                  </a:schemeClr>
                </a:solidFill>
              </a:rPr>
              <a:t>transform</a:t>
            </a:r>
            <a:r>
              <a:rPr lang="en-AU" dirty="0"/>
              <a:t>(scale);</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plus = [](</a:t>
            </a:r>
            <a:r>
              <a:rPr lang="en-AU" dirty="0">
                <a:solidFill>
                  <a:srgbClr val="E7E7FF"/>
                </a:solidFill>
              </a:rPr>
              <a:t>auto</a:t>
            </a:r>
            <a:r>
              <a:rPr lang="en-AU" dirty="0">
                <a:solidFill>
                  <a:schemeClr val="tx1">
                    <a:lumMod val="25000"/>
                    <a:lumOff val="75000"/>
                  </a:schemeClr>
                </a:solidFill>
              </a:rPr>
              <a:t> </a:t>
            </a:r>
            <a:r>
              <a:rPr lang="en-AU" dirty="0">
                <a:solidFill>
                  <a:srgbClr val="E7E7FF"/>
                </a:solidFill>
              </a:rPr>
              <a:t>const</a:t>
            </a:r>
            <a:r>
              <a:rPr lang="en-AU" dirty="0">
                <a:solidFill>
                  <a:schemeClr val="tx1">
                    <a:lumMod val="10000"/>
                    <a:lumOff val="90000"/>
                  </a:schemeClr>
                </a:solidFill>
              </a:rPr>
              <a:t>&amp; </a:t>
            </a:r>
            <a:r>
              <a:rPr lang="en-AU" dirty="0" err="1">
                <a:solidFill>
                  <a:schemeClr val="tx1">
                    <a:lumMod val="10000"/>
                    <a:lumOff val="90000"/>
                  </a:schemeClr>
                </a:solidFill>
              </a:rPr>
              <a:t>ax_y</a:t>
            </a:r>
            <a:r>
              <a:rPr lang="en-AU"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rgbClr val="E7E7FF"/>
                </a:solidFill>
              </a:rPr>
              <a:t>return</a:t>
            </a:r>
            <a:r>
              <a:rPr lang="en-AU" dirty="0">
                <a:solidFill>
                  <a:schemeClr val="tx1">
                    <a:lumMod val="25000"/>
                    <a:lumOff val="75000"/>
                  </a:schemeClr>
                </a:solidFill>
              </a:rPr>
              <a:t> </a:t>
            </a:r>
            <a:r>
              <a:rPr lang="en-AU" dirty="0">
                <a:solidFill>
                  <a:schemeClr val="accent5">
                    <a:lumMod val="20000"/>
                    <a:lumOff val="80000"/>
                  </a:schemeClr>
                </a:solidFill>
              </a:rPr>
              <a:t>get</a:t>
            </a:r>
            <a:r>
              <a:rPr lang="en-AU" dirty="0">
                <a:solidFill>
                  <a:schemeClr val="tx1">
                    <a:lumMod val="10000"/>
                    <a:lumOff val="90000"/>
                  </a:schemeClr>
                </a:solidFill>
              </a:rPr>
              <a:t>&lt;0&gt;(</a:t>
            </a:r>
            <a:r>
              <a:rPr lang="en-AU" dirty="0" err="1">
                <a:solidFill>
                  <a:schemeClr val="tx1">
                    <a:lumMod val="10000"/>
                    <a:lumOff val="90000"/>
                  </a:schemeClr>
                </a:solidFill>
              </a:rPr>
              <a:t>ax_y</a:t>
            </a:r>
            <a:r>
              <a:rPr lang="en-AU" dirty="0">
                <a:solidFill>
                  <a:schemeClr val="tx1">
                    <a:lumMod val="10000"/>
                    <a:lumOff val="90000"/>
                  </a:schemeClr>
                </a:solidFill>
              </a:rPr>
              <a:t>) + </a:t>
            </a:r>
            <a:r>
              <a:rPr lang="en-AU" dirty="0">
                <a:solidFill>
                  <a:schemeClr val="accent5">
                    <a:lumMod val="20000"/>
                    <a:lumOff val="80000"/>
                  </a:schemeClr>
                </a:solidFill>
              </a:rPr>
              <a:t>get</a:t>
            </a:r>
            <a:r>
              <a:rPr lang="en-AU" dirty="0">
                <a:solidFill>
                  <a:schemeClr val="tx1">
                    <a:lumMod val="10000"/>
                    <a:lumOff val="90000"/>
                  </a:schemeClr>
                </a:solidFill>
              </a:rPr>
              <a:t>&lt;1&gt;(</a:t>
            </a:r>
            <a:r>
              <a:rPr lang="en-AU" dirty="0" err="1">
                <a:solidFill>
                  <a:schemeClr val="tx1">
                    <a:lumMod val="10000"/>
                    <a:lumOff val="90000"/>
                  </a:schemeClr>
                </a:solidFill>
              </a:rPr>
              <a:t>ax_y</a:t>
            </a: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err="1">
                <a:solidFill>
                  <a:schemeClr val="tx1">
                    <a:lumMod val="10000"/>
                    <a:lumOff val="90000"/>
                  </a:schemeClr>
                </a:solidFill>
              </a:rPr>
              <a:t>saxpy</a:t>
            </a:r>
            <a:r>
              <a:rPr lang="en-AU" dirty="0">
                <a:solidFill>
                  <a:schemeClr val="tx1">
                    <a:lumMod val="10000"/>
                    <a:lumOff val="90000"/>
                  </a:schemeClr>
                </a:solidFill>
              </a:rPr>
              <a:t> = view::</a:t>
            </a:r>
            <a:r>
              <a:rPr lang="en-AU" dirty="0">
                <a:solidFill>
                  <a:schemeClr val="accent5">
                    <a:lumMod val="20000"/>
                    <a:lumOff val="80000"/>
                  </a:schemeClr>
                </a:solidFill>
              </a:rPr>
              <a:t>zip</a:t>
            </a:r>
            <a:r>
              <a:rPr lang="en-AU" dirty="0">
                <a:solidFill>
                  <a:schemeClr val="tx1">
                    <a:lumMod val="10000"/>
                    <a:lumOff val="90000"/>
                  </a:schemeClr>
                </a:solidFill>
              </a:rPr>
              <a:t>(</a:t>
            </a:r>
            <a:r>
              <a:rPr lang="en-AU" dirty="0" err="1">
                <a:solidFill>
                  <a:schemeClr val="tx1">
                    <a:lumMod val="10000"/>
                    <a:lumOff val="90000"/>
                  </a:schemeClr>
                </a:solidFill>
              </a:rPr>
              <a:t>ax</a:t>
            </a:r>
            <a:r>
              <a:rPr lang="en-AU" dirty="0">
                <a:solidFill>
                  <a:schemeClr val="tx1">
                    <a:lumMod val="10000"/>
                    <a:lumOff val="90000"/>
                  </a:schemeClr>
                </a:solidFill>
              </a:rPr>
              <a:t>, y)</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chemeClr val="tx1">
                    <a:lumMod val="10000"/>
                    <a:lumOff val="90000"/>
                  </a:schemeClr>
                </a:solidFill>
              </a:rPr>
              <a:t>| view::</a:t>
            </a:r>
            <a:r>
              <a:rPr lang="en-AU" dirty="0">
                <a:solidFill>
                  <a:schemeClr val="accent5">
                    <a:lumMod val="20000"/>
                    <a:lumOff val="80000"/>
                  </a:schemeClr>
                </a:solidFill>
              </a:rPr>
              <a:t>transform</a:t>
            </a:r>
            <a:r>
              <a:rPr lang="en-AU" dirty="0">
                <a:solidFill>
                  <a:schemeClr val="tx1">
                    <a:lumMod val="10000"/>
                    <a:lumOff val="90000"/>
                  </a:schemeClr>
                </a:solidFill>
              </a:rPr>
              <a:t>(plus);</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out = </a:t>
            </a:r>
            <a:r>
              <a:rPr lang="en-AU" dirty="0">
                <a:solidFill>
                  <a:srgbClr val="C3E1E1"/>
                </a:solidFill>
              </a:rPr>
              <a:t>vector</a:t>
            </a:r>
            <a:r>
              <a:rPr lang="en-AU" dirty="0">
                <a:solidFill>
                  <a:schemeClr val="tx1">
                    <a:lumMod val="10000"/>
                    <a:lumOff val="90000"/>
                  </a:schemeClr>
                </a:solidFill>
              </a:rPr>
              <a:t>(</a:t>
            </a:r>
            <a:r>
              <a:rPr lang="en-AU" dirty="0">
                <a:solidFill>
                  <a:schemeClr val="accent5">
                    <a:lumMod val="20000"/>
                    <a:lumOff val="80000"/>
                  </a:schemeClr>
                </a:solidFill>
              </a:rPr>
              <a:t>begin</a:t>
            </a:r>
            <a:r>
              <a:rPr lang="en-AU" dirty="0">
                <a:solidFill>
                  <a:schemeClr val="tx1">
                    <a:lumMod val="10000"/>
                    <a:lumOff val="90000"/>
                  </a:schemeClr>
                </a:solidFill>
              </a:rPr>
              <a:t>(</a:t>
            </a:r>
            <a:r>
              <a:rPr lang="en-AU" dirty="0" err="1">
                <a:solidFill>
                  <a:schemeClr val="tx1">
                    <a:lumMod val="10000"/>
                    <a:lumOff val="90000"/>
                  </a:schemeClr>
                </a:solidFill>
              </a:rPr>
              <a:t>saxpy</a:t>
            </a:r>
            <a:r>
              <a:rPr lang="en-AU" dirty="0">
                <a:solidFill>
                  <a:schemeClr val="tx1">
                    <a:lumMod val="10000"/>
                    <a:lumOff val="90000"/>
                  </a:schemeClr>
                </a:solidFill>
              </a:rPr>
              <a:t>), </a:t>
            </a:r>
            <a:r>
              <a:rPr lang="en-AU" dirty="0">
                <a:solidFill>
                  <a:schemeClr val="accent5">
                    <a:lumMod val="20000"/>
                    <a:lumOff val="80000"/>
                  </a:schemeClr>
                </a:solidFill>
              </a:rPr>
              <a:t>end</a:t>
            </a:r>
            <a:r>
              <a:rPr lang="en-AU" dirty="0">
                <a:solidFill>
                  <a:schemeClr val="tx1">
                    <a:lumMod val="10000"/>
                    <a:lumOff val="90000"/>
                  </a:schemeClr>
                </a:solidFill>
              </a:rPr>
              <a:t>(</a:t>
            </a:r>
            <a:r>
              <a:rPr lang="en-AU" dirty="0" err="1">
                <a:solidFill>
                  <a:schemeClr val="tx1">
                    <a:lumMod val="10000"/>
                    <a:lumOff val="90000"/>
                  </a:schemeClr>
                </a:solidFill>
              </a:rPr>
              <a:t>saxpy</a:t>
            </a:r>
            <a:r>
              <a:rPr lang="en-AU" dirty="0">
                <a:solidFill>
                  <a:schemeClr val="tx1">
                    <a:lumMod val="10000"/>
                    <a:lumOff val="90000"/>
                  </a:schemeClr>
                </a:solidFill>
              </a:rPr>
              <a:t>));</a:t>
            </a:r>
          </a:p>
        </p:txBody>
      </p:sp>
      <p:sp>
        <p:nvSpPr>
          <p:cNvPr id="3" name="Title 2">
            <a:extLst>
              <a:ext uri="{FF2B5EF4-FFF2-40B4-BE49-F238E27FC236}">
                <a16:creationId xmlns:a16="http://schemas.microsoft.com/office/drawing/2014/main" id="{389B4857-D047-46EB-96F9-2E78184DF70F}"/>
              </a:ext>
            </a:extLst>
          </p:cNvPr>
          <p:cNvSpPr>
            <a:spLocks noGrp="1"/>
          </p:cNvSpPr>
          <p:nvPr>
            <p:ph type="title"/>
          </p:nvPr>
        </p:nvSpPr>
        <p:spPr/>
        <p:txBody>
          <a:bodyPr/>
          <a:lstStyle/>
          <a:p>
            <a:r>
              <a:rPr lang="en-AU" dirty="0"/>
              <a:t>SAXPY with ranges</a:t>
            </a:r>
          </a:p>
        </p:txBody>
      </p:sp>
    </p:spTree>
    <p:extLst>
      <p:ext uri="{BB962C8B-B14F-4D97-AF65-F5344CB8AC3E}">
        <p14:creationId xmlns:p14="http://schemas.microsoft.com/office/powerpoint/2010/main" val="2817818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25468-090A-4B8C-AD41-00B2D6C177A8}"/>
              </a:ext>
            </a:extLst>
          </p:cNvPr>
          <p:cNvSpPr>
            <a:spLocks noGrp="1"/>
          </p:cNvSpPr>
          <p:nvPr>
            <p:ph type="body" idx="1"/>
          </p:nvPr>
        </p:nvSpPr>
        <p:spPr>
          <a:xfrm>
            <a:off x="0" y="1276350"/>
            <a:ext cx="12185650" cy="4676775"/>
          </a:xfrm>
        </p:spPr>
        <p:txBody>
          <a:bodyPr>
            <a:normAutofit fontScale="85000" lnSpcReduction="20000"/>
          </a:bodyPr>
          <a:lstStyle/>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scale = [](</a:t>
            </a:r>
            <a:r>
              <a:rPr lang="en-AU" dirty="0">
                <a:solidFill>
                  <a:srgbClr val="E7E7FF"/>
                </a:solidFill>
              </a:rPr>
              <a:t>auto</a:t>
            </a:r>
            <a:r>
              <a:rPr lang="en-AU" dirty="0">
                <a:solidFill>
                  <a:schemeClr val="tx1">
                    <a:lumMod val="25000"/>
                    <a:lumOff val="75000"/>
                  </a:schemeClr>
                </a:solidFill>
              </a:rPr>
              <a:t> </a:t>
            </a:r>
            <a:r>
              <a:rPr lang="en-AU" dirty="0">
                <a:solidFill>
                  <a:srgbClr val="E7E7FF"/>
                </a:solidFill>
              </a:rPr>
              <a:t>const</a:t>
            </a:r>
            <a:r>
              <a:rPr lang="en-AU" dirty="0">
                <a:solidFill>
                  <a:schemeClr val="tx1">
                    <a:lumMod val="10000"/>
                    <a:lumOff val="90000"/>
                  </a:schemeClr>
                </a:solidFill>
              </a:rPr>
              <a:t>&amp; </a:t>
            </a:r>
            <a:r>
              <a:rPr lang="en-AU" dirty="0" err="1">
                <a:solidFill>
                  <a:schemeClr val="tx1">
                    <a:lumMod val="10000"/>
                    <a:lumOff val="90000"/>
                  </a:schemeClr>
                </a:solidFill>
              </a:rPr>
              <a:t>ax</a:t>
            </a:r>
            <a:r>
              <a:rPr lang="en-AU"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rgbClr val="E7E7FF"/>
                </a:solidFill>
              </a:rPr>
              <a:t>return</a:t>
            </a:r>
            <a:r>
              <a:rPr lang="en-AU" dirty="0">
                <a:solidFill>
                  <a:schemeClr val="tx1">
                    <a:lumMod val="25000"/>
                    <a:lumOff val="75000"/>
                  </a:schemeClr>
                </a:solidFill>
              </a:rPr>
              <a:t> </a:t>
            </a:r>
            <a:r>
              <a:rPr lang="en-AU" dirty="0">
                <a:solidFill>
                  <a:schemeClr val="accent5">
                    <a:lumMod val="20000"/>
                    <a:lumOff val="80000"/>
                  </a:schemeClr>
                </a:solidFill>
              </a:rPr>
              <a:t>get</a:t>
            </a:r>
            <a:r>
              <a:rPr lang="en-AU" dirty="0">
                <a:solidFill>
                  <a:schemeClr val="tx1">
                    <a:lumMod val="10000"/>
                    <a:lumOff val="90000"/>
                  </a:schemeClr>
                </a:solidFill>
              </a:rPr>
              <a:t>&lt;0&gt;(</a:t>
            </a:r>
            <a:r>
              <a:rPr lang="en-AU" dirty="0" err="1">
                <a:solidFill>
                  <a:schemeClr val="tx1">
                    <a:lumMod val="10000"/>
                    <a:lumOff val="90000"/>
                  </a:schemeClr>
                </a:solidFill>
              </a:rPr>
              <a:t>ax</a:t>
            </a:r>
            <a:r>
              <a:rPr lang="en-AU" dirty="0">
                <a:solidFill>
                  <a:schemeClr val="tx1">
                    <a:lumMod val="10000"/>
                    <a:lumOff val="90000"/>
                  </a:schemeClr>
                </a:solidFill>
              </a:rPr>
              <a:t>) * </a:t>
            </a:r>
            <a:r>
              <a:rPr lang="en-AU" dirty="0">
                <a:solidFill>
                  <a:schemeClr val="accent5">
                    <a:lumMod val="20000"/>
                    <a:lumOff val="80000"/>
                  </a:schemeClr>
                </a:solidFill>
              </a:rPr>
              <a:t>get</a:t>
            </a:r>
            <a:r>
              <a:rPr lang="en-AU" dirty="0">
                <a:solidFill>
                  <a:schemeClr val="tx1">
                    <a:lumMod val="10000"/>
                    <a:lumOff val="90000"/>
                  </a:schemeClr>
                </a:solidFill>
              </a:rPr>
              <a:t>&lt;1&gt;(</a:t>
            </a:r>
            <a:r>
              <a:rPr lang="en-AU" dirty="0" err="1">
                <a:solidFill>
                  <a:schemeClr val="tx1">
                    <a:lumMod val="10000"/>
                    <a:lumOff val="90000"/>
                  </a:schemeClr>
                </a:solidFill>
              </a:rPr>
              <a:t>ax</a:t>
            </a: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err="1">
                <a:solidFill>
                  <a:schemeClr val="tx1">
                    <a:lumMod val="10000"/>
                    <a:lumOff val="90000"/>
                  </a:schemeClr>
                </a:solidFill>
              </a:rPr>
              <a:t>ax</a:t>
            </a:r>
            <a:r>
              <a:rPr lang="en-AU" dirty="0">
                <a:solidFill>
                  <a:schemeClr val="tx1">
                    <a:lumMod val="10000"/>
                    <a:lumOff val="90000"/>
                  </a:schemeClr>
                </a:solidFill>
              </a:rPr>
              <a:t> = view::</a:t>
            </a:r>
            <a:r>
              <a:rPr lang="en-AU" dirty="0">
                <a:solidFill>
                  <a:schemeClr val="accent5">
                    <a:lumMod val="20000"/>
                    <a:lumOff val="80000"/>
                  </a:schemeClr>
                </a:solidFill>
              </a:rPr>
              <a:t>zip</a:t>
            </a:r>
            <a:r>
              <a:rPr lang="en-AU" dirty="0">
                <a:solidFill>
                  <a:schemeClr val="tx1">
                    <a:lumMod val="10000"/>
                    <a:lumOff val="90000"/>
                  </a:schemeClr>
                </a:solidFill>
              </a:rPr>
              <a:t>(view::</a:t>
            </a:r>
            <a:r>
              <a:rPr lang="en-AU" dirty="0">
                <a:solidFill>
                  <a:schemeClr val="accent5">
                    <a:lumMod val="20000"/>
                    <a:lumOff val="80000"/>
                  </a:schemeClr>
                </a:solidFill>
              </a:rPr>
              <a:t>repeat</a:t>
            </a:r>
            <a:r>
              <a:rPr lang="en-AU" dirty="0">
                <a:solidFill>
                  <a:schemeClr val="tx1">
                    <a:lumMod val="10000"/>
                    <a:lumOff val="90000"/>
                  </a:schemeClr>
                </a:solidFill>
              </a:rPr>
              <a:t>(a), x)</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 view::</a:t>
            </a:r>
            <a:r>
              <a:rPr lang="en-AU" dirty="0">
                <a:solidFill>
                  <a:schemeClr val="accent5">
                    <a:lumMod val="20000"/>
                    <a:lumOff val="80000"/>
                  </a:schemeClr>
                </a:solidFill>
              </a:rPr>
              <a:t>transform</a:t>
            </a:r>
            <a:r>
              <a:rPr lang="en-AU" dirty="0">
                <a:solidFill>
                  <a:schemeClr val="tx1">
                    <a:lumMod val="10000"/>
                    <a:lumOff val="90000"/>
                  </a:schemeClr>
                </a:solidFill>
              </a:rPr>
              <a:t>(scale);</a:t>
            </a:r>
          </a:p>
          <a:p>
            <a:pPr marL="514350" indent="-514350">
              <a:buFont typeface="+mj-lt"/>
              <a:buAutoNum type="arabicPeriod" startAt="28"/>
            </a:pPr>
            <a:r>
              <a:rPr lang="en-AU" dirty="0">
                <a:solidFill>
                  <a:schemeClr val="tx1">
                    <a:lumMod val="10000"/>
                    <a:lumOff val="90000"/>
                  </a:schemeClr>
                </a:solidFill>
              </a:rPr>
              <a:t> </a:t>
            </a:r>
          </a:p>
          <a:p>
            <a:pPr marL="514350" indent="-514350">
              <a:buClr>
                <a:schemeClr val="tx1"/>
              </a:buClr>
              <a:buFont typeface="+mj-lt"/>
              <a:buAutoNum type="arabicPeriod" startAt="28"/>
            </a:pPr>
            <a:r>
              <a:rPr lang="en-AU" dirty="0">
                <a:solidFill>
                  <a:srgbClr val="0000FF"/>
                </a:solidFill>
              </a:rPr>
              <a:t>auto</a:t>
            </a:r>
            <a:r>
              <a:rPr lang="en-AU" dirty="0"/>
              <a:t> plus = [](</a:t>
            </a:r>
            <a:r>
              <a:rPr lang="en-AU" dirty="0">
                <a:solidFill>
                  <a:srgbClr val="0000FF"/>
                </a:solidFill>
              </a:rPr>
              <a:t>auto</a:t>
            </a:r>
            <a:r>
              <a:rPr lang="en-AU" dirty="0"/>
              <a:t> </a:t>
            </a:r>
            <a:r>
              <a:rPr lang="en-AU" dirty="0">
                <a:solidFill>
                  <a:srgbClr val="0000FF"/>
                </a:solidFill>
              </a:rPr>
              <a:t>const</a:t>
            </a:r>
            <a:r>
              <a:rPr lang="en-AU" dirty="0"/>
              <a:t>&amp; </a:t>
            </a:r>
            <a:r>
              <a:rPr lang="en-AU" dirty="0" err="1"/>
              <a:t>ax_y</a:t>
            </a:r>
            <a:r>
              <a:rPr lang="en-AU" dirty="0"/>
              <a:t>){</a:t>
            </a:r>
          </a:p>
          <a:p>
            <a:pPr marL="514350" indent="-514350">
              <a:buClr>
                <a:schemeClr val="tx1"/>
              </a:buClr>
              <a:buFont typeface="+mj-lt"/>
              <a:buAutoNum type="arabicPeriod" startAt="28"/>
            </a:pPr>
            <a:r>
              <a:rPr lang="en-AU" dirty="0"/>
              <a:t>   </a:t>
            </a:r>
            <a:r>
              <a:rPr lang="en-AU" dirty="0">
                <a:solidFill>
                  <a:srgbClr val="0000FF"/>
                </a:solidFill>
              </a:rPr>
              <a:t>return</a:t>
            </a:r>
            <a:r>
              <a:rPr lang="en-AU" dirty="0"/>
              <a:t> </a:t>
            </a:r>
            <a:r>
              <a:rPr lang="en-AU" dirty="0">
                <a:solidFill>
                  <a:schemeClr val="accent5">
                    <a:lumMod val="75000"/>
                  </a:schemeClr>
                </a:solidFill>
              </a:rPr>
              <a:t>get</a:t>
            </a:r>
            <a:r>
              <a:rPr lang="en-AU" dirty="0"/>
              <a:t>&lt;0&gt;(</a:t>
            </a:r>
            <a:r>
              <a:rPr lang="en-AU" dirty="0" err="1"/>
              <a:t>ax_y</a:t>
            </a:r>
            <a:r>
              <a:rPr lang="en-AU" dirty="0"/>
              <a:t>) + </a:t>
            </a:r>
            <a:r>
              <a:rPr lang="en-AU" dirty="0">
                <a:solidFill>
                  <a:schemeClr val="accent5">
                    <a:lumMod val="75000"/>
                  </a:schemeClr>
                </a:solidFill>
              </a:rPr>
              <a:t>get</a:t>
            </a:r>
            <a:r>
              <a:rPr lang="en-AU" dirty="0"/>
              <a:t>&lt;1&gt;(</a:t>
            </a:r>
            <a:r>
              <a:rPr lang="en-AU" dirty="0" err="1"/>
              <a:t>ax_y</a:t>
            </a:r>
            <a:r>
              <a:rPr lang="en-AU" dirty="0"/>
              <a:t>); };</a:t>
            </a:r>
          </a:p>
          <a:p>
            <a:pPr marL="514350" indent="-514350">
              <a:buClr>
                <a:schemeClr val="tx1"/>
              </a:buClr>
              <a:buFont typeface="+mj-lt"/>
              <a:buAutoNum type="arabicPeriod" startAt="28"/>
            </a:pPr>
            <a:r>
              <a:rPr lang="en-AU" dirty="0">
                <a:solidFill>
                  <a:srgbClr val="0000FF"/>
                </a:solidFill>
              </a:rPr>
              <a:t>auto</a:t>
            </a:r>
            <a:r>
              <a:rPr lang="en-AU" dirty="0"/>
              <a:t> </a:t>
            </a:r>
            <a:r>
              <a:rPr lang="en-AU" dirty="0" err="1"/>
              <a:t>saxpy</a:t>
            </a:r>
            <a:r>
              <a:rPr lang="en-AU" dirty="0"/>
              <a:t> = view::</a:t>
            </a:r>
            <a:r>
              <a:rPr lang="en-AU" dirty="0">
                <a:solidFill>
                  <a:schemeClr val="accent5">
                    <a:lumMod val="75000"/>
                  </a:schemeClr>
                </a:solidFill>
              </a:rPr>
              <a:t>zip</a:t>
            </a:r>
            <a:r>
              <a:rPr lang="en-AU" dirty="0"/>
              <a:t>(</a:t>
            </a:r>
            <a:r>
              <a:rPr lang="en-AU" dirty="0" err="1"/>
              <a:t>ax</a:t>
            </a:r>
            <a:r>
              <a:rPr lang="en-AU" dirty="0"/>
              <a:t>, y)</a:t>
            </a:r>
          </a:p>
          <a:p>
            <a:pPr marL="514350" indent="-514350">
              <a:buFont typeface="+mj-lt"/>
              <a:buAutoNum type="arabicPeriod" startAt="28"/>
            </a:pPr>
            <a:r>
              <a:rPr lang="en-AU" dirty="0"/>
              <a:t>           | view::</a:t>
            </a:r>
            <a:r>
              <a:rPr lang="en-AU" dirty="0">
                <a:solidFill>
                  <a:schemeClr val="accent5">
                    <a:lumMod val="75000"/>
                  </a:schemeClr>
                </a:solidFill>
              </a:rPr>
              <a:t>transform</a:t>
            </a:r>
            <a:r>
              <a:rPr lang="en-AU" dirty="0"/>
              <a:t>(plus);</a:t>
            </a:r>
          </a:p>
          <a:p>
            <a:pPr marL="514350" indent="-514350">
              <a:buClr>
                <a:schemeClr val="tx1">
                  <a:lumMod val="10000"/>
                  <a:lumOff val="90000"/>
                </a:schemeClr>
              </a:buClr>
              <a:buFont typeface="+mj-lt"/>
              <a:buAutoNum type="arabicPeriod" startAt="28"/>
            </a:pPr>
            <a:r>
              <a:rPr lang="en-AU" dirty="0"/>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out = </a:t>
            </a:r>
            <a:r>
              <a:rPr lang="en-AU" dirty="0">
                <a:solidFill>
                  <a:srgbClr val="C3E1E1"/>
                </a:solidFill>
              </a:rPr>
              <a:t>vector</a:t>
            </a:r>
            <a:r>
              <a:rPr lang="en-AU" dirty="0">
                <a:solidFill>
                  <a:schemeClr val="tx1">
                    <a:lumMod val="10000"/>
                    <a:lumOff val="90000"/>
                  </a:schemeClr>
                </a:solidFill>
              </a:rPr>
              <a:t>(</a:t>
            </a:r>
            <a:r>
              <a:rPr lang="en-AU" dirty="0">
                <a:solidFill>
                  <a:schemeClr val="accent5">
                    <a:lumMod val="20000"/>
                    <a:lumOff val="80000"/>
                  </a:schemeClr>
                </a:solidFill>
              </a:rPr>
              <a:t>begin</a:t>
            </a:r>
            <a:r>
              <a:rPr lang="en-AU" dirty="0">
                <a:solidFill>
                  <a:schemeClr val="tx1">
                    <a:lumMod val="10000"/>
                    <a:lumOff val="90000"/>
                  </a:schemeClr>
                </a:solidFill>
              </a:rPr>
              <a:t>(</a:t>
            </a:r>
            <a:r>
              <a:rPr lang="en-AU" dirty="0" err="1">
                <a:solidFill>
                  <a:schemeClr val="tx1">
                    <a:lumMod val="10000"/>
                    <a:lumOff val="90000"/>
                  </a:schemeClr>
                </a:solidFill>
              </a:rPr>
              <a:t>saxpy</a:t>
            </a:r>
            <a:r>
              <a:rPr lang="en-AU" dirty="0">
                <a:solidFill>
                  <a:schemeClr val="tx1">
                    <a:lumMod val="10000"/>
                    <a:lumOff val="90000"/>
                  </a:schemeClr>
                </a:solidFill>
              </a:rPr>
              <a:t>), </a:t>
            </a:r>
            <a:r>
              <a:rPr lang="en-AU" dirty="0">
                <a:solidFill>
                  <a:schemeClr val="accent5">
                    <a:lumMod val="20000"/>
                    <a:lumOff val="80000"/>
                  </a:schemeClr>
                </a:solidFill>
              </a:rPr>
              <a:t>end</a:t>
            </a:r>
            <a:r>
              <a:rPr lang="en-AU" dirty="0">
                <a:solidFill>
                  <a:schemeClr val="tx1">
                    <a:lumMod val="10000"/>
                    <a:lumOff val="90000"/>
                  </a:schemeClr>
                </a:solidFill>
              </a:rPr>
              <a:t>(</a:t>
            </a:r>
            <a:r>
              <a:rPr lang="en-AU" dirty="0" err="1">
                <a:solidFill>
                  <a:schemeClr val="tx1">
                    <a:lumMod val="10000"/>
                    <a:lumOff val="90000"/>
                  </a:schemeClr>
                </a:solidFill>
              </a:rPr>
              <a:t>saxpy</a:t>
            </a:r>
            <a:r>
              <a:rPr lang="en-AU" dirty="0">
                <a:solidFill>
                  <a:schemeClr val="tx1">
                    <a:lumMod val="10000"/>
                    <a:lumOff val="90000"/>
                  </a:schemeClr>
                </a:solidFill>
              </a:rPr>
              <a:t>));</a:t>
            </a:r>
          </a:p>
        </p:txBody>
      </p:sp>
      <p:sp>
        <p:nvSpPr>
          <p:cNvPr id="3" name="Title 2">
            <a:extLst>
              <a:ext uri="{FF2B5EF4-FFF2-40B4-BE49-F238E27FC236}">
                <a16:creationId xmlns:a16="http://schemas.microsoft.com/office/drawing/2014/main" id="{389B4857-D047-46EB-96F9-2E78184DF70F}"/>
              </a:ext>
            </a:extLst>
          </p:cNvPr>
          <p:cNvSpPr>
            <a:spLocks noGrp="1"/>
          </p:cNvSpPr>
          <p:nvPr>
            <p:ph type="title"/>
          </p:nvPr>
        </p:nvSpPr>
        <p:spPr/>
        <p:txBody>
          <a:bodyPr/>
          <a:lstStyle/>
          <a:p>
            <a:r>
              <a:rPr lang="en-AU" dirty="0"/>
              <a:t>SAXPY with ranges</a:t>
            </a:r>
          </a:p>
        </p:txBody>
      </p:sp>
    </p:spTree>
    <p:extLst>
      <p:ext uri="{BB962C8B-B14F-4D97-AF65-F5344CB8AC3E}">
        <p14:creationId xmlns:p14="http://schemas.microsoft.com/office/powerpoint/2010/main" val="3091556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25468-090A-4B8C-AD41-00B2D6C177A8}"/>
              </a:ext>
            </a:extLst>
          </p:cNvPr>
          <p:cNvSpPr>
            <a:spLocks noGrp="1"/>
          </p:cNvSpPr>
          <p:nvPr>
            <p:ph type="body" idx="1"/>
          </p:nvPr>
        </p:nvSpPr>
        <p:spPr>
          <a:xfrm>
            <a:off x="0" y="1276350"/>
            <a:ext cx="12185650" cy="4676775"/>
          </a:xfrm>
        </p:spPr>
        <p:txBody>
          <a:bodyPr>
            <a:normAutofit fontScale="85000" lnSpcReduction="20000"/>
          </a:bodyPr>
          <a:lstStyle/>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scale = [](</a:t>
            </a:r>
            <a:r>
              <a:rPr lang="en-AU" dirty="0">
                <a:solidFill>
                  <a:srgbClr val="E7E7FF"/>
                </a:solidFill>
              </a:rPr>
              <a:t>auto</a:t>
            </a:r>
            <a:r>
              <a:rPr lang="en-AU" dirty="0">
                <a:solidFill>
                  <a:schemeClr val="tx1">
                    <a:lumMod val="25000"/>
                    <a:lumOff val="75000"/>
                  </a:schemeClr>
                </a:solidFill>
              </a:rPr>
              <a:t> </a:t>
            </a:r>
            <a:r>
              <a:rPr lang="en-AU" dirty="0">
                <a:solidFill>
                  <a:srgbClr val="E7E7FF"/>
                </a:solidFill>
              </a:rPr>
              <a:t>const</a:t>
            </a:r>
            <a:r>
              <a:rPr lang="en-AU" dirty="0">
                <a:solidFill>
                  <a:schemeClr val="tx1">
                    <a:lumMod val="10000"/>
                    <a:lumOff val="90000"/>
                  </a:schemeClr>
                </a:solidFill>
              </a:rPr>
              <a:t>&amp; </a:t>
            </a:r>
            <a:r>
              <a:rPr lang="en-AU" dirty="0" err="1">
                <a:solidFill>
                  <a:schemeClr val="tx1">
                    <a:lumMod val="10000"/>
                    <a:lumOff val="90000"/>
                  </a:schemeClr>
                </a:solidFill>
              </a:rPr>
              <a:t>ax</a:t>
            </a:r>
            <a:r>
              <a:rPr lang="en-AU"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rgbClr val="E7E7FF"/>
                </a:solidFill>
              </a:rPr>
              <a:t>return</a:t>
            </a:r>
            <a:r>
              <a:rPr lang="en-AU" dirty="0">
                <a:solidFill>
                  <a:schemeClr val="tx1">
                    <a:lumMod val="25000"/>
                    <a:lumOff val="75000"/>
                  </a:schemeClr>
                </a:solidFill>
              </a:rPr>
              <a:t> </a:t>
            </a:r>
            <a:r>
              <a:rPr lang="en-AU" dirty="0">
                <a:solidFill>
                  <a:schemeClr val="accent5">
                    <a:lumMod val="20000"/>
                    <a:lumOff val="80000"/>
                  </a:schemeClr>
                </a:solidFill>
              </a:rPr>
              <a:t>get</a:t>
            </a:r>
            <a:r>
              <a:rPr lang="en-AU" dirty="0">
                <a:solidFill>
                  <a:schemeClr val="tx1">
                    <a:lumMod val="10000"/>
                    <a:lumOff val="90000"/>
                  </a:schemeClr>
                </a:solidFill>
              </a:rPr>
              <a:t>&lt;0&gt;(</a:t>
            </a:r>
            <a:r>
              <a:rPr lang="en-AU" dirty="0" err="1">
                <a:solidFill>
                  <a:schemeClr val="tx1">
                    <a:lumMod val="10000"/>
                    <a:lumOff val="90000"/>
                  </a:schemeClr>
                </a:solidFill>
              </a:rPr>
              <a:t>ax</a:t>
            </a:r>
            <a:r>
              <a:rPr lang="en-AU" dirty="0">
                <a:solidFill>
                  <a:schemeClr val="tx1">
                    <a:lumMod val="10000"/>
                    <a:lumOff val="90000"/>
                  </a:schemeClr>
                </a:solidFill>
              </a:rPr>
              <a:t>) * </a:t>
            </a:r>
            <a:r>
              <a:rPr lang="en-AU" dirty="0">
                <a:solidFill>
                  <a:schemeClr val="accent5">
                    <a:lumMod val="20000"/>
                    <a:lumOff val="80000"/>
                  </a:schemeClr>
                </a:solidFill>
              </a:rPr>
              <a:t>get</a:t>
            </a:r>
            <a:r>
              <a:rPr lang="en-AU" dirty="0">
                <a:solidFill>
                  <a:schemeClr val="tx1">
                    <a:lumMod val="10000"/>
                    <a:lumOff val="90000"/>
                  </a:schemeClr>
                </a:solidFill>
              </a:rPr>
              <a:t>&lt;1&gt;(</a:t>
            </a:r>
            <a:r>
              <a:rPr lang="en-AU" dirty="0" err="1">
                <a:solidFill>
                  <a:schemeClr val="tx1">
                    <a:lumMod val="10000"/>
                    <a:lumOff val="90000"/>
                  </a:schemeClr>
                </a:solidFill>
              </a:rPr>
              <a:t>ax</a:t>
            </a: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err="1">
                <a:solidFill>
                  <a:schemeClr val="tx1">
                    <a:lumMod val="10000"/>
                    <a:lumOff val="90000"/>
                  </a:schemeClr>
                </a:solidFill>
              </a:rPr>
              <a:t>ax</a:t>
            </a:r>
            <a:r>
              <a:rPr lang="en-AU" dirty="0">
                <a:solidFill>
                  <a:schemeClr val="tx1">
                    <a:lumMod val="10000"/>
                    <a:lumOff val="90000"/>
                  </a:schemeClr>
                </a:solidFill>
              </a:rPr>
              <a:t> = view::</a:t>
            </a:r>
            <a:r>
              <a:rPr lang="en-AU" dirty="0">
                <a:solidFill>
                  <a:schemeClr val="accent5">
                    <a:lumMod val="20000"/>
                    <a:lumOff val="80000"/>
                  </a:schemeClr>
                </a:solidFill>
              </a:rPr>
              <a:t>zip</a:t>
            </a:r>
            <a:r>
              <a:rPr lang="en-AU" dirty="0">
                <a:solidFill>
                  <a:schemeClr val="tx1">
                    <a:lumMod val="10000"/>
                    <a:lumOff val="90000"/>
                  </a:schemeClr>
                </a:solidFill>
              </a:rPr>
              <a:t>(view::</a:t>
            </a:r>
            <a:r>
              <a:rPr lang="en-AU" dirty="0">
                <a:solidFill>
                  <a:schemeClr val="accent5">
                    <a:lumMod val="20000"/>
                    <a:lumOff val="80000"/>
                  </a:schemeClr>
                </a:solidFill>
              </a:rPr>
              <a:t>repeat</a:t>
            </a:r>
            <a:r>
              <a:rPr lang="en-AU" dirty="0">
                <a:solidFill>
                  <a:schemeClr val="tx1">
                    <a:lumMod val="10000"/>
                    <a:lumOff val="90000"/>
                  </a:schemeClr>
                </a:solidFill>
              </a:rPr>
              <a:t>(a), x)</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 view::</a:t>
            </a:r>
            <a:r>
              <a:rPr lang="en-AU" dirty="0">
                <a:solidFill>
                  <a:schemeClr val="accent5">
                    <a:lumMod val="20000"/>
                    <a:lumOff val="80000"/>
                  </a:schemeClr>
                </a:solidFill>
              </a:rPr>
              <a:t>transform</a:t>
            </a:r>
            <a:r>
              <a:rPr lang="en-AU" dirty="0">
                <a:solidFill>
                  <a:schemeClr val="tx1">
                    <a:lumMod val="10000"/>
                    <a:lumOff val="90000"/>
                  </a:schemeClr>
                </a:solidFill>
              </a:rPr>
              <a:t>(scale);</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a:solidFill>
                  <a:schemeClr val="tx1">
                    <a:lumMod val="10000"/>
                    <a:lumOff val="90000"/>
                  </a:schemeClr>
                </a:solidFill>
              </a:rPr>
              <a:t>plus = [](</a:t>
            </a:r>
            <a:r>
              <a:rPr lang="en-AU" dirty="0">
                <a:solidFill>
                  <a:srgbClr val="E7E7FF"/>
                </a:solidFill>
              </a:rPr>
              <a:t>auto</a:t>
            </a:r>
            <a:r>
              <a:rPr lang="en-AU" dirty="0">
                <a:solidFill>
                  <a:schemeClr val="tx1">
                    <a:lumMod val="25000"/>
                    <a:lumOff val="75000"/>
                  </a:schemeClr>
                </a:solidFill>
              </a:rPr>
              <a:t> </a:t>
            </a:r>
            <a:r>
              <a:rPr lang="en-AU" dirty="0">
                <a:solidFill>
                  <a:srgbClr val="E7E7FF"/>
                </a:solidFill>
              </a:rPr>
              <a:t>const</a:t>
            </a:r>
            <a:r>
              <a:rPr lang="en-AU" dirty="0">
                <a:solidFill>
                  <a:schemeClr val="tx1">
                    <a:lumMod val="10000"/>
                    <a:lumOff val="90000"/>
                  </a:schemeClr>
                </a:solidFill>
              </a:rPr>
              <a:t>&amp; </a:t>
            </a:r>
            <a:r>
              <a:rPr lang="en-AU" dirty="0" err="1">
                <a:solidFill>
                  <a:schemeClr val="tx1">
                    <a:lumMod val="10000"/>
                    <a:lumOff val="90000"/>
                  </a:schemeClr>
                </a:solidFill>
              </a:rPr>
              <a:t>ax_y</a:t>
            </a:r>
            <a:r>
              <a:rPr lang="en-AU"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rgbClr val="E7E7FF"/>
                </a:solidFill>
              </a:rPr>
              <a:t>return</a:t>
            </a:r>
            <a:r>
              <a:rPr lang="en-AU" dirty="0">
                <a:solidFill>
                  <a:schemeClr val="tx1">
                    <a:lumMod val="25000"/>
                    <a:lumOff val="75000"/>
                  </a:schemeClr>
                </a:solidFill>
              </a:rPr>
              <a:t> </a:t>
            </a:r>
            <a:r>
              <a:rPr lang="en-AU" dirty="0">
                <a:solidFill>
                  <a:schemeClr val="accent5">
                    <a:lumMod val="20000"/>
                    <a:lumOff val="80000"/>
                  </a:schemeClr>
                </a:solidFill>
              </a:rPr>
              <a:t>get</a:t>
            </a:r>
            <a:r>
              <a:rPr lang="en-AU" dirty="0">
                <a:solidFill>
                  <a:schemeClr val="tx1">
                    <a:lumMod val="10000"/>
                    <a:lumOff val="90000"/>
                  </a:schemeClr>
                </a:solidFill>
              </a:rPr>
              <a:t>&lt;0&gt;(</a:t>
            </a:r>
            <a:r>
              <a:rPr lang="en-AU" dirty="0" err="1">
                <a:solidFill>
                  <a:schemeClr val="tx1">
                    <a:lumMod val="10000"/>
                    <a:lumOff val="90000"/>
                  </a:schemeClr>
                </a:solidFill>
              </a:rPr>
              <a:t>ax_y</a:t>
            </a:r>
            <a:r>
              <a:rPr lang="en-AU" dirty="0">
                <a:solidFill>
                  <a:schemeClr val="tx1">
                    <a:lumMod val="10000"/>
                    <a:lumOff val="90000"/>
                  </a:schemeClr>
                </a:solidFill>
              </a:rPr>
              <a:t>) + </a:t>
            </a:r>
            <a:r>
              <a:rPr lang="en-AU" dirty="0">
                <a:solidFill>
                  <a:schemeClr val="accent5">
                    <a:lumMod val="20000"/>
                    <a:lumOff val="80000"/>
                  </a:schemeClr>
                </a:solidFill>
              </a:rPr>
              <a:t>get</a:t>
            </a:r>
            <a:r>
              <a:rPr lang="en-AU" dirty="0">
                <a:solidFill>
                  <a:schemeClr val="tx1">
                    <a:lumMod val="10000"/>
                    <a:lumOff val="90000"/>
                  </a:schemeClr>
                </a:solidFill>
              </a:rPr>
              <a:t>&lt;1&gt;(</a:t>
            </a:r>
            <a:r>
              <a:rPr lang="en-AU" dirty="0" err="1">
                <a:solidFill>
                  <a:schemeClr val="tx1">
                    <a:lumMod val="10000"/>
                    <a:lumOff val="90000"/>
                  </a:schemeClr>
                </a:solidFill>
              </a:rPr>
              <a:t>ax_y</a:t>
            </a:r>
            <a:r>
              <a:rPr lang="en-AU" dirty="0">
                <a:solidFill>
                  <a:schemeClr val="tx1">
                    <a:lumMod val="10000"/>
                    <a:lumOff val="90000"/>
                  </a:schemeClr>
                </a:solidFill>
              </a:rPr>
              <a:t>); };</a:t>
            </a:r>
          </a:p>
          <a:p>
            <a:pPr marL="514350" indent="-514350">
              <a:buClr>
                <a:schemeClr val="tx1">
                  <a:lumMod val="10000"/>
                  <a:lumOff val="90000"/>
                </a:schemeClr>
              </a:buClr>
              <a:buFont typeface="+mj-lt"/>
              <a:buAutoNum type="arabicPeriod" startAt="28"/>
            </a:pPr>
            <a:r>
              <a:rPr lang="en-AU" dirty="0">
                <a:solidFill>
                  <a:srgbClr val="E7E7FF"/>
                </a:solidFill>
              </a:rPr>
              <a:t>auto</a:t>
            </a:r>
            <a:r>
              <a:rPr lang="en-AU" dirty="0">
                <a:solidFill>
                  <a:schemeClr val="tx1">
                    <a:lumMod val="25000"/>
                    <a:lumOff val="75000"/>
                  </a:schemeClr>
                </a:solidFill>
              </a:rPr>
              <a:t> </a:t>
            </a:r>
            <a:r>
              <a:rPr lang="en-AU" dirty="0" err="1">
                <a:solidFill>
                  <a:schemeClr val="tx1">
                    <a:lumMod val="10000"/>
                    <a:lumOff val="90000"/>
                  </a:schemeClr>
                </a:solidFill>
              </a:rPr>
              <a:t>saxpy</a:t>
            </a:r>
            <a:r>
              <a:rPr lang="en-AU" dirty="0">
                <a:solidFill>
                  <a:schemeClr val="tx1">
                    <a:lumMod val="10000"/>
                    <a:lumOff val="90000"/>
                  </a:schemeClr>
                </a:solidFill>
              </a:rPr>
              <a:t> = view::</a:t>
            </a:r>
            <a:r>
              <a:rPr lang="en-AU" dirty="0">
                <a:solidFill>
                  <a:schemeClr val="accent5">
                    <a:lumMod val="20000"/>
                    <a:lumOff val="80000"/>
                  </a:schemeClr>
                </a:solidFill>
              </a:rPr>
              <a:t>zip</a:t>
            </a:r>
            <a:r>
              <a:rPr lang="en-AU" dirty="0">
                <a:solidFill>
                  <a:schemeClr val="tx1">
                    <a:lumMod val="10000"/>
                    <a:lumOff val="90000"/>
                  </a:schemeClr>
                </a:solidFill>
              </a:rPr>
              <a:t>(</a:t>
            </a:r>
            <a:r>
              <a:rPr lang="en-AU" dirty="0" err="1">
                <a:solidFill>
                  <a:schemeClr val="tx1">
                    <a:lumMod val="10000"/>
                    <a:lumOff val="90000"/>
                  </a:schemeClr>
                </a:solidFill>
              </a:rPr>
              <a:t>ax</a:t>
            </a:r>
            <a:r>
              <a:rPr lang="en-AU" dirty="0">
                <a:solidFill>
                  <a:schemeClr val="tx1">
                    <a:lumMod val="10000"/>
                    <a:lumOff val="90000"/>
                  </a:schemeClr>
                </a:solidFill>
              </a:rPr>
              <a:t>, y)</a:t>
            </a:r>
          </a:p>
          <a:p>
            <a:pPr marL="514350" indent="-514350">
              <a:buClr>
                <a:schemeClr val="tx1">
                  <a:lumMod val="10000"/>
                  <a:lumOff val="90000"/>
                </a:schemeClr>
              </a:buClr>
              <a:buFont typeface="+mj-lt"/>
              <a:buAutoNum type="arabicPeriod" startAt="28"/>
            </a:pPr>
            <a:r>
              <a:rPr lang="en-AU" dirty="0">
                <a:solidFill>
                  <a:schemeClr val="tx1">
                    <a:lumMod val="25000"/>
                    <a:lumOff val="75000"/>
                  </a:schemeClr>
                </a:solidFill>
              </a:rPr>
              <a:t>           </a:t>
            </a:r>
            <a:r>
              <a:rPr lang="en-AU" dirty="0">
                <a:solidFill>
                  <a:schemeClr val="tx1">
                    <a:lumMod val="10000"/>
                    <a:lumOff val="90000"/>
                  </a:schemeClr>
                </a:solidFill>
              </a:rPr>
              <a:t>| view::</a:t>
            </a:r>
            <a:r>
              <a:rPr lang="en-AU" dirty="0">
                <a:solidFill>
                  <a:schemeClr val="accent5">
                    <a:lumMod val="20000"/>
                    <a:lumOff val="80000"/>
                  </a:schemeClr>
                </a:solidFill>
              </a:rPr>
              <a:t>transform</a:t>
            </a:r>
            <a:r>
              <a:rPr lang="en-AU" dirty="0">
                <a:solidFill>
                  <a:schemeClr val="tx1">
                    <a:lumMod val="10000"/>
                    <a:lumOff val="90000"/>
                  </a:schemeClr>
                </a:solidFill>
              </a:rPr>
              <a:t>(plus);</a:t>
            </a:r>
          </a:p>
          <a:p>
            <a:pPr marL="514350" indent="-514350">
              <a:buClr>
                <a:schemeClr val="tx1">
                  <a:lumMod val="10000"/>
                  <a:lumOff val="90000"/>
                </a:schemeClr>
              </a:buClr>
              <a:buFont typeface="+mj-lt"/>
              <a:buAutoNum type="arabicPeriod" startAt="28"/>
            </a:pPr>
            <a:r>
              <a:rPr lang="en-AU" dirty="0">
                <a:solidFill>
                  <a:schemeClr val="tx1">
                    <a:lumMod val="10000"/>
                    <a:lumOff val="90000"/>
                  </a:schemeClr>
                </a:solidFill>
              </a:rPr>
              <a:t> </a:t>
            </a:r>
          </a:p>
          <a:p>
            <a:pPr marL="514350" indent="-514350">
              <a:buClr>
                <a:schemeClr val="tx1"/>
              </a:buClr>
              <a:buFont typeface="+mj-lt"/>
              <a:buAutoNum type="arabicPeriod" startAt="28"/>
            </a:pPr>
            <a:r>
              <a:rPr lang="en-AU" dirty="0">
                <a:solidFill>
                  <a:srgbClr val="0000FF"/>
                </a:solidFill>
              </a:rPr>
              <a:t>auto</a:t>
            </a:r>
            <a:r>
              <a:rPr lang="en-AU" dirty="0"/>
              <a:t> out = </a:t>
            </a:r>
            <a:r>
              <a:rPr lang="en-AU" dirty="0">
                <a:solidFill>
                  <a:srgbClr val="009999"/>
                </a:solidFill>
              </a:rPr>
              <a:t>vector</a:t>
            </a:r>
            <a:r>
              <a:rPr lang="en-AU" dirty="0"/>
              <a:t>(</a:t>
            </a:r>
            <a:r>
              <a:rPr lang="en-AU" dirty="0">
                <a:solidFill>
                  <a:schemeClr val="accent5">
                    <a:lumMod val="75000"/>
                  </a:schemeClr>
                </a:solidFill>
              </a:rPr>
              <a:t>begin</a:t>
            </a:r>
            <a:r>
              <a:rPr lang="en-AU" dirty="0"/>
              <a:t>(</a:t>
            </a:r>
            <a:r>
              <a:rPr lang="en-AU" dirty="0" err="1"/>
              <a:t>saxpy</a:t>
            </a:r>
            <a:r>
              <a:rPr lang="en-AU" dirty="0"/>
              <a:t>), </a:t>
            </a:r>
            <a:r>
              <a:rPr lang="en-AU" dirty="0">
                <a:solidFill>
                  <a:schemeClr val="accent5">
                    <a:lumMod val="75000"/>
                  </a:schemeClr>
                </a:solidFill>
              </a:rPr>
              <a:t>end</a:t>
            </a:r>
            <a:r>
              <a:rPr lang="en-AU" dirty="0"/>
              <a:t>(</a:t>
            </a:r>
            <a:r>
              <a:rPr lang="en-AU" dirty="0" err="1"/>
              <a:t>saxpy</a:t>
            </a:r>
            <a:r>
              <a:rPr lang="en-AU" dirty="0"/>
              <a:t>));</a:t>
            </a:r>
          </a:p>
        </p:txBody>
      </p:sp>
      <p:sp>
        <p:nvSpPr>
          <p:cNvPr id="3" name="Title 2">
            <a:extLst>
              <a:ext uri="{FF2B5EF4-FFF2-40B4-BE49-F238E27FC236}">
                <a16:creationId xmlns:a16="http://schemas.microsoft.com/office/drawing/2014/main" id="{389B4857-D047-46EB-96F9-2E78184DF70F}"/>
              </a:ext>
            </a:extLst>
          </p:cNvPr>
          <p:cNvSpPr>
            <a:spLocks noGrp="1"/>
          </p:cNvSpPr>
          <p:nvPr>
            <p:ph type="title"/>
          </p:nvPr>
        </p:nvSpPr>
        <p:spPr/>
        <p:txBody>
          <a:bodyPr/>
          <a:lstStyle/>
          <a:p>
            <a:r>
              <a:rPr lang="en-AU" dirty="0"/>
              <a:t>SAXPY with ranges</a:t>
            </a:r>
          </a:p>
        </p:txBody>
      </p:sp>
    </p:spTree>
    <p:extLst>
      <p:ext uri="{BB962C8B-B14F-4D97-AF65-F5344CB8AC3E}">
        <p14:creationId xmlns:p14="http://schemas.microsoft.com/office/powerpoint/2010/main" val="1798821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78D3A0-6232-4C99-B581-E1CF922D0496}"/>
              </a:ext>
            </a:extLst>
          </p:cNvPr>
          <p:cNvSpPr>
            <a:spLocks noGrp="1"/>
          </p:cNvSpPr>
          <p:nvPr>
            <p:ph type="body" sz="quarter" idx="12"/>
          </p:nvPr>
        </p:nvSpPr>
        <p:spPr/>
        <p:txBody>
          <a:bodyPr/>
          <a:lstStyle/>
          <a:p>
            <a:r>
              <a:rPr lang="en-AU" dirty="0"/>
              <a:t>Ranges to the rescue</a:t>
            </a:r>
          </a:p>
        </p:txBody>
      </p:sp>
      <p:sp>
        <p:nvSpPr>
          <p:cNvPr id="2" name="TextBox 1">
            <a:extLst>
              <a:ext uri="{FF2B5EF4-FFF2-40B4-BE49-F238E27FC236}">
                <a16:creationId xmlns:a16="http://schemas.microsoft.com/office/drawing/2014/main" id="{A439CB68-C796-4C70-BAAA-F1277C62D7D7}"/>
              </a:ext>
            </a:extLst>
          </p:cNvPr>
          <p:cNvSpPr txBox="1"/>
          <p:nvPr/>
        </p:nvSpPr>
        <p:spPr>
          <a:xfrm rot="20263066">
            <a:off x="353488" y="2647191"/>
            <a:ext cx="11500264" cy="1200329"/>
          </a:xfrm>
          <a:prstGeom prst="rect">
            <a:avLst/>
          </a:prstGeom>
          <a:noFill/>
          <a:ln w="76200" cap="sq" cmpd="sng" algn="ctr">
            <a:solidFill>
              <a:schemeClr val="accent4"/>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spAutoFit/>
          </a:bodyPr>
          <a:lstStyle/>
          <a:p>
            <a:pPr algn="ctr"/>
            <a:r>
              <a:rPr lang="en-AU" sz="7200" dirty="0">
                <a:solidFill>
                  <a:srgbClr val="FF0000"/>
                </a:solidFill>
                <a:latin typeface="Stencil" panose="040409050D0802020404" pitchFamily="82" charset="0"/>
              </a:rPr>
              <a:t>WARNING: NOT FOR C++20</a:t>
            </a:r>
          </a:p>
        </p:txBody>
      </p:sp>
    </p:spTree>
    <p:extLst>
      <p:ext uri="{BB962C8B-B14F-4D97-AF65-F5344CB8AC3E}">
        <p14:creationId xmlns:p14="http://schemas.microsoft.com/office/powerpoint/2010/main" val="61884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2AA9F-FC78-4A50-A6E9-64573F82CDCE}"/>
              </a:ext>
            </a:extLst>
          </p:cNvPr>
          <p:cNvSpPr>
            <a:spLocks noGrp="1"/>
          </p:cNvSpPr>
          <p:nvPr>
            <p:ph idx="1"/>
          </p:nvPr>
        </p:nvSpPr>
        <p:spPr/>
        <p:txBody>
          <a:bodyPr/>
          <a:lstStyle/>
          <a:p>
            <a:r>
              <a:rPr lang="en-AU" dirty="0"/>
              <a:t>Uses</a:t>
            </a:r>
          </a:p>
          <a:p>
            <a:pPr lvl="1"/>
            <a:r>
              <a:rPr lang="en-AU" dirty="0" err="1"/>
              <a:t>ComputeCpp</a:t>
            </a:r>
            <a:r>
              <a:rPr lang="en-AU" dirty="0"/>
              <a:t> SYCL implementation</a:t>
            </a:r>
          </a:p>
          <a:p>
            <a:pPr lvl="1"/>
            <a:r>
              <a:rPr lang="en-AU" dirty="0"/>
              <a:t>C++11-compatible range-v3</a:t>
            </a:r>
          </a:p>
          <a:p>
            <a:pPr lvl="1"/>
            <a:r>
              <a:rPr lang="en-AU" dirty="0"/>
              <a:t>GitHub: </a:t>
            </a:r>
            <a:r>
              <a:rPr lang="en-AU" dirty="0">
                <a:hlinkClick r:id="rId2"/>
              </a:rPr>
              <a:t>https://git.io/vA5H9</a:t>
            </a:r>
            <a:endParaRPr lang="en-AU" dirty="0"/>
          </a:p>
        </p:txBody>
      </p:sp>
      <p:sp>
        <p:nvSpPr>
          <p:cNvPr id="3" name="Title 2">
            <a:extLst>
              <a:ext uri="{FF2B5EF4-FFF2-40B4-BE49-F238E27FC236}">
                <a16:creationId xmlns:a16="http://schemas.microsoft.com/office/drawing/2014/main" id="{01AF211C-FC6B-4735-8969-5494F984F5FF}"/>
              </a:ext>
            </a:extLst>
          </p:cNvPr>
          <p:cNvSpPr>
            <a:spLocks noGrp="1"/>
          </p:cNvSpPr>
          <p:nvPr>
            <p:ph type="title"/>
          </p:nvPr>
        </p:nvSpPr>
        <p:spPr/>
        <p:txBody>
          <a:bodyPr/>
          <a:lstStyle/>
          <a:p>
            <a:r>
              <a:rPr lang="en-AU" dirty="0"/>
              <a:t>SYCL Parallel STL fused with Ranges</a:t>
            </a:r>
          </a:p>
        </p:txBody>
      </p:sp>
    </p:spTree>
    <p:extLst>
      <p:ext uri="{BB962C8B-B14F-4D97-AF65-F5344CB8AC3E}">
        <p14:creationId xmlns:p14="http://schemas.microsoft.com/office/powerpoint/2010/main" val="2427994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818929-E430-4796-8E5F-8E3EFB3F898C}"/>
              </a:ext>
            </a:extLst>
          </p:cNvPr>
          <p:cNvSpPr>
            <a:spLocks noGrp="1"/>
          </p:cNvSpPr>
          <p:nvPr>
            <p:ph type="body" idx="1"/>
          </p:nvPr>
        </p:nvSpPr>
        <p:spPr>
          <a:xfrm>
            <a:off x="0" y="1276350"/>
            <a:ext cx="12185650" cy="4676775"/>
          </a:xfrm>
        </p:spPr>
        <p:txBody>
          <a:bodyPr>
            <a:noAutofit/>
          </a:bodyPr>
          <a:lstStyle/>
          <a:p>
            <a:pPr marL="514350" indent="-514350">
              <a:lnSpc>
                <a:spcPct val="80000"/>
              </a:lnSpc>
              <a:buClr>
                <a:schemeClr val="tx1"/>
              </a:buClr>
              <a:buFont typeface="+mj-lt"/>
              <a:buAutoNum type="arabicPeriod" startAt="28"/>
            </a:pPr>
            <a:r>
              <a:rPr lang="en-AU" sz="2800" dirty="0">
                <a:solidFill>
                  <a:srgbClr val="0000FF"/>
                </a:solidFill>
              </a:rPr>
              <a:t>auto</a:t>
            </a:r>
            <a:r>
              <a:rPr lang="en-AU" sz="2800" dirty="0"/>
              <a:t> exec = </a:t>
            </a:r>
            <a:r>
              <a:rPr lang="en-AU" sz="2800" dirty="0" err="1"/>
              <a:t>gstorm</a:t>
            </a:r>
            <a:r>
              <a:rPr lang="en-AU" sz="2800" dirty="0"/>
              <a:t>::</a:t>
            </a:r>
            <a:r>
              <a:rPr lang="en-AU" sz="2800" dirty="0" err="1">
                <a:solidFill>
                  <a:srgbClr val="009999"/>
                </a:solidFill>
              </a:rPr>
              <a:t>sycl_exec</a:t>
            </a:r>
            <a:r>
              <a:rPr lang="en-AU" sz="2800" dirty="0"/>
              <a:t>{};</a:t>
            </a:r>
          </a:p>
          <a:p>
            <a:pPr marL="514350" indent="-514350">
              <a:lnSpc>
                <a:spcPct val="80000"/>
              </a:lnSpc>
              <a:buClr>
                <a:schemeClr val="tx1"/>
              </a:buClr>
              <a:buFont typeface="+mj-lt"/>
              <a:buAutoNum type="arabicPeriod" startAt="28"/>
            </a:pPr>
            <a:r>
              <a:rPr lang="en-AU" sz="2800" dirty="0">
                <a:solidFill>
                  <a:srgbClr val="0000FF"/>
                </a:solidFill>
              </a:rPr>
              <a:t> </a:t>
            </a:r>
          </a:p>
          <a:p>
            <a:pPr marL="514350" indent="-514350">
              <a:lnSpc>
                <a:spcPct val="80000"/>
              </a:lnSpc>
              <a:buClr>
                <a:schemeClr val="tx1"/>
              </a:buClr>
              <a:buFont typeface="+mj-lt"/>
              <a:buAutoNum type="arabicPeriod" startAt="28"/>
            </a:pPr>
            <a:r>
              <a:rPr lang="en-AU" sz="2800" dirty="0">
                <a:solidFill>
                  <a:srgbClr val="0000FF"/>
                </a:solidFill>
              </a:rPr>
              <a:t>auto</a:t>
            </a:r>
            <a:r>
              <a:rPr lang="en-AU" sz="2800" dirty="0"/>
              <a:t> </a:t>
            </a:r>
            <a:r>
              <a:rPr lang="en-AU" sz="2800" dirty="0" err="1"/>
              <a:t>ax</a:t>
            </a:r>
            <a:r>
              <a:rPr lang="en-AU" sz="2800" dirty="0"/>
              <a:t> = view::</a:t>
            </a:r>
            <a:r>
              <a:rPr lang="en-AU" sz="2800" dirty="0">
                <a:solidFill>
                  <a:schemeClr val="accent5">
                    <a:lumMod val="75000"/>
                  </a:schemeClr>
                </a:solidFill>
              </a:rPr>
              <a:t>zip</a:t>
            </a:r>
            <a:r>
              <a:rPr lang="en-AU" sz="2800" dirty="0"/>
              <a:t>(view::</a:t>
            </a:r>
            <a:r>
              <a:rPr lang="en-AU" sz="2800" dirty="0">
                <a:solidFill>
                  <a:schemeClr val="accent5">
                    <a:lumMod val="75000"/>
                  </a:schemeClr>
                </a:solidFill>
              </a:rPr>
              <a:t>repeat</a:t>
            </a:r>
            <a:r>
              <a:rPr lang="en-AU" sz="2800" dirty="0"/>
              <a:t>(a), </a:t>
            </a:r>
            <a:r>
              <a:rPr lang="en-AU" sz="2800" dirty="0">
                <a:solidFill>
                  <a:schemeClr val="accent5">
                    <a:lumMod val="75000"/>
                  </a:schemeClr>
                </a:solidFill>
              </a:rPr>
              <a:t>copy</a:t>
            </a:r>
            <a:r>
              <a:rPr lang="en-AU" sz="2800" dirty="0"/>
              <a:t>(exec, x))</a:t>
            </a:r>
          </a:p>
          <a:p>
            <a:pPr marL="514350" indent="-514350">
              <a:lnSpc>
                <a:spcPct val="80000"/>
              </a:lnSpc>
              <a:buClr>
                <a:schemeClr val="tx1"/>
              </a:buClr>
              <a:buFont typeface="+mj-lt"/>
              <a:buAutoNum type="arabicPeriod" startAt="28"/>
            </a:pPr>
            <a:r>
              <a:rPr lang="en-AU" sz="2800" dirty="0"/>
              <a:t>        | view::</a:t>
            </a:r>
            <a:r>
              <a:rPr lang="en-AU" sz="2800" dirty="0">
                <a:solidFill>
                  <a:schemeClr val="accent5">
                    <a:lumMod val="75000"/>
                  </a:schemeClr>
                </a:solidFill>
              </a:rPr>
              <a:t>transform</a:t>
            </a:r>
            <a:r>
              <a:rPr lang="en-AU" sz="2800" dirty="0"/>
              <a:t>(</a:t>
            </a:r>
            <a:r>
              <a:rPr lang="en-AU" sz="2800" dirty="0" err="1"/>
              <a:t>mult</a:t>
            </a:r>
            <a:r>
              <a:rPr lang="en-AU" sz="2800" dirty="0"/>
              <a:t>);</a:t>
            </a:r>
          </a:p>
          <a:p>
            <a:pPr marL="514350" indent="-514350">
              <a:lnSpc>
                <a:spcPct val="80000"/>
              </a:lnSpc>
              <a:buClr>
                <a:schemeClr val="tx1"/>
              </a:buClr>
              <a:buFont typeface="+mj-lt"/>
              <a:buAutoNum type="arabicPeriod" startAt="28"/>
            </a:pPr>
            <a:r>
              <a:rPr lang="en-AU" sz="2800" dirty="0">
                <a:solidFill>
                  <a:srgbClr val="0000FF"/>
                </a:solidFill>
              </a:rPr>
              <a:t>auto</a:t>
            </a:r>
            <a:r>
              <a:rPr lang="en-AU" sz="2800" dirty="0"/>
              <a:t> </a:t>
            </a:r>
            <a:r>
              <a:rPr lang="en-AU" sz="2800" dirty="0" err="1"/>
              <a:t>saxpy</a:t>
            </a:r>
            <a:r>
              <a:rPr lang="en-AU" sz="2800" dirty="0"/>
              <a:t> = view::</a:t>
            </a:r>
            <a:r>
              <a:rPr lang="en-AU" sz="2800" dirty="0">
                <a:solidFill>
                  <a:schemeClr val="accent5">
                    <a:lumMod val="75000"/>
                  </a:schemeClr>
                </a:solidFill>
              </a:rPr>
              <a:t>zip</a:t>
            </a:r>
            <a:r>
              <a:rPr lang="en-AU" sz="2800" dirty="0"/>
              <a:t>(</a:t>
            </a:r>
            <a:r>
              <a:rPr lang="en-AU" sz="2800" dirty="0" err="1"/>
              <a:t>ax</a:t>
            </a:r>
            <a:r>
              <a:rPr lang="en-AU" sz="2800" dirty="0"/>
              <a:t>, </a:t>
            </a:r>
            <a:r>
              <a:rPr lang="en-AU" sz="2800" dirty="0">
                <a:solidFill>
                  <a:schemeClr val="accent5">
                    <a:lumMod val="75000"/>
                  </a:schemeClr>
                </a:solidFill>
              </a:rPr>
              <a:t>copy</a:t>
            </a:r>
            <a:r>
              <a:rPr lang="en-AU" sz="2800" dirty="0"/>
              <a:t>(exec, y))</a:t>
            </a:r>
          </a:p>
          <a:p>
            <a:pPr marL="514350" indent="-514350">
              <a:lnSpc>
                <a:spcPct val="80000"/>
              </a:lnSpc>
              <a:buClr>
                <a:schemeClr val="tx1"/>
              </a:buClr>
              <a:buFont typeface="+mj-lt"/>
              <a:buAutoNum type="arabicPeriod" startAt="28"/>
            </a:pPr>
            <a:r>
              <a:rPr lang="en-AU" sz="2800" dirty="0"/>
              <a:t>           | view::</a:t>
            </a:r>
            <a:r>
              <a:rPr lang="en-AU" sz="2800" dirty="0">
                <a:solidFill>
                  <a:schemeClr val="accent5">
                    <a:lumMod val="75000"/>
                  </a:schemeClr>
                </a:solidFill>
              </a:rPr>
              <a:t>transform</a:t>
            </a:r>
            <a:r>
              <a:rPr lang="en-AU" sz="2800" dirty="0"/>
              <a:t>(plus); </a:t>
            </a:r>
          </a:p>
          <a:p>
            <a:pPr marL="514350" indent="-514350">
              <a:lnSpc>
                <a:spcPct val="80000"/>
              </a:lnSpc>
              <a:buClr>
                <a:schemeClr val="tx1"/>
              </a:buClr>
              <a:buFont typeface="+mj-lt"/>
              <a:buAutoNum type="arabicPeriod" startAt="28"/>
            </a:pPr>
            <a:r>
              <a:rPr lang="en-AU" sz="2800" dirty="0">
                <a:solidFill>
                  <a:schemeClr val="accent5">
                    <a:lumMod val="75000"/>
                  </a:schemeClr>
                </a:solidFill>
              </a:rPr>
              <a:t>copy</a:t>
            </a:r>
            <a:r>
              <a:rPr lang="en-AU" sz="2800" dirty="0"/>
              <a:t>(exec,</a:t>
            </a:r>
          </a:p>
          <a:p>
            <a:pPr marL="514350" indent="-514350">
              <a:lnSpc>
                <a:spcPct val="80000"/>
              </a:lnSpc>
              <a:buClr>
                <a:schemeClr val="tx1"/>
              </a:buClr>
              <a:buFont typeface="+mj-lt"/>
              <a:buAutoNum type="arabicPeriod" startAt="28"/>
            </a:pPr>
            <a:r>
              <a:rPr lang="en-AU" sz="2800" dirty="0"/>
              <a:t>   </a:t>
            </a:r>
            <a:r>
              <a:rPr lang="en-AU" sz="2800" dirty="0" err="1"/>
              <a:t>saxpy</a:t>
            </a:r>
            <a:r>
              <a:rPr lang="en-AU" sz="2800" dirty="0"/>
              <a:t>,</a:t>
            </a:r>
          </a:p>
          <a:p>
            <a:pPr marL="514350" indent="-514350">
              <a:lnSpc>
                <a:spcPct val="80000"/>
              </a:lnSpc>
              <a:buClr>
                <a:schemeClr val="tx1"/>
              </a:buClr>
              <a:buFont typeface="+mj-lt"/>
              <a:buAutoNum type="arabicPeriod" startAt="28"/>
            </a:pPr>
            <a:r>
              <a:rPr lang="en-AU" sz="2800" dirty="0">
                <a:solidFill>
                  <a:schemeClr val="accent5">
                    <a:lumMod val="75000"/>
                  </a:schemeClr>
                </a:solidFill>
              </a:rPr>
              <a:t>   copy</a:t>
            </a:r>
            <a:r>
              <a:rPr lang="en-AU" sz="2800" dirty="0"/>
              <a:t>(exec, out),</a:t>
            </a:r>
          </a:p>
          <a:p>
            <a:pPr marL="514350" indent="-514350">
              <a:lnSpc>
                <a:spcPct val="80000"/>
              </a:lnSpc>
              <a:buClr>
                <a:schemeClr val="tx1"/>
              </a:buClr>
              <a:buFont typeface="+mj-lt"/>
              <a:buAutoNum type="arabicPeriod" startAt="28"/>
            </a:pPr>
            <a:r>
              <a:rPr lang="en-AU" sz="2800" dirty="0"/>
              <a:t>);</a:t>
            </a:r>
          </a:p>
        </p:txBody>
      </p:sp>
      <p:sp>
        <p:nvSpPr>
          <p:cNvPr id="4" name="Title 3">
            <a:extLst>
              <a:ext uri="{FF2B5EF4-FFF2-40B4-BE49-F238E27FC236}">
                <a16:creationId xmlns:a16="http://schemas.microsoft.com/office/drawing/2014/main" id="{D5EFF9AB-5C5C-4AC8-A1D3-B09AE22B31CE}"/>
              </a:ext>
            </a:extLst>
          </p:cNvPr>
          <p:cNvSpPr>
            <a:spLocks noGrp="1"/>
          </p:cNvSpPr>
          <p:nvPr>
            <p:ph type="title"/>
          </p:nvPr>
        </p:nvSpPr>
        <p:spPr/>
        <p:txBody>
          <a:bodyPr/>
          <a:lstStyle/>
          <a:p>
            <a:r>
              <a:rPr lang="en-AU" dirty="0"/>
              <a:t>Parallel Ranges SAXPY</a:t>
            </a:r>
          </a:p>
        </p:txBody>
      </p:sp>
    </p:spTree>
    <p:extLst>
      <p:ext uri="{BB962C8B-B14F-4D97-AF65-F5344CB8AC3E}">
        <p14:creationId xmlns:p14="http://schemas.microsoft.com/office/powerpoint/2010/main" val="3007375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818929-E430-4796-8E5F-8E3EFB3F898C}"/>
              </a:ext>
            </a:extLst>
          </p:cNvPr>
          <p:cNvSpPr>
            <a:spLocks noGrp="1"/>
          </p:cNvSpPr>
          <p:nvPr>
            <p:ph type="body" idx="1"/>
          </p:nvPr>
        </p:nvSpPr>
        <p:spPr>
          <a:xfrm>
            <a:off x="0" y="1276350"/>
            <a:ext cx="12185650" cy="4676775"/>
          </a:xfrm>
        </p:spPr>
        <p:txBody>
          <a:bodyPr>
            <a:normAutofit lnSpcReduction="10000"/>
          </a:bodyPr>
          <a:lstStyle/>
          <a:p>
            <a:pPr marL="514350" indent="-514350">
              <a:buClr>
                <a:schemeClr val="tx1"/>
              </a:buClr>
              <a:buFont typeface="+mj-lt"/>
              <a:buAutoNum type="arabicPeriod" startAt="28"/>
            </a:pPr>
            <a:r>
              <a:rPr lang="en-AU" sz="2800" dirty="0">
                <a:solidFill>
                  <a:srgbClr val="E7E7FF"/>
                </a:solidFill>
              </a:rPr>
              <a:t>auto</a:t>
            </a:r>
            <a:r>
              <a:rPr lang="en-AU" sz="2800" dirty="0"/>
              <a:t> </a:t>
            </a:r>
            <a:r>
              <a:rPr lang="en-AU" sz="2800" dirty="0">
                <a:solidFill>
                  <a:schemeClr val="tx1">
                    <a:lumMod val="10000"/>
                    <a:lumOff val="90000"/>
                  </a:schemeClr>
                </a:solidFill>
              </a:rPr>
              <a:t>exec = </a:t>
            </a:r>
            <a:r>
              <a:rPr lang="en-AU" sz="2800" dirty="0" err="1">
                <a:solidFill>
                  <a:schemeClr val="tx1">
                    <a:lumMod val="10000"/>
                    <a:lumOff val="90000"/>
                  </a:schemeClr>
                </a:solidFill>
              </a:rPr>
              <a:t>gstorm</a:t>
            </a:r>
            <a:r>
              <a:rPr lang="en-AU" sz="2800" dirty="0">
                <a:solidFill>
                  <a:schemeClr val="tx1">
                    <a:lumMod val="10000"/>
                    <a:lumOff val="90000"/>
                  </a:schemeClr>
                </a:solidFill>
              </a:rPr>
              <a:t>::</a:t>
            </a:r>
            <a:r>
              <a:rPr lang="en-AU" sz="2800" dirty="0" err="1">
                <a:solidFill>
                  <a:srgbClr val="C3E1E1"/>
                </a:solidFill>
              </a:rPr>
              <a:t>sycl_exec</a:t>
            </a:r>
            <a:r>
              <a:rPr lang="en-AU" sz="2800" dirty="0">
                <a:solidFill>
                  <a:schemeClr val="tx1">
                    <a:lumMod val="10000"/>
                    <a:lumOff val="90000"/>
                  </a:schemeClr>
                </a:solidFill>
              </a:rPr>
              <a:t>{};</a:t>
            </a:r>
          </a:p>
          <a:p>
            <a:pPr marL="514350" indent="-514350">
              <a:buClr>
                <a:schemeClr val="tx1"/>
              </a:buClr>
              <a:buFont typeface="+mj-lt"/>
              <a:buAutoNum type="arabicPeriod" startAt="28"/>
            </a:pPr>
            <a:r>
              <a:rPr lang="en-AU" sz="2800" dirty="0">
                <a:solidFill>
                  <a:srgbClr val="0000FF"/>
                </a:solidFill>
              </a:rPr>
              <a:t> </a:t>
            </a:r>
          </a:p>
          <a:p>
            <a:pPr marL="514350" indent="-514350">
              <a:buClr>
                <a:schemeClr val="tx1"/>
              </a:buClr>
              <a:buFont typeface="+mj-lt"/>
              <a:buAutoNum type="arabicPeriod" startAt="28"/>
            </a:pPr>
            <a:r>
              <a:rPr lang="en-AU" sz="2800" dirty="0">
                <a:solidFill>
                  <a:srgbClr val="0000FF"/>
                </a:solidFill>
              </a:rPr>
              <a:t>auto</a:t>
            </a:r>
            <a:r>
              <a:rPr lang="en-AU" sz="2800" dirty="0"/>
              <a:t> </a:t>
            </a:r>
            <a:r>
              <a:rPr lang="en-AU" sz="2800" dirty="0" err="1"/>
              <a:t>ax</a:t>
            </a:r>
            <a:r>
              <a:rPr lang="en-AU" sz="2800" dirty="0"/>
              <a:t> = view::</a:t>
            </a:r>
            <a:r>
              <a:rPr lang="en-AU" sz="2800" dirty="0">
                <a:solidFill>
                  <a:schemeClr val="accent5">
                    <a:lumMod val="75000"/>
                  </a:schemeClr>
                </a:solidFill>
              </a:rPr>
              <a:t>zip</a:t>
            </a:r>
            <a:r>
              <a:rPr lang="en-AU" sz="2800" dirty="0"/>
              <a:t>(view::</a:t>
            </a:r>
            <a:r>
              <a:rPr lang="en-AU" sz="2800" dirty="0">
                <a:solidFill>
                  <a:schemeClr val="accent5">
                    <a:lumMod val="75000"/>
                  </a:schemeClr>
                </a:solidFill>
              </a:rPr>
              <a:t>repeat</a:t>
            </a:r>
            <a:r>
              <a:rPr lang="en-AU" sz="2800" dirty="0"/>
              <a:t>(a), </a:t>
            </a:r>
            <a:r>
              <a:rPr lang="en-AU" sz="2800" dirty="0">
                <a:solidFill>
                  <a:schemeClr val="accent5">
                    <a:lumMod val="75000"/>
                  </a:schemeClr>
                </a:solidFill>
              </a:rPr>
              <a:t>copy</a:t>
            </a:r>
            <a:r>
              <a:rPr lang="en-AU" sz="2800" dirty="0"/>
              <a:t>(exec, x))</a:t>
            </a:r>
          </a:p>
          <a:p>
            <a:pPr marL="514350" indent="-514350">
              <a:buClr>
                <a:schemeClr val="tx1"/>
              </a:buClr>
              <a:buFont typeface="+mj-lt"/>
              <a:buAutoNum type="arabicPeriod" startAt="28"/>
            </a:pPr>
            <a:r>
              <a:rPr lang="en-AU" sz="2800" dirty="0"/>
              <a:t>        | view::</a:t>
            </a:r>
            <a:r>
              <a:rPr lang="en-AU" sz="2800" dirty="0">
                <a:solidFill>
                  <a:schemeClr val="accent5">
                    <a:lumMod val="75000"/>
                  </a:schemeClr>
                </a:solidFill>
              </a:rPr>
              <a:t>transform</a:t>
            </a:r>
            <a:r>
              <a:rPr lang="en-AU" sz="2800" dirty="0"/>
              <a:t>(</a:t>
            </a:r>
            <a:r>
              <a:rPr lang="en-AU" sz="2800" dirty="0" err="1"/>
              <a:t>mult</a:t>
            </a:r>
            <a:r>
              <a:rPr lang="en-AU" sz="2800" dirty="0"/>
              <a:t>);</a:t>
            </a:r>
          </a:p>
          <a:p>
            <a:pPr marL="514350" indent="-514350">
              <a:buClr>
                <a:schemeClr val="tx1"/>
              </a:buClr>
              <a:buFont typeface="+mj-lt"/>
              <a:buAutoNum type="arabicPeriod" startAt="28"/>
            </a:pPr>
            <a:r>
              <a:rPr lang="en-AU" sz="2800" dirty="0">
                <a:solidFill>
                  <a:srgbClr val="0000FF"/>
                </a:solidFill>
              </a:rPr>
              <a:t>auto</a:t>
            </a:r>
            <a:r>
              <a:rPr lang="en-AU" sz="2800" dirty="0"/>
              <a:t> </a:t>
            </a:r>
            <a:r>
              <a:rPr lang="en-AU" sz="2800" dirty="0" err="1"/>
              <a:t>saxpy</a:t>
            </a:r>
            <a:r>
              <a:rPr lang="en-AU" sz="2800" dirty="0"/>
              <a:t> = view::</a:t>
            </a:r>
            <a:r>
              <a:rPr lang="en-AU" sz="2800" dirty="0">
                <a:solidFill>
                  <a:schemeClr val="accent5">
                    <a:lumMod val="75000"/>
                  </a:schemeClr>
                </a:solidFill>
              </a:rPr>
              <a:t>zip</a:t>
            </a:r>
            <a:r>
              <a:rPr lang="en-AU" sz="2800" dirty="0"/>
              <a:t>(</a:t>
            </a:r>
            <a:r>
              <a:rPr lang="en-AU" sz="2800" dirty="0" err="1"/>
              <a:t>ax</a:t>
            </a:r>
            <a:r>
              <a:rPr lang="en-AU" sz="2800" dirty="0"/>
              <a:t>, </a:t>
            </a:r>
            <a:r>
              <a:rPr lang="en-AU" sz="2800" dirty="0">
                <a:solidFill>
                  <a:schemeClr val="accent5">
                    <a:lumMod val="75000"/>
                  </a:schemeClr>
                </a:solidFill>
              </a:rPr>
              <a:t>copy</a:t>
            </a:r>
            <a:r>
              <a:rPr lang="en-AU" sz="2800" dirty="0"/>
              <a:t>(exec, y))</a:t>
            </a:r>
          </a:p>
          <a:p>
            <a:pPr marL="514350" indent="-514350">
              <a:buClr>
                <a:schemeClr val="tx1"/>
              </a:buClr>
              <a:buFont typeface="+mj-lt"/>
              <a:buAutoNum type="arabicPeriod" startAt="28"/>
            </a:pPr>
            <a:r>
              <a:rPr lang="en-AU" sz="2800" dirty="0"/>
              <a:t>           | view::</a:t>
            </a:r>
            <a:r>
              <a:rPr lang="en-AU" sz="2800" dirty="0">
                <a:solidFill>
                  <a:schemeClr val="accent5">
                    <a:lumMod val="75000"/>
                  </a:schemeClr>
                </a:solidFill>
              </a:rPr>
              <a:t>transform</a:t>
            </a:r>
            <a:r>
              <a:rPr lang="en-AU" sz="2800" dirty="0"/>
              <a:t>(plus);</a:t>
            </a:r>
          </a:p>
          <a:p>
            <a:pPr marL="514350" indent="-514350">
              <a:buClr>
                <a:schemeClr val="tx1">
                  <a:lumMod val="10000"/>
                  <a:lumOff val="90000"/>
                </a:schemeClr>
              </a:buClr>
              <a:buFont typeface="+mj-lt"/>
              <a:buAutoNum type="arabicPeriod" startAt="28"/>
            </a:pPr>
            <a:r>
              <a:rPr lang="en-AU" sz="2800" dirty="0"/>
              <a:t> </a:t>
            </a:r>
            <a:r>
              <a:rPr lang="en-AU" sz="2800" dirty="0">
                <a:solidFill>
                  <a:schemeClr val="accent5">
                    <a:lumMod val="20000"/>
                    <a:lumOff val="80000"/>
                  </a:schemeClr>
                </a:solidFill>
              </a:rPr>
              <a:t>copy</a:t>
            </a:r>
            <a:r>
              <a:rPr lang="en-AU" sz="2800" dirty="0">
                <a:solidFill>
                  <a:schemeClr val="tx1">
                    <a:lumMod val="10000"/>
                    <a:lumOff val="90000"/>
                  </a:schemeClr>
                </a:solidFill>
              </a:rPr>
              <a:t>(exec,</a:t>
            </a:r>
          </a:p>
          <a:p>
            <a:pPr marL="514350" indent="-514350">
              <a:buClr>
                <a:schemeClr val="tx1">
                  <a:lumMod val="10000"/>
                  <a:lumOff val="90000"/>
                </a:schemeClr>
              </a:buClr>
              <a:buFont typeface="+mj-lt"/>
              <a:buAutoNum type="arabicPeriod" startAt="28"/>
            </a:pP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sz="2800" dirty="0">
                <a:solidFill>
                  <a:schemeClr val="accent5">
                    <a:lumMod val="75000"/>
                  </a:schemeClr>
                </a:solidFill>
              </a:rPr>
              <a:t>   </a:t>
            </a:r>
            <a:r>
              <a:rPr lang="en-AU" sz="2800" dirty="0">
                <a:solidFill>
                  <a:schemeClr val="accent5">
                    <a:lumMod val="20000"/>
                    <a:lumOff val="80000"/>
                  </a:schemeClr>
                </a:solidFill>
              </a:rPr>
              <a:t>copy</a:t>
            </a:r>
            <a:r>
              <a:rPr lang="en-AU" sz="2800" dirty="0">
                <a:solidFill>
                  <a:schemeClr val="tx1">
                    <a:lumMod val="10000"/>
                    <a:lumOff val="90000"/>
                  </a:schemeClr>
                </a:solidFill>
              </a:rPr>
              <a:t>(exec, out),</a:t>
            </a:r>
          </a:p>
          <a:p>
            <a:pPr marL="514350" indent="-514350">
              <a:buClr>
                <a:schemeClr val="tx1">
                  <a:lumMod val="10000"/>
                  <a:lumOff val="90000"/>
                </a:schemeClr>
              </a:buClr>
              <a:buFont typeface="+mj-lt"/>
              <a:buAutoNum type="arabicPeriod" startAt="28"/>
            </a:pPr>
            <a:r>
              <a:rPr lang="en-AU" sz="2800" dirty="0">
                <a:solidFill>
                  <a:schemeClr val="tx1">
                    <a:lumMod val="10000"/>
                    <a:lumOff val="90000"/>
                  </a:schemeClr>
                </a:solidFill>
              </a:rPr>
              <a:t>);</a:t>
            </a:r>
          </a:p>
        </p:txBody>
      </p:sp>
      <p:sp>
        <p:nvSpPr>
          <p:cNvPr id="4" name="Title 3">
            <a:extLst>
              <a:ext uri="{FF2B5EF4-FFF2-40B4-BE49-F238E27FC236}">
                <a16:creationId xmlns:a16="http://schemas.microsoft.com/office/drawing/2014/main" id="{D5EFF9AB-5C5C-4AC8-A1D3-B09AE22B31CE}"/>
              </a:ext>
            </a:extLst>
          </p:cNvPr>
          <p:cNvSpPr>
            <a:spLocks noGrp="1"/>
          </p:cNvSpPr>
          <p:nvPr>
            <p:ph type="title"/>
          </p:nvPr>
        </p:nvSpPr>
        <p:spPr/>
        <p:txBody>
          <a:bodyPr/>
          <a:lstStyle/>
          <a:p>
            <a:r>
              <a:rPr lang="en-AU" dirty="0"/>
              <a:t>Parallel Ranges SAXPY</a:t>
            </a:r>
          </a:p>
        </p:txBody>
      </p:sp>
    </p:spTree>
    <p:extLst>
      <p:ext uri="{BB962C8B-B14F-4D97-AF65-F5344CB8AC3E}">
        <p14:creationId xmlns:p14="http://schemas.microsoft.com/office/powerpoint/2010/main" val="2787773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818929-E430-4796-8E5F-8E3EFB3F898C}"/>
              </a:ext>
            </a:extLst>
          </p:cNvPr>
          <p:cNvSpPr>
            <a:spLocks noGrp="1"/>
          </p:cNvSpPr>
          <p:nvPr>
            <p:ph type="body" idx="1"/>
          </p:nvPr>
        </p:nvSpPr>
        <p:spPr>
          <a:xfrm>
            <a:off x="0" y="1276350"/>
            <a:ext cx="12185650" cy="4676775"/>
          </a:xfrm>
        </p:spPr>
        <p:txBody>
          <a:bodyPr>
            <a:normAutofit lnSpcReduction="10000"/>
          </a:bodyPr>
          <a:lstStyle/>
          <a:p>
            <a:pPr marL="514350" indent="-514350">
              <a:buClr>
                <a:schemeClr val="tx1">
                  <a:lumMod val="10000"/>
                  <a:lumOff val="90000"/>
                </a:schemeClr>
              </a:buClr>
              <a:buFont typeface="+mj-lt"/>
              <a:buAutoNum type="arabicPeriod" startAt="28"/>
            </a:pPr>
            <a:r>
              <a:rPr lang="en-AU" sz="2800" dirty="0">
                <a:solidFill>
                  <a:srgbClr val="0000FF"/>
                </a:solidFill>
              </a:rPr>
              <a:t>auto</a:t>
            </a:r>
            <a:r>
              <a:rPr lang="en-AU" sz="2800" dirty="0"/>
              <a:t> exec = </a:t>
            </a:r>
            <a:r>
              <a:rPr lang="en-AU" sz="2800" dirty="0" err="1"/>
              <a:t>gstorm</a:t>
            </a:r>
            <a:r>
              <a:rPr lang="en-AU" sz="2800" dirty="0"/>
              <a:t>::</a:t>
            </a:r>
            <a:r>
              <a:rPr lang="en-AU" sz="2800" dirty="0" err="1">
                <a:solidFill>
                  <a:srgbClr val="009999"/>
                </a:solidFill>
              </a:rPr>
              <a:t>sycl_exec</a:t>
            </a:r>
            <a:r>
              <a:rPr lang="en-AU" sz="2800" dirty="0"/>
              <a:t>{};</a:t>
            </a:r>
            <a:endParaRPr lang="en-AU" sz="2800" dirty="0">
              <a:solidFill>
                <a:schemeClr val="tx1">
                  <a:lumMod val="10000"/>
                  <a:lumOff val="90000"/>
                </a:schemeClr>
              </a:solidFill>
            </a:endParaRPr>
          </a:p>
          <a:p>
            <a:pPr marL="514350" indent="-514350">
              <a:buClr>
                <a:schemeClr val="tx1">
                  <a:lumMod val="10000"/>
                  <a:lumOff val="90000"/>
                </a:schemeClr>
              </a:buClr>
              <a:buFont typeface="+mj-lt"/>
              <a:buAutoNum type="arabicPeriod" startAt="28"/>
            </a:pPr>
            <a:r>
              <a:rPr lang="en-AU" sz="2800" dirty="0">
                <a:solidFill>
                  <a:srgbClr val="E7E7FF"/>
                </a:solidFill>
              </a:rPr>
              <a:t> </a:t>
            </a:r>
          </a:p>
          <a:p>
            <a:pPr marL="514350" indent="-514350">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ax</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(view::</a:t>
            </a:r>
            <a:r>
              <a:rPr lang="en-AU" sz="2800" dirty="0">
                <a:solidFill>
                  <a:schemeClr val="accent5">
                    <a:lumMod val="20000"/>
                    <a:lumOff val="80000"/>
                  </a:schemeClr>
                </a:solidFill>
              </a:rPr>
              <a:t>repeat</a:t>
            </a:r>
            <a:r>
              <a:rPr lang="en-AU" sz="2800" dirty="0">
                <a:solidFill>
                  <a:schemeClr val="tx1">
                    <a:lumMod val="10000"/>
                    <a:lumOff val="90000"/>
                  </a:schemeClr>
                </a:solidFill>
              </a:rPr>
              <a:t>(a), </a:t>
            </a:r>
            <a:r>
              <a:rPr lang="en-AU" sz="2800" dirty="0">
                <a:solidFill>
                  <a:schemeClr val="accent5">
                    <a:lumMod val="20000"/>
                    <a:lumOff val="80000"/>
                  </a:schemeClr>
                </a:solidFill>
              </a:rPr>
              <a:t>copy</a:t>
            </a:r>
            <a:r>
              <a:rPr lang="en-AU" sz="2800" dirty="0">
                <a:solidFill>
                  <a:schemeClr val="tx1">
                    <a:lumMod val="10000"/>
                    <a:lumOff val="90000"/>
                  </a:schemeClr>
                </a:solidFill>
              </a:rPr>
              <a:t>(exec, x))</a:t>
            </a:r>
          </a:p>
          <a:p>
            <a:pPr marL="514350" indent="-514350">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a:t>
            </a:r>
            <a:r>
              <a:rPr lang="en-AU" sz="2800" dirty="0" err="1">
                <a:solidFill>
                  <a:schemeClr val="tx1">
                    <a:lumMod val="10000"/>
                    <a:lumOff val="90000"/>
                  </a:schemeClr>
                </a:solidFill>
              </a:rPr>
              <a:t>mult</a:t>
            </a:r>
            <a:r>
              <a:rPr lang="en-AU" sz="2800"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a:t>
            </a:r>
            <a:r>
              <a:rPr lang="en-AU" sz="2800" dirty="0" err="1">
                <a:solidFill>
                  <a:schemeClr val="tx1">
                    <a:lumMod val="10000"/>
                    <a:lumOff val="90000"/>
                  </a:schemeClr>
                </a:solidFill>
              </a:rPr>
              <a:t>ax</a:t>
            </a:r>
            <a:r>
              <a:rPr lang="en-AU" sz="2800" dirty="0">
                <a:solidFill>
                  <a:schemeClr val="tx1">
                    <a:lumMod val="10000"/>
                    <a:lumOff val="90000"/>
                  </a:schemeClr>
                </a:solidFill>
              </a:rPr>
              <a:t>, </a:t>
            </a:r>
            <a:r>
              <a:rPr lang="en-AU" sz="2800" dirty="0">
                <a:solidFill>
                  <a:schemeClr val="accent5">
                    <a:lumMod val="20000"/>
                    <a:lumOff val="80000"/>
                  </a:schemeClr>
                </a:solidFill>
              </a:rPr>
              <a:t>copy</a:t>
            </a:r>
            <a:r>
              <a:rPr lang="en-AU" sz="2800" dirty="0">
                <a:solidFill>
                  <a:schemeClr val="tx1">
                    <a:lumMod val="10000"/>
                    <a:lumOff val="90000"/>
                  </a:schemeClr>
                </a:solidFill>
              </a:rPr>
              <a:t>(exec, y))</a:t>
            </a:r>
          </a:p>
          <a:p>
            <a:pPr marL="514350" indent="-514350">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(plus);</a:t>
            </a:r>
          </a:p>
          <a:p>
            <a:pPr marL="514350" indent="-514350">
              <a:buClr>
                <a:schemeClr val="tx1">
                  <a:lumMod val="10000"/>
                  <a:lumOff val="90000"/>
                </a:schemeClr>
              </a:buClr>
              <a:buFont typeface="+mj-lt"/>
              <a:buAutoNum type="arabicPeriod" startAt="28"/>
            </a:pPr>
            <a:r>
              <a:rPr lang="en-AU" sz="2800" dirty="0">
                <a:solidFill>
                  <a:schemeClr val="accent5">
                    <a:lumMod val="20000"/>
                    <a:lumOff val="80000"/>
                  </a:schemeClr>
                </a:solidFill>
              </a:rPr>
              <a:t>copy</a:t>
            </a:r>
            <a:r>
              <a:rPr lang="en-AU" sz="2800" dirty="0">
                <a:solidFill>
                  <a:schemeClr val="tx1">
                    <a:lumMod val="10000"/>
                    <a:lumOff val="90000"/>
                  </a:schemeClr>
                </a:solidFill>
              </a:rPr>
              <a:t>(exec,</a:t>
            </a:r>
          </a:p>
          <a:p>
            <a:pPr marL="514350" indent="-514350">
              <a:buClr>
                <a:schemeClr val="tx1">
                  <a:lumMod val="10000"/>
                  <a:lumOff val="90000"/>
                </a:schemeClr>
              </a:buClr>
              <a:buFont typeface="+mj-lt"/>
              <a:buAutoNum type="arabicPeriod" startAt="28"/>
            </a:pP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a:t>
            </a:r>
          </a:p>
          <a:p>
            <a:pPr marL="514350" indent="-514350">
              <a:buClr>
                <a:schemeClr val="tx1">
                  <a:lumMod val="10000"/>
                  <a:lumOff val="90000"/>
                </a:schemeClr>
              </a:buClr>
              <a:buFont typeface="+mj-lt"/>
              <a:buAutoNum type="arabicPeriod" startAt="28"/>
            </a:pPr>
            <a:r>
              <a:rPr lang="en-AU" sz="2800" dirty="0">
                <a:solidFill>
                  <a:schemeClr val="accent5">
                    <a:lumMod val="75000"/>
                  </a:schemeClr>
                </a:solidFill>
              </a:rPr>
              <a:t>   </a:t>
            </a:r>
            <a:r>
              <a:rPr lang="en-AU" sz="2800" dirty="0">
                <a:solidFill>
                  <a:schemeClr val="accent5">
                    <a:lumMod val="20000"/>
                    <a:lumOff val="80000"/>
                  </a:schemeClr>
                </a:solidFill>
              </a:rPr>
              <a:t>copy</a:t>
            </a:r>
            <a:r>
              <a:rPr lang="en-AU" sz="2800" dirty="0">
                <a:solidFill>
                  <a:schemeClr val="tx1">
                    <a:lumMod val="10000"/>
                    <a:lumOff val="90000"/>
                  </a:schemeClr>
                </a:solidFill>
              </a:rPr>
              <a:t>(exec, out),</a:t>
            </a:r>
          </a:p>
          <a:p>
            <a:pPr marL="514350" indent="-514350">
              <a:buClr>
                <a:schemeClr val="tx1">
                  <a:lumMod val="10000"/>
                  <a:lumOff val="90000"/>
                </a:schemeClr>
              </a:buClr>
              <a:buFont typeface="+mj-lt"/>
              <a:buAutoNum type="arabicPeriod" startAt="28"/>
            </a:pPr>
            <a:r>
              <a:rPr lang="en-AU" sz="2800" dirty="0">
                <a:solidFill>
                  <a:schemeClr val="tx1">
                    <a:lumMod val="10000"/>
                    <a:lumOff val="90000"/>
                  </a:schemeClr>
                </a:solidFill>
              </a:rPr>
              <a:t>);</a:t>
            </a:r>
          </a:p>
        </p:txBody>
      </p:sp>
      <p:sp>
        <p:nvSpPr>
          <p:cNvPr id="4" name="Title 3">
            <a:extLst>
              <a:ext uri="{FF2B5EF4-FFF2-40B4-BE49-F238E27FC236}">
                <a16:creationId xmlns:a16="http://schemas.microsoft.com/office/drawing/2014/main" id="{D5EFF9AB-5C5C-4AC8-A1D3-B09AE22B31CE}"/>
              </a:ext>
            </a:extLst>
          </p:cNvPr>
          <p:cNvSpPr>
            <a:spLocks noGrp="1"/>
          </p:cNvSpPr>
          <p:nvPr>
            <p:ph type="title"/>
          </p:nvPr>
        </p:nvSpPr>
        <p:spPr/>
        <p:txBody>
          <a:bodyPr/>
          <a:lstStyle/>
          <a:p>
            <a:r>
              <a:rPr lang="en-AU" dirty="0"/>
              <a:t>Parallel Ranges SAXPY</a:t>
            </a:r>
          </a:p>
        </p:txBody>
      </p:sp>
    </p:spTree>
    <p:extLst>
      <p:ext uri="{BB962C8B-B14F-4D97-AF65-F5344CB8AC3E}">
        <p14:creationId xmlns:p14="http://schemas.microsoft.com/office/powerpoint/2010/main" val="265396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EE3653-B345-477E-9C71-FE2AAC8244F1}"/>
              </a:ext>
            </a:extLst>
          </p:cNvPr>
          <p:cNvSpPr>
            <a:spLocks noGrp="1"/>
          </p:cNvSpPr>
          <p:nvPr>
            <p:ph type="title"/>
          </p:nvPr>
        </p:nvSpPr>
        <p:spPr/>
        <p:txBody>
          <a:bodyPr/>
          <a:lstStyle/>
          <a:p>
            <a:r>
              <a:rPr lang="en-AU" dirty="0"/>
              <a:t>What is parallel programming?</a:t>
            </a:r>
          </a:p>
        </p:txBody>
      </p:sp>
      <p:pic>
        <p:nvPicPr>
          <p:cNvPr id="1026" name="Picture 2" descr="https://lh3.googleusercontent.com/RyfpjIE-n07pg5K2rIHIkQXmA0XaBwvVgYy0OhO5ZPfMGAmLqAY3RlQ3C6oai3dQuECXfizxKKdjS0ZQfDf9tmZT06LkpeiYVrgc24bIDEEn0so8pwWrjmTxBA4fEiOOFYGYLwDbvLw">
            <a:extLst>
              <a:ext uri="{FF2B5EF4-FFF2-40B4-BE49-F238E27FC236}">
                <a16:creationId xmlns:a16="http://schemas.microsoft.com/office/drawing/2014/main" id="{85F831FD-7945-4179-A400-B95BB5056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1276350"/>
            <a:ext cx="318135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4AD3185-543A-4FB6-BA1E-3E0A830ED45E}"/>
              </a:ext>
            </a:extLst>
          </p:cNvPr>
          <p:cNvSpPr/>
          <p:nvPr/>
        </p:nvSpPr>
        <p:spPr>
          <a:xfrm>
            <a:off x="4505325" y="2265028"/>
            <a:ext cx="645515" cy="226502"/>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AC0A9C53-08E6-4195-BDBD-295815F60AF1}"/>
              </a:ext>
            </a:extLst>
          </p:cNvPr>
          <p:cNvSpPr/>
          <p:nvPr/>
        </p:nvSpPr>
        <p:spPr>
          <a:xfrm>
            <a:off x="4505325" y="2265028"/>
            <a:ext cx="645515" cy="72842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D612F892-2D1E-413D-BADF-A617304D60E1}"/>
              </a:ext>
            </a:extLst>
          </p:cNvPr>
          <p:cNvSpPr/>
          <p:nvPr/>
        </p:nvSpPr>
        <p:spPr>
          <a:xfrm>
            <a:off x="4505325" y="4242381"/>
            <a:ext cx="2937510" cy="179646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D930F4AD-44F9-4BE9-9182-2D5F30FAFF58}"/>
              </a:ext>
            </a:extLst>
          </p:cNvPr>
          <p:cNvSpPr/>
          <p:nvPr/>
        </p:nvSpPr>
        <p:spPr>
          <a:xfrm>
            <a:off x="4505325" y="2265028"/>
            <a:ext cx="1346835" cy="72842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F74ED1BD-0D08-4DAA-95CC-1841CB3BDC14}"/>
              </a:ext>
            </a:extLst>
          </p:cNvPr>
          <p:cNvSpPr/>
          <p:nvPr/>
        </p:nvSpPr>
        <p:spPr>
          <a:xfrm>
            <a:off x="6096000" y="2265028"/>
            <a:ext cx="1346835" cy="72842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093ABEFC-421E-4F89-9EDA-28518DF4C543}"/>
              </a:ext>
            </a:extLst>
          </p:cNvPr>
          <p:cNvSpPr/>
          <p:nvPr/>
        </p:nvSpPr>
        <p:spPr>
          <a:xfrm>
            <a:off x="4510420" y="3253705"/>
            <a:ext cx="1346835" cy="72842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62DA22D-A5AC-4BC1-A3E9-1936431ADA5E}"/>
              </a:ext>
            </a:extLst>
          </p:cNvPr>
          <p:cNvSpPr/>
          <p:nvPr/>
        </p:nvSpPr>
        <p:spPr>
          <a:xfrm>
            <a:off x="6096000" y="3253704"/>
            <a:ext cx="1346835" cy="728429"/>
          </a:xfrm>
          <a:prstGeom prst="rect">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962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11" grpId="0"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818929-E430-4796-8E5F-8E3EFB3F898C}"/>
              </a:ext>
            </a:extLst>
          </p:cNvPr>
          <p:cNvSpPr>
            <a:spLocks noGrp="1"/>
          </p:cNvSpPr>
          <p:nvPr>
            <p:ph type="body" idx="1"/>
          </p:nvPr>
        </p:nvSpPr>
        <p:spPr>
          <a:xfrm>
            <a:off x="0" y="1276350"/>
            <a:ext cx="12185650" cy="4676775"/>
          </a:xfrm>
        </p:spPr>
        <p:txBody>
          <a:bodyPr>
            <a:noAutofit/>
          </a:bodyPr>
          <a:lstStyle/>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a:solidFill>
                  <a:schemeClr val="tx1">
                    <a:lumMod val="10000"/>
                    <a:lumOff val="90000"/>
                  </a:schemeClr>
                </a:solidFill>
              </a:rPr>
              <a:t>exec = </a:t>
            </a:r>
            <a:r>
              <a:rPr lang="en-AU" sz="2800" dirty="0" err="1">
                <a:solidFill>
                  <a:schemeClr val="tx1">
                    <a:lumMod val="10000"/>
                    <a:lumOff val="90000"/>
                  </a:schemeClr>
                </a:solidFill>
              </a:rPr>
              <a:t>gstorm</a:t>
            </a:r>
            <a:r>
              <a:rPr lang="en-AU" sz="2800" dirty="0">
                <a:solidFill>
                  <a:schemeClr val="tx1">
                    <a:lumMod val="10000"/>
                    <a:lumOff val="90000"/>
                  </a:schemeClr>
                </a:solidFill>
              </a:rPr>
              <a:t>::</a:t>
            </a:r>
            <a:r>
              <a:rPr lang="en-AU" sz="2800" dirty="0" err="1">
                <a:solidFill>
                  <a:srgbClr val="C3E1E1"/>
                </a:solidFill>
              </a:rPr>
              <a:t>sycl_exec</a:t>
            </a:r>
            <a:r>
              <a:rPr lang="en-AU" sz="2800" dirty="0">
                <a:solidFill>
                  <a:schemeClr val="tx1">
                    <a:lumMod val="10000"/>
                    <a:lumOff val="90000"/>
                  </a:schemeClr>
                </a:solidFill>
              </a:rPr>
              <a:t>{};</a:t>
            </a:r>
          </a:p>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 </a:t>
            </a:r>
          </a:p>
          <a:p>
            <a:pPr marL="514350" indent="-514350">
              <a:lnSpc>
                <a:spcPct val="80000"/>
              </a:lnSpc>
              <a:buClr>
                <a:schemeClr val="tx1"/>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ax</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(view::</a:t>
            </a:r>
            <a:r>
              <a:rPr lang="en-AU" sz="2800" dirty="0">
                <a:solidFill>
                  <a:schemeClr val="accent5">
                    <a:lumMod val="20000"/>
                    <a:lumOff val="80000"/>
                  </a:schemeClr>
                </a:solidFill>
              </a:rPr>
              <a:t>repeat</a:t>
            </a:r>
            <a:r>
              <a:rPr lang="en-AU" sz="2800" dirty="0">
                <a:solidFill>
                  <a:schemeClr val="tx1">
                    <a:lumMod val="10000"/>
                    <a:lumOff val="90000"/>
                  </a:schemeClr>
                </a:solidFill>
              </a:rPr>
              <a:t>(a), </a:t>
            </a:r>
            <a:r>
              <a:rPr lang="en-AU" sz="2800" dirty="0">
                <a:solidFill>
                  <a:schemeClr val="accent5">
                    <a:lumMod val="75000"/>
                  </a:schemeClr>
                </a:solidFill>
              </a:rPr>
              <a:t>copy</a:t>
            </a:r>
            <a:r>
              <a:rPr lang="en-AU" sz="2800" dirty="0"/>
              <a:t>(exec, x)</a:t>
            </a:r>
            <a:r>
              <a:rPr lang="en-AU" sz="2800" dirty="0">
                <a:solidFill>
                  <a:schemeClr val="tx1">
                    <a:lumMod val="10000"/>
                    <a:lumOff val="90000"/>
                  </a:schemeClr>
                </a:solidFill>
              </a:rPr>
              <a:t>)</a:t>
            </a:r>
          </a:p>
          <a:p>
            <a:pPr marL="514350" indent="-514350">
              <a:lnSpc>
                <a:spcPct val="80000"/>
              </a:lnSpc>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a:t>
            </a:r>
            <a:r>
              <a:rPr lang="en-AU" sz="2800" dirty="0" err="1">
                <a:solidFill>
                  <a:schemeClr val="tx1">
                    <a:lumMod val="10000"/>
                    <a:lumOff val="90000"/>
                  </a:schemeClr>
                </a:solidFill>
              </a:rPr>
              <a:t>mult</a:t>
            </a:r>
            <a:r>
              <a:rPr lang="en-AU" sz="2800" dirty="0">
                <a:solidFill>
                  <a:schemeClr val="tx1">
                    <a:lumMod val="10000"/>
                    <a:lumOff val="90000"/>
                  </a:schemeClr>
                </a:solidFill>
              </a:rPr>
              <a:t>);</a:t>
            </a:r>
          </a:p>
          <a:p>
            <a:pPr marL="514350" indent="-514350">
              <a:lnSpc>
                <a:spcPct val="80000"/>
              </a:lnSpc>
              <a:buClr>
                <a:schemeClr val="tx1"/>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a:t>
            </a:r>
            <a:r>
              <a:rPr lang="en-AU" sz="2800" dirty="0" err="1">
                <a:solidFill>
                  <a:schemeClr val="tx1">
                    <a:lumMod val="10000"/>
                    <a:lumOff val="90000"/>
                  </a:schemeClr>
                </a:solidFill>
              </a:rPr>
              <a:t>ax</a:t>
            </a:r>
            <a:r>
              <a:rPr lang="en-AU" sz="2800" dirty="0">
                <a:solidFill>
                  <a:schemeClr val="tx1">
                    <a:lumMod val="10000"/>
                    <a:lumOff val="90000"/>
                  </a:schemeClr>
                </a:solidFill>
              </a:rPr>
              <a:t>, </a:t>
            </a:r>
            <a:r>
              <a:rPr lang="en-AU" sz="2800" dirty="0">
                <a:solidFill>
                  <a:schemeClr val="accent5">
                    <a:lumMod val="75000"/>
                  </a:schemeClr>
                </a:solidFill>
              </a:rPr>
              <a:t>copy</a:t>
            </a:r>
            <a:r>
              <a:rPr lang="en-AU" sz="2800" dirty="0"/>
              <a:t>(exec, y)</a:t>
            </a:r>
            <a:r>
              <a:rPr lang="en-AU" sz="2800" dirty="0">
                <a:solidFill>
                  <a:schemeClr val="tx1">
                    <a:lumMod val="10000"/>
                    <a:lumOff val="90000"/>
                  </a:schemeClr>
                </a:solidFill>
              </a:rPr>
              <a:t>)</a:t>
            </a:r>
          </a:p>
          <a:p>
            <a:pPr marL="514350" indent="-514350">
              <a:lnSpc>
                <a:spcPct val="80000"/>
              </a:lnSpc>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(plus);</a:t>
            </a:r>
            <a:r>
              <a:rPr lang="en-AU" sz="2800" dirty="0"/>
              <a:t> </a:t>
            </a:r>
          </a:p>
          <a:p>
            <a:pPr marL="514350" indent="-514350">
              <a:lnSpc>
                <a:spcPct val="80000"/>
              </a:lnSpc>
              <a:buClr>
                <a:schemeClr val="tx1">
                  <a:lumMod val="10000"/>
                  <a:lumOff val="90000"/>
                </a:schemeClr>
              </a:buClr>
              <a:buFont typeface="+mj-lt"/>
              <a:buAutoNum type="arabicPeriod" startAt="28"/>
            </a:pPr>
            <a:r>
              <a:rPr lang="en-AU" sz="2800" dirty="0">
                <a:solidFill>
                  <a:schemeClr val="accent5">
                    <a:lumMod val="20000"/>
                    <a:lumOff val="80000"/>
                  </a:schemeClr>
                </a:solidFill>
              </a:rPr>
              <a:t>copy</a:t>
            </a:r>
            <a:r>
              <a:rPr lang="en-AU" sz="2800" dirty="0">
                <a:solidFill>
                  <a:schemeClr val="tx1">
                    <a:lumMod val="10000"/>
                    <a:lumOff val="90000"/>
                  </a:schemeClr>
                </a:solidFill>
              </a:rPr>
              <a:t>(exec,</a:t>
            </a:r>
          </a:p>
          <a:p>
            <a:pPr marL="514350" indent="-514350">
              <a:lnSpc>
                <a:spcPct val="80000"/>
              </a:lnSpc>
              <a:buClr>
                <a:schemeClr val="tx1">
                  <a:lumMod val="10000"/>
                  <a:lumOff val="90000"/>
                </a:schemeClr>
              </a:buClr>
              <a:buFont typeface="+mj-lt"/>
              <a:buAutoNum type="arabicPeriod" startAt="28"/>
            </a:pP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a:t>
            </a:r>
          </a:p>
          <a:p>
            <a:pPr marL="514350" indent="-514350">
              <a:lnSpc>
                <a:spcPct val="80000"/>
              </a:lnSpc>
              <a:buClr>
                <a:schemeClr val="tx1"/>
              </a:buClr>
              <a:buFont typeface="+mj-lt"/>
              <a:buAutoNum type="arabicPeriod" startAt="28"/>
            </a:pPr>
            <a:r>
              <a:rPr lang="en-AU" sz="2800" dirty="0">
                <a:solidFill>
                  <a:schemeClr val="accent5">
                    <a:lumMod val="75000"/>
                  </a:schemeClr>
                </a:solidFill>
              </a:rPr>
              <a:t>   copy</a:t>
            </a:r>
            <a:r>
              <a:rPr lang="en-AU" sz="2800" dirty="0"/>
              <a:t>(exec, out)</a:t>
            </a:r>
            <a:r>
              <a:rPr lang="en-AU" sz="2800" dirty="0">
                <a:solidFill>
                  <a:schemeClr val="tx1">
                    <a:lumMod val="10000"/>
                    <a:lumOff val="90000"/>
                  </a:schemeClr>
                </a:solidFill>
              </a:rPr>
              <a:t>,</a:t>
            </a:r>
          </a:p>
          <a:p>
            <a:pPr marL="514350" indent="-514350">
              <a:lnSpc>
                <a:spcPct val="80000"/>
              </a:lnSpc>
              <a:buClr>
                <a:schemeClr val="tx1">
                  <a:lumMod val="10000"/>
                  <a:lumOff val="90000"/>
                </a:schemeClr>
              </a:buClr>
              <a:buFont typeface="+mj-lt"/>
              <a:buAutoNum type="arabicPeriod" startAt="28"/>
            </a:pPr>
            <a:r>
              <a:rPr lang="en-AU" sz="2800" dirty="0">
                <a:solidFill>
                  <a:schemeClr val="tx1">
                    <a:lumMod val="10000"/>
                    <a:lumOff val="90000"/>
                  </a:schemeClr>
                </a:solidFill>
              </a:rPr>
              <a:t>);</a:t>
            </a:r>
          </a:p>
        </p:txBody>
      </p:sp>
      <p:sp>
        <p:nvSpPr>
          <p:cNvPr id="4" name="Title 3">
            <a:extLst>
              <a:ext uri="{FF2B5EF4-FFF2-40B4-BE49-F238E27FC236}">
                <a16:creationId xmlns:a16="http://schemas.microsoft.com/office/drawing/2014/main" id="{D5EFF9AB-5C5C-4AC8-A1D3-B09AE22B31CE}"/>
              </a:ext>
            </a:extLst>
          </p:cNvPr>
          <p:cNvSpPr>
            <a:spLocks noGrp="1"/>
          </p:cNvSpPr>
          <p:nvPr>
            <p:ph type="title"/>
          </p:nvPr>
        </p:nvSpPr>
        <p:spPr/>
        <p:txBody>
          <a:bodyPr/>
          <a:lstStyle/>
          <a:p>
            <a:r>
              <a:rPr lang="en-AU" dirty="0"/>
              <a:t>Parallel Ranges SAXPY</a:t>
            </a:r>
          </a:p>
        </p:txBody>
      </p:sp>
    </p:spTree>
    <p:extLst>
      <p:ext uri="{BB962C8B-B14F-4D97-AF65-F5344CB8AC3E}">
        <p14:creationId xmlns:p14="http://schemas.microsoft.com/office/powerpoint/2010/main" val="2631309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818929-E430-4796-8E5F-8E3EFB3F898C}"/>
              </a:ext>
            </a:extLst>
          </p:cNvPr>
          <p:cNvSpPr>
            <a:spLocks noGrp="1"/>
          </p:cNvSpPr>
          <p:nvPr>
            <p:ph type="body" idx="1"/>
          </p:nvPr>
        </p:nvSpPr>
        <p:spPr>
          <a:xfrm>
            <a:off x="0" y="1276350"/>
            <a:ext cx="12185650" cy="4676775"/>
          </a:xfrm>
        </p:spPr>
        <p:txBody>
          <a:bodyPr>
            <a:noAutofit/>
          </a:bodyPr>
          <a:lstStyle/>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a:solidFill>
                  <a:schemeClr val="tx1">
                    <a:lumMod val="10000"/>
                    <a:lumOff val="90000"/>
                  </a:schemeClr>
                </a:solidFill>
              </a:rPr>
              <a:t>exec = </a:t>
            </a:r>
            <a:r>
              <a:rPr lang="en-AU" sz="2800" dirty="0" err="1">
                <a:solidFill>
                  <a:schemeClr val="tx1">
                    <a:lumMod val="10000"/>
                    <a:lumOff val="90000"/>
                  </a:schemeClr>
                </a:solidFill>
              </a:rPr>
              <a:t>gstorm</a:t>
            </a:r>
            <a:r>
              <a:rPr lang="en-AU" sz="2800" dirty="0">
                <a:solidFill>
                  <a:schemeClr val="tx1">
                    <a:lumMod val="10000"/>
                    <a:lumOff val="90000"/>
                  </a:schemeClr>
                </a:solidFill>
              </a:rPr>
              <a:t>::</a:t>
            </a:r>
            <a:r>
              <a:rPr lang="en-AU" sz="2800" dirty="0" err="1">
                <a:solidFill>
                  <a:srgbClr val="C3E1E1"/>
                </a:solidFill>
              </a:rPr>
              <a:t>sycl_exec</a:t>
            </a:r>
            <a:r>
              <a:rPr lang="en-AU" sz="2800" dirty="0">
                <a:solidFill>
                  <a:schemeClr val="tx1">
                    <a:lumMod val="10000"/>
                    <a:lumOff val="90000"/>
                  </a:schemeClr>
                </a:solidFill>
              </a:rPr>
              <a:t>{};</a:t>
            </a:r>
            <a:endParaRPr lang="en-AU" sz="2800" dirty="0"/>
          </a:p>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 </a:t>
            </a:r>
          </a:p>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ax</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(view::</a:t>
            </a:r>
            <a:r>
              <a:rPr lang="en-AU" sz="2800" dirty="0">
                <a:solidFill>
                  <a:schemeClr val="accent5">
                    <a:lumMod val="20000"/>
                    <a:lumOff val="80000"/>
                  </a:schemeClr>
                </a:solidFill>
              </a:rPr>
              <a:t>repeat</a:t>
            </a:r>
            <a:r>
              <a:rPr lang="en-AU" sz="2800" dirty="0">
                <a:solidFill>
                  <a:schemeClr val="tx1">
                    <a:lumMod val="10000"/>
                    <a:lumOff val="90000"/>
                  </a:schemeClr>
                </a:solidFill>
              </a:rPr>
              <a:t>(a), </a:t>
            </a:r>
            <a:r>
              <a:rPr lang="en-AU" sz="2800" dirty="0">
                <a:solidFill>
                  <a:schemeClr val="accent5">
                    <a:lumMod val="20000"/>
                    <a:lumOff val="80000"/>
                  </a:schemeClr>
                </a:solidFill>
              </a:rPr>
              <a:t>copy</a:t>
            </a:r>
            <a:r>
              <a:rPr lang="en-AU" sz="2800" dirty="0">
                <a:solidFill>
                  <a:schemeClr val="tx1">
                    <a:lumMod val="10000"/>
                    <a:lumOff val="90000"/>
                  </a:schemeClr>
                </a:solidFill>
              </a:rPr>
              <a:t>(exec, x))</a:t>
            </a:r>
          </a:p>
          <a:p>
            <a:pPr marL="514350" indent="-514350">
              <a:lnSpc>
                <a:spcPct val="80000"/>
              </a:lnSpc>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a:t>
            </a:r>
            <a:r>
              <a:rPr lang="en-AU" sz="2800" dirty="0" err="1">
                <a:solidFill>
                  <a:schemeClr val="tx1">
                    <a:lumMod val="10000"/>
                    <a:lumOff val="90000"/>
                  </a:schemeClr>
                </a:solidFill>
              </a:rPr>
              <a:t>mult</a:t>
            </a:r>
            <a:r>
              <a:rPr lang="en-AU" sz="2800" dirty="0">
                <a:solidFill>
                  <a:schemeClr val="tx1">
                    <a:lumMod val="10000"/>
                    <a:lumOff val="90000"/>
                  </a:schemeClr>
                </a:solidFill>
              </a:rPr>
              <a:t>);</a:t>
            </a:r>
          </a:p>
          <a:p>
            <a:pPr marL="514350" indent="-514350">
              <a:lnSpc>
                <a:spcPct val="80000"/>
              </a:lnSpc>
              <a:buClr>
                <a:schemeClr val="tx1">
                  <a:lumMod val="10000"/>
                  <a:lumOff val="90000"/>
                </a:schemeClr>
              </a:buClr>
              <a:buFont typeface="+mj-lt"/>
              <a:buAutoNum type="arabicPeriod" startAt="28"/>
            </a:pPr>
            <a:r>
              <a:rPr lang="en-AU" sz="2800" dirty="0">
                <a:solidFill>
                  <a:srgbClr val="E7E7FF"/>
                </a:solidFill>
              </a:rPr>
              <a:t>auto</a:t>
            </a:r>
            <a:r>
              <a:rPr lang="en-AU" sz="2800" dirty="0"/>
              <a:t> </a:t>
            </a:r>
            <a:r>
              <a:rPr lang="en-AU" sz="2800" dirty="0" err="1">
                <a:solidFill>
                  <a:schemeClr val="tx1">
                    <a:lumMod val="10000"/>
                    <a:lumOff val="90000"/>
                  </a:schemeClr>
                </a:solidFill>
              </a:rPr>
              <a:t>saxpy</a:t>
            </a:r>
            <a:r>
              <a:rPr lang="en-AU" sz="2800" dirty="0">
                <a:solidFill>
                  <a:schemeClr val="tx1">
                    <a:lumMod val="10000"/>
                    <a:lumOff val="90000"/>
                  </a:schemeClr>
                </a:solidFill>
              </a:rPr>
              <a:t> = view::</a:t>
            </a:r>
            <a:r>
              <a:rPr lang="en-AU" sz="2800" dirty="0">
                <a:solidFill>
                  <a:schemeClr val="accent5">
                    <a:lumMod val="20000"/>
                    <a:lumOff val="80000"/>
                  </a:schemeClr>
                </a:solidFill>
              </a:rPr>
              <a:t>zip</a:t>
            </a:r>
            <a:r>
              <a:rPr lang="en-AU" sz="2800" dirty="0">
                <a:solidFill>
                  <a:schemeClr val="tx1">
                    <a:lumMod val="10000"/>
                    <a:lumOff val="90000"/>
                  </a:schemeClr>
                </a:solidFill>
              </a:rPr>
              <a:t>(</a:t>
            </a:r>
            <a:r>
              <a:rPr lang="en-AU" sz="2800" dirty="0" err="1">
                <a:solidFill>
                  <a:schemeClr val="tx1">
                    <a:lumMod val="10000"/>
                    <a:lumOff val="90000"/>
                  </a:schemeClr>
                </a:solidFill>
              </a:rPr>
              <a:t>ax</a:t>
            </a:r>
            <a:r>
              <a:rPr lang="en-AU" sz="2800" dirty="0">
                <a:solidFill>
                  <a:schemeClr val="tx1">
                    <a:lumMod val="10000"/>
                    <a:lumOff val="90000"/>
                  </a:schemeClr>
                </a:solidFill>
              </a:rPr>
              <a:t>, </a:t>
            </a:r>
            <a:r>
              <a:rPr lang="en-AU" sz="2800" dirty="0">
                <a:solidFill>
                  <a:schemeClr val="accent5">
                    <a:lumMod val="20000"/>
                    <a:lumOff val="80000"/>
                  </a:schemeClr>
                </a:solidFill>
              </a:rPr>
              <a:t>copy</a:t>
            </a:r>
            <a:r>
              <a:rPr lang="en-AU" sz="2800" dirty="0">
                <a:solidFill>
                  <a:schemeClr val="tx1">
                    <a:lumMod val="10000"/>
                    <a:lumOff val="90000"/>
                  </a:schemeClr>
                </a:solidFill>
              </a:rPr>
              <a:t>(exec, y))</a:t>
            </a:r>
          </a:p>
          <a:p>
            <a:pPr marL="514350" indent="-514350">
              <a:lnSpc>
                <a:spcPct val="80000"/>
              </a:lnSpc>
              <a:buClr>
                <a:schemeClr val="tx1">
                  <a:lumMod val="10000"/>
                  <a:lumOff val="90000"/>
                </a:schemeClr>
              </a:buClr>
              <a:buFont typeface="+mj-lt"/>
              <a:buAutoNum type="arabicPeriod" startAt="28"/>
            </a:pPr>
            <a:r>
              <a:rPr lang="en-AU" sz="2800" dirty="0"/>
              <a:t>           </a:t>
            </a:r>
            <a:r>
              <a:rPr lang="en-AU" sz="2800" dirty="0">
                <a:solidFill>
                  <a:schemeClr val="tx1">
                    <a:lumMod val="10000"/>
                    <a:lumOff val="90000"/>
                  </a:schemeClr>
                </a:solidFill>
              </a:rPr>
              <a:t>| view::</a:t>
            </a:r>
            <a:r>
              <a:rPr lang="en-AU" sz="2800" dirty="0">
                <a:solidFill>
                  <a:schemeClr val="accent5">
                    <a:lumMod val="20000"/>
                    <a:lumOff val="80000"/>
                  </a:schemeClr>
                </a:solidFill>
              </a:rPr>
              <a:t>transform</a:t>
            </a:r>
            <a:r>
              <a:rPr lang="en-AU" sz="2800" dirty="0">
                <a:solidFill>
                  <a:schemeClr val="tx1">
                    <a:lumMod val="10000"/>
                    <a:lumOff val="90000"/>
                  </a:schemeClr>
                </a:solidFill>
              </a:rPr>
              <a:t>(plus);</a:t>
            </a:r>
            <a:r>
              <a:rPr lang="en-AU" sz="2800" dirty="0"/>
              <a:t> </a:t>
            </a:r>
          </a:p>
          <a:p>
            <a:pPr marL="514350" indent="-514350">
              <a:lnSpc>
                <a:spcPct val="80000"/>
              </a:lnSpc>
              <a:buClr>
                <a:schemeClr val="tx1"/>
              </a:buClr>
              <a:buFont typeface="+mj-lt"/>
              <a:buAutoNum type="arabicPeriod" startAt="28"/>
            </a:pPr>
            <a:r>
              <a:rPr lang="en-AU" sz="2800" dirty="0">
                <a:solidFill>
                  <a:schemeClr val="accent5">
                    <a:lumMod val="75000"/>
                  </a:schemeClr>
                </a:solidFill>
              </a:rPr>
              <a:t>copy</a:t>
            </a:r>
            <a:r>
              <a:rPr lang="en-AU" sz="2800" dirty="0"/>
              <a:t>(exec,</a:t>
            </a:r>
          </a:p>
          <a:p>
            <a:pPr marL="514350" indent="-514350">
              <a:lnSpc>
                <a:spcPct val="80000"/>
              </a:lnSpc>
              <a:buClr>
                <a:schemeClr val="tx1"/>
              </a:buClr>
              <a:buFont typeface="+mj-lt"/>
              <a:buAutoNum type="arabicPeriod" startAt="28"/>
            </a:pPr>
            <a:r>
              <a:rPr lang="en-AU" sz="2800" dirty="0"/>
              <a:t>   </a:t>
            </a:r>
            <a:r>
              <a:rPr lang="en-AU" sz="2800" dirty="0" err="1"/>
              <a:t>saxpy</a:t>
            </a:r>
            <a:r>
              <a:rPr lang="en-AU" sz="2800" dirty="0"/>
              <a:t>,</a:t>
            </a:r>
          </a:p>
          <a:p>
            <a:pPr marL="514350" indent="-514350">
              <a:lnSpc>
                <a:spcPct val="80000"/>
              </a:lnSpc>
              <a:buClr>
                <a:schemeClr val="tx1"/>
              </a:buClr>
              <a:buFont typeface="+mj-lt"/>
              <a:buAutoNum type="arabicPeriod" startAt="28"/>
            </a:pPr>
            <a:r>
              <a:rPr lang="en-AU" sz="2800" dirty="0">
                <a:solidFill>
                  <a:schemeClr val="accent5">
                    <a:lumMod val="75000"/>
                  </a:schemeClr>
                </a:solidFill>
              </a:rPr>
              <a:t>   copy</a:t>
            </a:r>
            <a:r>
              <a:rPr lang="en-AU" sz="2800" dirty="0"/>
              <a:t>(exec, out)</a:t>
            </a:r>
          </a:p>
          <a:p>
            <a:pPr marL="514350" indent="-514350">
              <a:lnSpc>
                <a:spcPct val="80000"/>
              </a:lnSpc>
              <a:buClr>
                <a:schemeClr val="tx1"/>
              </a:buClr>
              <a:buFont typeface="+mj-lt"/>
              <a:buAutoNum type="arabicPeriod" startAt="28"/>
            </a:pPr>
            <a:r>
              <a:rPr lang="en-AU" sz="2800" dirty="0"/>
              <a:t>);</a:t>
            </a:r>
          </a:p>
        </p:txBody>
      </p:sp>
      <p:sp>
        <p:nvSpPr>
          <p:cNvPr id="4" name="Title 3">
            <a:extLst>
              <a:ext uri="{FF2B5EF4-FFF2-40B4-BE49-F238E27FC236}">
                <a16:creationId xmlns:a16="http://schemas.microsoft.com/office/drawing/2014/main" id="{D5EFF9AB-5C5C-4AC8-A1D3-B09AE22B31CE}"/>
              </a:ext>
            </a:extLst>
          </p:cNvPr>
          <p:cNvSpPr>
            <a:spLocks noGrp="1"/>
          </p:cNvSpPr>
          <p:nvPr>
            <p:ph type="title"/>
          </p:nvPr>
        </p:nvSpPr>
        <p:spPr/>
        <p:txBody>
          <a:bodyPr/>
          <a:lstStyle/>
          <a:p>
            <a:r>
              <a:rPr lang="en-AU" dirty="0"/>
              <a:t>Parallel Ranges SAXPY</a:t>
            </a:r>
          </a:p>
        </p:txBody>
      </p:sp>
    </p:spTree>
    <p:extLst>
      <p:ext uri="{BB962C8B-B14F-4D97-AF65-F5344CB8AC3E}">
        <p14:creationId xmlns:p14="http://schemas.microsoft.com/office/powerpoint/2010/main" val="454507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4A78B3-B44A-497B-B2C3-88EA150C7BD1}"/>
              </a:ext>
            </a:extLst>
          </p:cNvPr>
          <p:cNvSpPr>
            <a:spLocks noGrp="1"/>
          </p:cNvSpPr>
          <p:nvPr>
            <p:ph type="title"/>
          </p:nvPr>
        </p:nvSpPr>
        <p:spPr/>
        <p:txBody>
          <a:bodyPr/>
          <a:lstStyle/>
          <a:p>
            <a:r>
              <a:rPr lang="en-AU" dirty="0"/>
              <a:t>Results of SAXPY</a:t>
            </a:r>
          </a:p>
        </p:txBody>
      </p:sp>
      <p:pic>
        <p:nvPicPr>
          <p:cNvPr id="10" name="Google Shape;371;p64">
            <a:extLst>
              <a:ext uri="{FF2B5EF4-FFF2-40B4-BE49-F238E27FC236}">
                <a16:creationId xmlns:a16="http://schemas.microsoft.com/office/drawing/2014/main" id="{FF5FF4AA-A9E7-4491-BFB7-F9D7BFAE7AD9}"/>
              </a:ext>
            </a:extLst>
          </p:cNvPr>
          <p:cNvPicPr preferRelativeResize="0">
            <a:picLocks noGrp="1"/>
          </p:cNvPicPr>
          <p:nvPr>
            <p:ph idx="1"/>
          </p:nvPr>
        </p:nvPicPr>
        <p:blipFill>
          <a:blip r:embed="rId3">
            <a:alphaModFix/>
          </a:blip>
          <a:stretch>
            <a:fillRect/>
          </a:stretch>
        </p:blipFill>
        <p:spPr>
          <a:xfrm>
            <a:off x="838200" y="1276350"/>
            <a:ext cx="10515600" cy="3154680"/>
          </a:xfrm>
          <a:prstGeom prst="rect">
            <a:avLst/>
          </a:prstGeom>
          <a:noFill/>
          <a:ln>
            <a:noFill/>
          </a:ln>
        </p:spPr>
      </p:pic>
      <p:sp>
        <p:nvSpPr>
          <p:cNvPr id="11" name="TextBox 10">
            <a:extLst>
              <a:ext uri="{FF2B5EF4-FFF2-40B4-BE49-F238E27FC236}">
                <a16:creationId xmlns:a16="http://schemas.microsoft.com/office/drawing/2014/main" id="{822E234C-D3D9-4A91-860C-956FA3F39C16}"/>
              </a:ext>
            </a:extLst>
          </p:cNvPr>
          <p:cNvSpPr txBox="1"/>
          <p:nvPr/>
        </p:nvSpPr>
        <p:spPr>
          <a:xfrm>
            <a:off x="838200" y="4773336"/>
            <a:ext cx="10515599" cy="1200329"/>
          </a:xfrm>
          <a:prstGeom prst="rect">
            <a:avLst/>
          </a:prstGeom>
          <a:noFill/>
        </p:spPr>
        <p:txBody>
          <a:bodyPr wrap="square" rtlCol="0">
            <a:spAutoFit/>
          </a:bodyPr>
          <a:lstStyle/>
          <a:p>
            <a:r>
              <a:rPr lang="en-AU" sz="2400" dirty="0">
                <a:latin typeface="+mj-lt"/>
              </a:rPr>
              <a:t>Intel i7-6700K CPU and Intel HD Graphics 530 GPU</a:t>
            </a:r>
          </a:p>
          <a:p>
            <a:r>
              <a:rPr lang="en-AU" sz="2400" dirty="0">
                <a:latin typeface="+mj-lt"/>
              </a:rPr>
              <a:t>Execution time includes buffer creation and queuing overheads</a:t>
            </a:r>
          </a:p>
          <a:p>
            <a:r>
              <a:rPr lang="en-AU" sz="2400" dirty="0">
                <a:latin typeface="+mj-lt"/>
              </a:rPr>
              <a:t>Speedups calculated from median execution times of 100 runs per experiment</a:t>
            </a:r>
          </a:p>
        </p:txBody>
      </p:sp>
    </p:spTree>
    <p:extLst>
      <p:ext uri="{BB962C8B-B14F-4D97-AF65-F5344CB8AC3E}">
        <p14:creationId xmlns:p14="http://schemas.microsoft.com/office/powerpoint/2010/main" val="4030676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DDCF8B-C2AA-4C82-A367-33AB2900A364}"/>
              </a:ext>
            </a:extLst>
          </p:cNvPr>
          <p:cNvSpPr>
            <a:spLocks noGrp="1"/>
          </p:cNvSpPr>
          <p:nvPr>
            <p:ph type="body" idx="1"/>
          </p:nvPr>
        </p:nvSpPr>
        <p:spPr>
          <a:xfrm>
            <a:off x="0" y="1276351"/>
            <a:ext cx="7407479" cy="4876800"/>
          </a:xfrm>
        </p:spPr>
        <p:txBody>
          <a:bodyPr>
            <a:normAutofit/>
          </a:bodyPr>
          <a:lstStyle/>
          <a:p>
            <a:pPr marL="514350" indent="-514350">
              <a:lnSpc>
                <a:spcPct val="80000"/>
              </a:lnSpc>
              <a:spcBef>
                <a:spcPts val="600"/>
              </a:spcBef>
              <a:buClr>
                <a:schemeClr val="tx1"/>
              </a:buClr>
              <a:buFont typeface="+mj-lt"/>
              <a:buAutoNum type="arabicPeriod"/>
            </a:pPr>
            <a:r>
              <a:rPr lang="en-AU" sz="2000" dirty="0" err="1">
                <a:solidFill>
                  <a:srgbClr val="0000FF"/>
                </a:solidFill>
              </a:rPr>
              <a:t>constexpr</a:t>
            </a:r>
            <a:r>
              <a:rPr lang="en-AU" sz="2000" dirty="0"/>
              <a:t> </a:t>
            </a:r>
            <a:r>
              <a:rPr lang="en-AU" sz="2000" dirty="0">
                <a:solidFill>
                  <a:srgbClr val="0000FF"/>
                </a:solidFill>
              </a:rPr>
              <a:t>auto</a:t>
            </a:r>
            <a:r>
              <a:rPr lang="en-AU" sz="2000" dirty="0"/>
              <a:t> width = 512;</a:t>
            </a:r>
          </a:p>
          <a:p>
            <a:pPr marL="514350" indent="-514350">
              <a:lnSpc>
                <a:spcPct val="80000"/>
              </a:lnSpc>
              <a:spcBef>
                <a:spcPts val="600"/>
              </a:spcBef>
              <a:buClr>
                <a:schemeClr val="tx1"/>
              </a:buClr>
              <a:buFont typeface="+mj-lt"/>
              <a:buAutoNum type="arabicPeriod"/>
            </a:pPr>
            <a:r>
              <a:rPr lang="en-AU" sz="2000" dirty="0" err="1">
                <a:solidFill>
                  <a:srgbClr val="0000FF"/>
                </a:solidFill>
              </a:rPr>
              <a:t>constexpr</a:t>
            </a:r>
            <a:r>
              <a:rPr lang="en-AU" sz="2000" dirty="0"/>
              <a:t> </a:t>
            </a:r>
            <a:r>
              <a:rPr lang="en-AU" sz="2000" dirty="0">
                <a:solidFill>
                  <a:srgbClr val="0000FF"/>
                </a:solidFill>
              </a:rPr>
              <a:t>auto</a:t>
            </a:r>
            <a:r>
              <a:rPr lang="en-AU" sz="2000" dirty="0"/>
              <a:t> iterations = 100;</a:t>
            </a:r>
          </a:p>
          <a:p>
            <a:pPr marL="514350" indent="-514350">
              <a:lnSpc>
                <a:spcPct val="80000"/>
              </a:lnSpc>
              <a:spcBef>
                <a:spcPts val="600"/>
              </a:spcBef>
              <a:buClr>
                <a:schemeClr val="tx1"/>
              </a:buClr>
              <a:buFont typeface="+mj-lt"/>
              <a:buAutoNum type="arabicPeriod"/>
            </a:pPr>
            <a:r>
              <a:rPr lang="en-AU" sz="2000" dirty="0">
                <a:solidFill>
                  <a:srgbClr val="0000FF"/>
                </a:solidFill>
              </a:rPr>
              <a:t>auto</a:t>
            </a:r>
            <a:r>
              <a:rPr lang="en-AU" sz="2000" dirty="0"/>
              <a:t> image = </a:t>
            </a:r>
            <a:r>
              <a:rPr lang="en-AU" sz="2000" dirty="0">
                <a:solidFill>
                  <a:srgbClr val="009999"/>
                </a:solidFill>
              </a:rPr>
              <a:t>vector</a:t>
            </a:r>
            <a:r>
              <a:rPr lang="en-AU" sz="2000" dirty="0"/>
              <a:t>&lt;</a:t>
            </a:r>
            <a:r>
              <a:rPr lang="en-AU" sz="2000" dirty="0">
                <a:solidFill>
                  <a:srgbClr val="009999"/>
                </a:solidFill>
              </a:rPr>
              <a:t>pixel</a:t>
            </a:r>
            <a:r>
              <a:rPr lang="en-AU" sz="2000" dirty="0"/>
              <a:t>&gt;(width * width);</a:t>
            </a:r>
          </a:p>
          <a:p>
            <a:pPr marL="514350" indent="-514350">
              <a:lnSpc>
                <a:spcPct val="80000"/>
              </a:lnSpc>
              <a:spcBef>
                <a:spcPts val="600"/>
              </a:spcBef>
              <a:buClr>
                <a:schemeClr val="tx1"/>
              </a:buClr>
              <a:buFont typeface="+mj-lt"/>
              <a:buAutoNum type="arabicPeriod"/>
            </a:pPr>
            <a:r>
              <a:rPr lang="en-AU" sz="2000" dirty="0"/>
              <a:t>{</a:t>
            </a:r>
          </a:p>
          <a:p>
            <a:pPr marL="514350" indent="-514350">
              <a:lnSpc>
                <a:spcPct val="80000"/>
              </a:lnSpc>
              <a:spcBef>
                <a:spcPts val="600"/>
              </a:spcBef>
              <a:buClr>
                <a:schemeClr val="tx1"/>
              </a:buClr>
              <a:buFont typeface="+mj-lt"/>
              <a:buAutoNum type="arabicPeriod"/>
            </a:pPr>
            <a:r>
              <a:rPr lang="en-AU" sz="2000" dirty="0"/>
              <a:t>   </a:t>
            </a:r>
            <a:r>
              <a:rPr lang="en-AU" sz="2000" dirty="0">
                <a:solidFill>
                  <a:srgbClr val="0000FF"/>
                </a:solidFill>
              </a:rPr>
              <a:t>auto</a:t>
            </a:r>
            <a:r>
              <a:rPr lang="en-AU" sz="2000" dirty="0"/>
              <a:t> exec = </a:t>
            </a:r>
            <a:r>
              <a:rPr lang="en-AU" sz="2000" dirty="0" err="1"/>
              <a:t>gstorm</a:t>
            </a:r>
            <a:r>
              <a:rPr lang="en-AU" sz="2000" dirty="0"/>
              <a:t>::</a:t>
            </a:r>
            <a:r>
              <a:rPr lang="en-AU" sz="2000" dirty="0" err="1">
                <a:solidFill>
                  <a:srgbClr val="009999"/>
                </a:solidFill>
              </a:rPr>
              <a:t>sycl_exec</a:t>
            </a:r>
            <a:r>
              <a:rPr lang="en-AU" sz="2000" dirty="0"/>
              <a:t>{};</a:t>
            </a:r>
          </a:p>
          <a:p>
            <a:pPr marL="514350" indent="-514350">
              <a:lnSpc>
                <a:spcPct val="80000"/>
              </a:lnSpc>
              <a:spcBef>
                <a:spcPts val="600"/>
              </a:spcBef>
              <a:buClr>
                <a:schemeClr val="tx1"/>
              </a:buClr>
              <a:buFont typeface="+mj-lt"/>
              <a:buAutoNum type="arabicPeriod"/>
            </a:pPr>
            <a:r>
              <a:rPr lang="en-AU" sz="2000" dirty="0"/>
              <a:t>   </a:t>
            </a:r>
            <a:r>
              <a:rPr lang="en-AU" sz="2000" dirty="0">
                <a:solidFill>
                  <a:srgbClr val="0000FF"/>
                </a:solidFill>
              </a:rPr>
              <a:t>auto</a:t>
            </a:r>
            <a:r>
              <a:rPr lang="en-AU" sz="2000" dirty="0"/>
              <a:t> </a:t>
            </a:r>
            <a:r>
              <a:rPr lang="en-AU" sz="2000" dirty="0" err="1"/>
              <a:t>gpu_image</a:t>
            </a:r>
            <a:r>
              <a:rPr lang="en-AU" sz="2000" dirty="0"/>
              <a:t> = </a:t>
            </a:r>
            <a:r>
              <a:rPr lang="en-AU" sz="2000" dirty="0">
                <a:solidFill>
                  <a:schemeClr val="accent5">
                    <a:lumMod val="75000"/>
                  </a:schemeClr>
                </a:solidFill>
              </a:rPr>
              <a:t>copy</a:t>
            </a:r>
            <a:r>
              <a:rPr lang="en-AU" sz="2000" dirty="0"/>
              <a:t>(exec, image);</a:t>
            </a:r>
          </a:p>
          <a:p>
            <a:pPr marL="514350" indent="-514350">
              <a:lnSpc>
                <a:spcPct val="80000"/>
              </a:lnSpc>
              <a:spcBef>
                <a:spcPts val="600"/>
              </a:spcBef>
              <a:buClr>
                <a:schemeClr val="tx1"/>
              </a:buClr>
              <a:buFont typeface="+mj-lt"/>
              <a:buAutoNum type="arabicPeriod"/>
            </a:pPr>
            <a:r>
              <a:rPr lang="en-AU" sz="2000" dirty="0"/>
              <a:t>   </a:t>
            </a:r>
            <a:r>
              <a:rPr lang="en-AU" sz="2000" dirty="0">
                <a:solidFill>
                  <a:srgbClr val="0000FF"/>
                </a:solidFill>
              </a:rPr>
              <a:t>auto</a:t>
            </a:r>
            <a:r>
              <a:rPr lang="en-AU" sz="2000" dirty="0"/>
              <a:t> indices = view::</a:t>
            </a:r>
            <a:r>
              <a:rPr lang="en-AU" sz="2000" dirty="0">
                <a:solidFill>
                  <a:schemeClr val="accent5">
                    <a:lumMod val="75000"/>
                  </a:schemeClr>
                </a:solidFill>
              </a:rPr>
              <a:t>iota</a:t>
            </a:r>
            <a:r>
              <a:rPr lang="en-AU" sz="2000" dirty="0"/>
              <a:t>(0, </a:t>
            </a:r>
            <a:r>
              <a:rPr lang="en-AU" sz="2000" dirty="0">
                <a:solidFill>
                  <a:schemeClr val="accent5">
                    <a:lumMod val="75000"/>
                  </a:schemeClr>
                </a:solidFill>
              </a:rPr>
              <a:t>size</a:t>
            </a:r>
            <a:r>
              <a:rPr lang="en-AU" sz="2000" dirty="0"/>
              <a:t>(image));</a:t>
            </a:r>
          </a:p>
          <a:p>
            <a:pPr marL="514350" indent="-514350">
              <a:lnSpc>
                <a:spcPct val="80000"/>
              </a:lnSpc>
              <a:spcBef>
                <a:spcPts val="600"/>
              </a:spcBef>
              <a:buClr>
                <a:schemeClr val="tx1"/>
              </a:buClr>
              <a:buFont typeface="+mj-lt"/>
              <a:buAutoNum type="arabicPeriod"/>
            </a:pPr>
            <a:r>
              <a:rPr lang="en-AU" sz="2000" dirty="0"/>
              <a:t>   </a:t>
            </a:r>
            <a:r>
              <a:rPr lang="en-AU" sz="2000" dirty="0">
                <a:solidFill>
                  <a:schemeClr val="accent5">
                    <a:lumMod val="75000"/>
                  </a:schemeClr>
                </a:solidFill>
              </a:rPr>
              <a:t>transform</a:t>
            </a:r>
            <a:r>
              <a:rPr lang="en-AU" sz="2000" dirty="0"/>
              <a:t>(exec, </a:t>
            </a:r>
          </a:p>
          <a:p>
            <a:pPr marL="514350" indent="-514350">
              <a:lnSpc>
                <a:spcPct val="80000"/>
              </a:lnSpc>
              <a:spcBef>
                <a:spcPts val="600"/>
              </a:spcBef>
              <a:buClr>
                <a:schemeClr val="tx1"/>
              </a:buClr>
              <a:buFont typeface="+mj-lt"/>
              <a:buAutoNum type="arabicPeriod"/>
            </a:pPr>
            <a:r>
              <a:rPr lang="en-AU" sz="2000" dirty="0"/>
              <a:t>      indices, </a:t>
            </a:r>
          </a:p>
          <a:p>
            <a:pPr marL="514350" indent="-514350">
              <a:lnSpc>
                <a:spcPct val="80000"/>
              </a:lnSpc>
              <a:spcBef>
                <a:spcPts val="600"/>
              </a:spcBef>
              <a:buClr>
                <a:schemeClr val="tx1"/>
              </a:buClr>
              <a:buFont typeface="+mj-lt"/>
              <a:buAutoNum type="arabicPeriod"/>
            </a:pPr>
            <a:r>
              <a:rPr lang="en-AU" sz="2000" dirty="0"/>
              <a:t>      </a:t>
            </a:r>
            <a:r>
              <a:rPr lang="en-AU" sz="2000" dirty="0" err="1"/>
              <a:t>gpu_image</a:t>
            </a:r>
            <a:r>
              <a:rPr lang="en-AU" sz="2000" dirty="0"/>
              <a:t>,</a:t>
            </a:r>
          </a:p>
          <a:p>
            <a:pPr marL="514350" indent="-514350">
              <a:lnSpc>
                <a:spcPct val="80000"/>
              </a:lnSpc>
              <a:spcBef>
                <a:spcPts val="600"/>
              </a:spcBef>
              <a:buClr>
                <a:schemeClr val="tx1"/>
              </a:buClr>
              <a:buFont typeface="+mj-lt"/>
              <a:buAutoNum type="arabicPeriod"/>
            </a:pPr>
            <a:r>
              <a:rPr lang="en-AU" sz="2000" dirty="0"/>
              <a:t>      </a:t>
            </a:r>
            <a:r>
              <a:rPr lang="en-AU" sz="2000" dirty="0" err="1">
                <a:solidFill>
                  <a:srgbClr val="009999"/>
                </a:solidFill>
              </a:rPr>
              <a:t>calculate_pixel</a:t>
            </a:r>
            <a:r>
              <a:rPr lang="en-AU" sz="2000" dirty="0"/>
              <a:t>{width, iterations}</a:t>
            </a:r>
          </a:p>
          <a:p>
            <a:pPr marL="514350" indent="-514350">
              <a:lnSpc>
                <a:spcPct val="80000"/>
              </a:lnSpc>
              <a:spcBef>
                <a:spcPts val="600"/>
              </a:spcBef>
              <a:buClr>
                <a:schemeClr val="tx1"/>
              </a:buClr>
              <a:buFont typeface="+mj-lt"/>
              <a:buAutoNum type="arabicPeriod"/>
            </a:pPr>
            <a:r>
              <a:rPr lang="en-AU" sz="2000" dirty="0"/>
              <a:t>   );</a:t>
            </a:r>
          </a:p>
          <a:p>
            <a:pPr marL="514350" indent="-514350">
              <a:lnSpc>
                <a:spcPct val="80000"/>
              </a:lnSpc>
              <a:spcBef>
                <a:spcPts val="600"/>
              </a:spcBef>
              <a:buClr>
                <a:schemeClr val="tx1"/>
              </a:buClr>
              <a:buFont typeface="+mj-lt"/>
              <a:buAutoNum type="arabicPeriod"/>
            </a:pPr>
            <a:r>
              <a:rPr lang="en-AU" sz="2000" dirty="0"/>
              <a:t>}</a:t>
            </a:r>
          </a:p>
          <a:p>
            <a:pPr>
              <a:lnSpc>
                <a:spcPct val="80000"/>
              </a:lnSpc>
              <a:spcBef>
                <a:spcPts val="600"/>
              </a:spcBef>
              <a:buClr>
                <a:schemeClr val="tx1"/>
              </a:buClr>
            </a:pPr>
            <a:endParaRPr lang="en-AU" sz="2000" dirty="0"/>
          </a:p>
        </p:txBody>
      </p:sp>
      <p:sp>
        <p:nvSpPr>
          <p:cNvPr id="9" name="Title 8">
            <a:extLst>
              <a:ext uri="{FF2B5EF4-FFF2-40B4-BE49-F238E27FC236}">
                <a16:creationId xmlns:a16="http://schemas.microsoft.com/office/drawing/2014/main" id="{B0436AEA-CB42-4D26-B798-CD3E5BA4BD58}"/>
              </a:ext>
            </a:extLst>
          </p:cNvPr>
          <p:cNvSpPr>
            <a:spLocks noGrp="1"/>
          </p:cNvSpPr>
          <p:nvPr>
            <p:ph type="title"/>
          </p:nvPr>
        </p:nvSpPr>
        <p:spPr/>
        <p:txBody>
          <a:bodyPr/>
          <a:lstStyle/>
          <a:p>
            <a:r>
              <a:rPr lang="en-AU" dirty="0"/>
              <a:t>What if there is no predefined function?</a:t>
            </a:r>
          </a:p>
        </p:txBody>
      </p:sp>
      <p:pic>
        <p:nvPicPr>
          <p:cNvPr id="10" name="Google Shape;377;p65">
            <a:extLst>
              <a:ext uri="{FF2B5EF4-FFF2-40B4-BE49-F238E27FC236}">
                <a16:creationId xmlns:a16="http://schemas.microsoft.com/office/drawing/2014/main" id="{D3478A20-E9E5-44E8-B590-D76307F81142}"/>
              </a:ext>
            </a:extLst>
          </p:cNvPr>
          <p:cNvPicPr preferRelativeResize="0">
            <a:picLocks/>
          </p:cNvPicPr>
          <p:nvPr/>
        </p:nvPicPr>
        <p:blipFill>
          <a:blip r:embed="rId3">
            <a:alphaModFix/>
          </a:blip>
          <a:stretch>
            <a:fillRect/>
          </a:stretch>
        </p:blipFill>
        <p:spPr>
          <a:xfrm>
            <a:off x="7315200" y="1276350"/>
            <a:ext cx="4876800" cy="4876800"/>
          </a:xfrm>
          <a:prstGeom prst="rect">
            <a:avLst/>
          </a:prstGeom>
          <a:noFill/>
          <a:ln>
            <a:noFill/>
          </a:ln>
        </p:spPr>
      </p:pic>
    </p:spTree>
    <p:extLst>
      <p:ext uri="{BB962C8B-B14F-4D97-AF65-F5344CB8AC3E}">
        <p14:creationId xmlns:p14="http://schemas.microsoft.com/office/powerpoint/2010/main" val="21940175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35BB82-12B5-425F-BAD5-648B61EBE7DE}"/>
              </a:ext>
            </a:extLst>
          </p:cNvPr>
          <p:cNvSpPr>
            <a:spLocks noGrp="1"/>
          </p:cNvSpPr>
          <p:nvPr>
            <p:ph type="title"/>
          </p:nvPr>
        </p:nvSpPr>
        <p:spPr/>
        <p:txBody>
          <a:bodyPr/>
          <a:lstStyle/>
          <a:p>
            <a:r>
              <a:rPr lang="en-AU" dirty="0"/>
              <a:t>What if there is no predefined function?</a:t>
            </a:r>
          </a:p>
        </p:txBody>
      </p:sp>
      <p:pic>
        <p:nvPicPr>
          <p:cNvPr id="6" name="Google Shape;385;p66">
            <a:extLst>
              <a:ext uri="{FF2B5EF4-FFF2-40B4-BE49-F238E27FC236}">
                <a16:creationId xmlns:a16="http://schemas.microsoft.com/office/drawing/2014/main" id="{E2FEE7DB-60FA-42E8-A832-06C663B422D5}"/>
              </a:ext>
            </a:extLst>
          </p:cNvPr>
          <p:cNvPicPr preferRelativeResize="0">
            <a:picLocks noGrp="1"/>
          </p:cNvPicPr>
          <p:nvPr>
            <p:ph idx="1"/>
          </p:nvPr>
        </p:nvPicPr>
        <p:blipFill>
          <a:blip r:embed="rId3">
            <a:alphaModFix/>
          </a:blip>
          <a:stretch>
            <a:fillRect/>
          </a:stretch>
        </p:blipFill>
        <p:spPr>
          <a:xfrm>
            <a:off x="721804" y="1276350"/>
            <a:ext cx="10748392" cy="4302329"/>
          </a:xfrm>
          <a:prstGeom prst="rect">
            <a:avLst/>
          </a:prstGeom>
          <a:noFill/>
          <a:ln>
            <a:noFill/>
          </a:ln>
        </p:spPr>
      </p:pic>
    </p:spTree>
    <p:extLst>
      <p:ext uri="{BB962C8B-B14F-4D97-AF65-F5344CB8AC3E}">
        <p14:creationId xmlns:p14="http://schemas.microsoft.com/office/powerpoint/2010/main" val="1766491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2C5996-1740-4F30-AE09-2647C1C3AAEE}"/>
              </a:ext>
            </a:extLst>
          </p:cNvPr>
          <p:cNvSpPr>
            <a:spLocks noGrp="1"/>
          </p:cNvSpPr>
          <p:nvPr>
            <p:ph idx="1"/>
          </p:nvPr>
        </p:nvSpPr>
        <p:spPr>
          <a:xfrm>
            <a:off x="838200" y="1276350"/>
            <a:ext cx="10515600" cy="4914725"/>
          </a:xfrm>
        </p:spPr>
        <p:txBody>
          <a:bodyPr/>
          <a:lstStyle/>
          <a:p>
            <a:r>
              <a:rPr lang="en-AU" dirty="0"/>
              <a:t>Standardising range adaptors</a:t>
            </a:r>
          </a:p>
          <a:p>
            <a:r>
              <a:rPr lang="en-AU" dirty="0"/>
              <a:t>Continuing to explore range adaptor fusion</a:t>
            </a:r>
          </a:p>
          <a:p>
            <a:r>
              <a:rPr lang="en-AU" dirty="0"/>
              <a:t>Plans to research:</a:t>
            </a:r>
          </a:p>
          <a:p>
            <a:pPr lvl="1"/>
            <a:r>
              <a:rPr lang="en-AU" dirty="0"/>
              <a:t>Data layout transformation</a:t>
            </a:r>
          </a:p>
          <a:p>
            <a:pPr lvl="1"/>
            <a:r>
              <a:rPr lang="en-AU" dirty="0"/>
              <a:t>Concepts for parallel algorithms</a:t>
            </a:r>
          </a:p>
          <a:p>
            <a:pPr lvl="1"/>
            <a:r>
              <a:rPr lang="en-AU" dirty="0"/>
              <a:t>Refining types to be standard-layout</a:t>
            </a:r>
          </a:p>
          <a:p>
            <a:r>
              <a:rPr lang="en-AU" dirty="0"/>
              <a:t>GitHub:	</a:t>
            </a:r>
            <a:r>
              <a:rPr lang="en-AU" dirty="0">
                <a:hlinkClick r:id="rId3"/>
              </a:rPr>
              <a:t>https://git.io/vA5H9</a:t>
            </a:r>
            <a:endParaRPr lang="en-AU" dirty="0"/>
          </a:p>
          <a:p>
            <a:r>
              <a:rPr lang="en-AU" dirty="0"/>
              <a:t>Proposals:</a:t>
            </a:r>
          </a:p>
          <a:p>
            <a:pPr lvl="1"/>
            <a:r>
              <a:rPr lang="en-AU" dirty="0">
                <a:hlinkClick r:id="rId4"/>
              </a:rPr>
              <a:t>https://wg21.link/p0836</a:t>
            </a:r>
            <a:r>
              <a:rPr lang="en-AU" dirty="0"/>
              <a:t>	</a:t>
            </a:r>
            <a:r>
              <a:rPr lang="en-AU" dirty="0">
                <a:hlinkClick r:id="rId5"/>
              </a:rPr>
              <a:t>https://wg21.link/p0896</a:t>
            </a:r>
            <a:endParaRPr lang="en-AU" dirty="0"/>
          </a:p>
          <a:p>
            <a:pPr lvl="1"/>
            <a:r>
              <a:rPr lang="en-AU" dirty="0">
                <a:hlinkClick r:id="rId6"/>
              </a:rPr>
              <a:t>https://wg21.link/p0898</a:t>
            </a:r>
            <a:r>
              <a:rPr lang="en-AU" dirty="0"/>
              <a:t>	</a:t>
            </a:r>
            <a:r>
              <a:rPr lang="en-AU" dirty="0">
                <a:hlinkClick r:id="rId7"/>
              </a:rPr>
              <a:t>https://wg21.link/p1035</a:t>
            </a:r>
            <a:endParaRPr lang="en-AU" dirty="0"/>
          </a:p>
        </p:txBody>
      </p:sp>
      <p:sp>
        <p:nvSpPr>
          <p:cNvPr id="3" name="Title 2">
            <a:extLst>
              <a:ext uri="{FF2B5EF4-FFF2-40B4-BE49-F238E27FC236}">
                <a16:creationId xmlns:a16="http://schemas.microsoft.com/office/drawing/2014/main" id="{5757BF5E-048B-4DE8-A52A-E6D122269407}"/>
              </a:ext>
            </a:extLst>
          </p:cNvPr>
          <p:cNvSpPr>
            <a:spLocks noGrp="1"/>
          </p:cNvSpPr>
          <p:nvPr>
            <p:ph type="title"/>
          </p:nvPr>
        </p:nvSpPr>
        <p:spPr/>
        <p:txBody>
          <a:bodyPr/>
          <a:lstStyle/>
          <a:p>
            <a:r>
              <a:rPr lang="en-AU" dirty="0"/>
              <a:t>What now?</a:t>
            </a:r>
          </a:p>
        </p:txBody>
      </p:sp>
    </p:spTree>
    <p:extLst>
      <p:ext uri="{BB962C8B-B14F-4D97-AF65-F5344CB8AC3E}">
        <p14:creationId xmlns:p14="http://schemas.microsoft.com/office/powerpoint/2010/main" val="2223000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A2C360-C36F-48AB-9E13-0E11A544AA31}"/>
              </a:ext>
            </a:extLst>
          </p:cNvPr>
          <p:cNvSpPr>
            <a:spLocks noGrp="1"/>
          </p:cNvSpPr>
          <p:nvPr>
            <p:ph type="body" sz="quarter" idx="12"/>
          </p:nvPr>
        </p:nvSpPr>
        <p:spPr>
          <a:xfrm>
            <a:off x="1242060" y="2868790"/>
            <a:ext cx="9723120" cy="1550168"/>
          </a:xfrm>
        </p:spPr>
        <p:txBody>
          <a:bodyPr/>
          <a:lstStyle/>
          <a:p>
            <a:r>
              <a:rPr lang="en-AU" dirty="0"/>
              <a:t>Parallel Ranges:</a:t>
            </a:r>
          </a:p>
          <a:p>
            <a:r>
              <a:rPr lang="en-AU" dirty="0"/>
              <a:t>Heterogeneous Programming in Style</a:t>
            </a:r>
          </a:p>
        </p:txBody>
      </p:sp>
    </p:spTree>
    <p:extLst>
      <p:ext uri="{BB962C8B-B14F-4D97-AF65-F5344CB8AC3E}">
        <p14:creationId xmlns:p14="http://schemas.microsoft.com/office/powerpoint/2010/main" val="3448624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32C5CB-69FD-49C3-861C-B36C6BC838B7}"/>
              </a:ext>
            </a:extLst>
          </p:cNvPr>
          <p:cNvSpPr>
            <a:spLocks noGrp="1"/>
          </p:cNvSpPr>
          <p:nvPr>
            <p:ph type="body" sz="quarter" idx="13"/>
          </p:nvPr>
        </p:nvSpPr>
        <p:spPr>
          <a:xfrm>
            <a:off x="739211" y="1287462"/>
            <a:ext cx="5143499" cy="647065"/>
          </a:xfrm>
        </p:spPr>
        <p:txBody>
          <a:bodyPr>
            <a:normAutofit fontScale="92500" lnSpcReduction="10000"/>
          </a:bodyPr>
          <a:lstStyle/>
          <a:p>
            <a:pPr algn="ctr"/>
            <a:r>
              <a:rPr lang="en-AU" sz="4800" dirty="0"/>
              <a:t>Me</a:t>
            </a:r>
          </a:p>
        </p:txBody>
      </p:sp>
      <p:sp>
        <p:nvSpPr>
          <p:cNvPr id="7" name="Text Placeholder 6">
            <a:extLst>
              <a:ext uri="{FF2B5EF4-FFF2-40B4-BE49-F238E27FC236}">
                <a16:creationId xmlns:a16="http://schemas.microsoft.com/office/drawing/2014/main" id="{8687D81A-810E-40F3-8DAE-F8E9DA3DA1B2}"/>
              </a:ext>
            </a:extLst>
          </p:cNvPr>
          <p:cNvSpPr>
            <a:spLocks noGrp="1"/>
          </p:cNvSpPr>
          <p:nvPr>
            <p:ph type="body" sz="quarter" idx="14"/>
          </p:nvPr>
        </p:nvSpPr>
        <p:spPr>
          <a:xfrm>
            <a:off x="6353086" y="1276350"/>
            <a:ext cx="5353052" cy="647065"/>
          </a:xfrm>
        </p:spPr>
        <p:txBody>
          <a:bodyPr>
            <a:normAutofit lnSpcReduction="10000"/>
          </a:bodyPr>
          <a:lstStyle/>
          <a:p>
            <a:pPr algn="ctr"/>
            <a:r>
              <a:rPr lang="en-AU" sz="4400" dirty="0"/>
              <a:t>Codeplay</a:t>
            </a:r>
          </a:p>
        </p:txBody>
      </p:sp>
      <p:sp>
        <p:nvSpPr>
          <p:cNvPr id="8" name="Text Placeholder 7">
            <a:extLst>
              <a:ext uri="{FF2B5EF4-FFF2-40B4-BE49-F238E27FC236}">
                <a16:creationId xmlns:a16="http://schemas.microsoft.com/office/drawing/2014/main" id="{5D147814-B44D-434A-90F4-916B48EF50CE}"/>
              </a:ext>
            </a:extLst>
          </p:cNvPr>
          <p:cNvSpPr>
            <a:spLocks noGrp="1"/>
          </p:cNvSpPr>
          <p:nvPr>
            <p:ph type="body" sz="quarter" idx="15"/>
          </p:nvPr>
        </p:nvSpPr>
        <p:spPr>
          <a:xfrm>
            <a:off x="1352541" y="2018203"/>
            <a:ext cx="5000544" cy="3849196"/>
          </a:xfrm>
        </p:spPr>
        <p:txBody>
          <a:bodyPr>
            <a:normAutofit/>
          </a:bodyPr>
          <a:lstStyle/>
          <a:p>
            <a:pPr marL="0" indent="0">
              <a:spcBef>
                <a:spcPts val="1200"/>
              </a:spcBef>
              <a:spcAft>
                <a:spcPts val="1200"/>
              </a:spcAft>
              <a:buNone/>
            </a:pPr>
            <a:r>
              <a:rPr lang="en-AU" sz="4000" dirty="0"/>
              <a:t>@</a:t>
            </a:r>
            <a:r>
              <a:rPr lang="en-AU" sz="4000" dirty="0" err="1"/>
              <a:t>cjdb_ns</a:t>
            </a:r>
            <a:endParaRPr lang="en-AU" sz="4000" dirty="0"/>
          </a:p>
          <a:p>
            <a:pPr marL="0" indent="0">
              <a:spcBef>
                <a:spcPts val="1200"/>
              </a:spcBef>
              <a:spcAft>
                <a:spcPts val="1200"/>
              </a:spcAft>
              <a:buNone/>
            </a:pPr>
            <a:r>
              <a:rPr lang="en-AU" sz="4000" dirty="0"/>
              <a:t>cjdb.ns@gmail.com</a:t>
            </a:r>
          </a:p>
          <a:p>
            <a:pPr marL="0" indent="0">
              <a:spcBef>
                <a:spcPts val="1500"/>
              </a:spcBef>
              <a:spcAft>
                <a:spcPts val="1200"/>
              </a:spcAft>
              <a:buNone/>
            </a:pPr>
            <a:r>
              <a:rPr lang="en-AU" sz="4000" dirty="0"/>
              <a:t>www.cjdb.com.au</a:t>
            </a:r>
          </a:p>
          <a:p>
            <a:pPr marL="0" indent="0">
              <a:spcBef>
                <a:spcPts val="1200"/>
              </a:spcBef>
              <a:spcAft>
                <a:spcPts val="1200"/>
              </a:spcAft>
              <a:buNone/>
            </a:pPr>
            <a:r>
              <a:rPr lang="en-AU" sz="4000" dirty="0"/>
              <a:t>@</a:t>
            </a:r>
            <a:r>
              <a:rPr lang="en-AU" sz="4000" dirty="0" err="1"/>
              <a:t>cjdb</a:t>
            </a:r>
            <a:endParaRPr lang="en-AU" sz="4000" dirty="0"/>
          </a:p>
        </p:txBody>
      </p:sp>
      <p:sp>
        <p:nvSpPr>
          <p:cNvPr id="9" name="Text Placeholder 8">
            <a:extLst>
              <a:ext uri="{FF2B5EF4-FFF2-40B4-BE49-F238E27FC236}">
                <a16:creationId xmlns:a16="http://schemas.microsoft.com/office/drawing/2014/main" id="{2748CD51-D6D9-4D66-AE85-92D7160AF263}"/>
              </a:ext>
            </a:extLst>
          </p:cNvPr>
          <p:cNvSpPr>
            <a:spLocks noGrp="1"/>
          </p:cNvSpPr>
          <p:nvPr>
            <p:ph type="body" sz="quarter" idx="16"/>
          </p:nvPr>
        </p:nvSpPr>
        <p:spPr>
          <a:xfrm>
            <a:off x="7010006" y="2018202"/>
            <a:ext cx="4696131" cy="3849196"/>
          </a:xfrm>
        </p:spPr>
        <p:txBody>
          <a:bodyPr>
            <a:normAutofit/>
          </a:bodyPr>
          <a:lstStyle/>
          <a:p>
            <a:pPr marL="0" indent="0">
              <a:spcBef>
                <a:spcPts val="1200"/>
              </a:spcBef>
              <a:spcAft>
                <a:spcPts val="1200"/>
              </a:spcAft>
              <a:buNone/>
            </a:pPr>
            <a:r>
              <a:rPr lang="en-AU" sz="4000" dirty="0"/>
              <a:t>@</a:t>
            </a:r>
            <a:r>
              <a:rPr lang="en-AU" sz="4000" dirty="0" err="1"/>
              <a:t>codeplaysoft</a:t>
            </a:r>
            <a:endParaRPr lang="en-AU" sz="4000" dirty="0"/>
          </a:p>
          <a:p>
            <a:pPr marL="0" indent="0">
              <a:spcBef>
                <a:spcPts val="1200"/>
              </a:spcBef>
              <a:spcAft>
                <a:spcPts val="1200"/>
              </a:spcAft>
              <a:buNone/>
            </a:pPr>
            <a:r>
              <a:rPr lang="en-AU" sz="4000" dirty="0"/>
              <a:t>info@codeplay.com</a:t>
            </a:r>
          </a:p>
          <a:p>
            <a:pPr marL="0" indent="0">
              <a:spcBef>
                <a:spcPts val="1500"/>
              </a:spcBef>
              <a:spcAft>
                <a:spcPts val="1200"/>
              </a:spcAft>
              <a:buNone/>
            </a:pPr>
            <a:r>
              <a:rPr lang="en-AU" sz="4000" dirty="0"/>
              <a:t>www.codeplay.com</a:t>
            </a:r>
          </a:p>
          <a:p>
            <a:pPr marL="0" indent="0">
              <a:spcBef>
                <a:spcPts val="1200"/>
              </a:spcBef>
              <a:spcAft>
                <a:spcPts val="1200"/>
              </a:spcAft>
              <a:buNone/>
            </a:pPr>
            <a:r>
              <a:rPr lang="en-AU" sz="4000" dirty="0"/>
              <a:t>@</a:t>
            </a:r>
            <a:r>
              <a:rPr lang="en-AU" sz="4000" dirty="0" err="1"/>
              <a:t>codeplaysoft</a:t>
            </a:r>
            <a:endParaRPr lang="en-AU" sz="4000" dirty="0"/>
          </a:p>
        </p:txBody>
      </p:sp>
      <p:sp>
        <p:nvSpPr>
          <p:cNvPr id="3" name="Title 2">
            <a:extLst>
              <a:ext uri="{FF2B5EF4-FFF2-40B4-BE49-F238E27FC236}">
                <a16:creationId xmlns:a16="http://schemas.microsoft.com/office/drawing/2014/main" id="{4ECDA3EF-B472-4EA9-8958-27DD19BCB483}"/>
              </a:ext>
            </a:extLst>
          </p:cNvPr>
          <p:cNvSpPr>
            <a:spLocks noGrp="1"/>
          </p:cNvSpPr>
          <p:nvPr>
            <p:ph type="title"/>
          </p:nvPr>
        </p:nvSpPr>
        <p:spPr/>
        <p:txBody>
          <a:bodyPr/>
          <a:lstStyle/>
          <a:p>
            <a:r>
              <a:rPr lang="en-AU" dirty="0"/>
              <a:t>Contact</a:t>
            </a:r>
          </a:p>
        </p:txBody>
      </p:sp>
      <p:pic>
        <p:nvPicPr>
          <p:cNvPr id="16" name="Picture 15">
            <a:extLst>
              <a:ext uri="{FF2B5EF4-FFF2-40B4-BE49-F238E27FC236}">
                <a16:creationId xmlns:a16="http://schemas.microsoft.com/office/drawing/2014/main" id="{F78D5103-D5B0-4C1E-B2C7-0405E39A6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413" y="2018203"/>
            <a:ext cx="608400" cy="608400"/>
          </a:xfrm>
          <a:prstGeom prst="rect">
            <a:avLst/>
          </a:prstGeom>
        </p:spPr>
      </p:pic>
      <p:pic>
        <p:nvPicPr>
          <p:cNvPr id="17" name="Picture 16">
            <a:extLst>
              <a:ext uri="{FF2B5EF4-FFF2-40B4-BE49-F238E27FC236}">
                <a16:creationId xmlns:a16="http://schemas.microsoft.com/office/drawing/2014/main" id="{97BE70B0-EC62-4842-895C-DD3653CB9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11" y="2018203"/>
            <a:ext cx="608400" cy="608400"/>
          </a:xfrm>
          <a:prstGeom prst="rect">
            <a:avLst/>
          </a:prstGeom>
        </p:spPr>
      </p:pic>
      <p:pic>
        <p:nvPicPr>
          <p:cNvPr id="23" name="Picture 22">
            <a:extLst>
              <a:ext uri="{FF2B5EF4-FFF2-40B4-BE49-F238E27FC236}">
                <a16:creationId xmlns:a16="http://schemas.microsoft.com/office/drawing/2014/main" id="{2878A962-98C5-49A2-BFFC-98EBE2D53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11" y="4611081"/>
            <a:ext cx="608400" cy="608400"/>
          </a:xfrm>
          <a:prstGeom prst="rect">
            <a:avLst/>
          </a:prstGeom>
        </p:spPr>
      </p:pic>
      <p:pic>
        <p:nvPicPr>
          <p:cNvPr id="24" name="Picture 23">
            <a:extLst>
              <a:ext uri="{FF2B5EF4-FFF2-40B4-BE49-F238E27FC236}">
                <a16:creationId xmlns:a16="http://schemas.microsoft.com/office/drawing/2014/main" id="{67AEE165-E5F6-48BF-A9F0-978AB93CC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413" y="4611081"/>
            <a:ext cx="608400" cy="608400"/>
          </a:xfrm>
          <a:prstGeom prst="rect">
            <a:avLst/>
          </a:prstGeom>
        </p:spPr>
      </p:pic>
      <p:pic>
        <p:nvPicPr>
          <p:cNvPr id="30" name="Picture 29">
            <a:extLst>
              <a:ext uri="{FF2B5EF4-FFF2-40B4-BE49-F238E27FC236}">
                <a16:creationId xmlns:a16="http://schemas.microsoft.com/office/drawing/2014/main" id="{46FD61D6-B7DD-4BD7-B273-205913778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1" y="2882095"/>
            <a:ext cx="609600" cy="609600"/>
          </a:xfrm>
          <a:prstGeom prst="rect">
            <a:avLst/>
          </a:prstGeom>
        </p:spPr>
      </p:pic>
      <p:pic>
        <p:nvPicPr>
          <p:cNvPr id="32" name="Picture 31">
            <a:extLst>
              <a:ext uri="{FF2B5EF4-FFF2-40B4-BE49-F238E27FC236}">
                <a16:creationId xmlns:a16="http://schemas.microsoft.com/office/drawing/2014/main" id="{383AFB2B-0E61-4D16-9EDB-DD81F7064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413" y="2882095"/>
            <a:ext cx="608400" cy="608400"/>
          </a:xfrm>
          <a:prstGeom prst="rect">
            <a:avLst/>
          </a:prstGeom>
        </p:spPr>
      </p:pic>
      <p:pic>
        <p:nvPicPr>
          <p:cNvPr id="34" name="Picture 33">
            <a:extLst>
              <a:ext uri="{FF2B5EF4-FFF2-40B4-BE49-F238E27FC236}">
                <a16:creationId xmlns:a16="http://schemas.microsoft.com/office/drawing/2014/main" id="{B30AB6C1-FC5C-4B3A-AE74-56A39C069C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211" y="3745989"/>
            <a:ext cx="608400" cy="608400"/>
          </a:xfrm>
          <a:prstGeom prst="rect">
            <a:avLst/>
          </a:prstGeom>
        </p:spPr>
      </p:pic>
      <p:pic>
        <p:nvPicPr>
          <p:cNvPr id="35" name="Picture 34">
            <a:extLst>
              <a:ext uri="{FF2B5EF4-FFF2-40B4-BE49-F238E27FC236}">
                <a16:creationId xmlns:a16="http://schemas.microsoft.com/office/drawing/2014/main" id="{C312065D-211D-4782-8BEF-E5D4C1A34A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2413" y="3745989"/>
            <a:ext cx="608400" cy="608400"/>
          </a:xfrm>
          <a:prstGeom prst="rect">
            <a:avLst/>
          </a:prstGeom>
        </p:spPr>
      </p:pic>
    </p:spTree>
    <p:extLst>
      <p:ext uri="{BB962C8B-B14F-4D97-AF65-F5344CB8AC3E}">
        <p14:creationId xmlns:p14="http://schemas.microsoft.com/office/powerpoint/2010/main" val="214011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AE85CB7B-7BA0-4B9B-8E45-56B2B11E2C41}"/>
              </a:ext>
            </a:extLst>
          </p:cNvPr>
          <p:cNvSpPr>
            <a:spLocks noGrp="1"/>
          </p:cNvSpPr>
          <p:nvPr>
            <p:ph idx="1"/>
          </p:nvPr>
        </p:nvSpPr>
        <p:spPr/>
        <p:txBody>
          <a:bodyPr/>
          <a:lstStyle/>
          <a:p>
            <a:r>
              <a:rPr lang="en-AU" dirty="0"/>
              <a:t>One main program</a:t>
            </a:r>
          </a:p>
          <a:p>
            <a:r>
              <a:rPr lang="en-AU" dirty="0"/>
              <a:t>Multiple devices</a:t>
            </a:r>
          </a:p>
          <a:p>
            <a:pPr lvl="1"/>
            <a:r>
              <a:rPr lang="en-AU" dirty="0"/>
              <a:t>CPU</a:t>
            </a:r>
          </a:p>
          <a:p>
            <a:pPr lvl="1"/>
            <a:r>
              <a:rPr lang="en-AU" dirty="0"/>
              <a:t>GPU</a:t>
            </a:r>
          </a:p>
          <a:p>
            <a:pPr lvl="1"/>
            <a:r>
              <a:rPr lang="en-AU" dirty="0"/>
              <a:t>Embedded SoC</a:t>
            </a:r>
          </a:p>
          <a:p>
            <a:pPr lvl="1"/>
            <a:r>
              <a:rPr lang="en-AU" dirty="0"/>
              <a:t>FPGA</a:t>
            </a:r>
          </a:p>
          <a:p>
            <a:pPr lvl="1"/>
            <a:r>
              <a:rPr lang="en-AU" dirty="0"/>
              <a:t>DSP</a:t>
            </a:r>
          </a:p>
        </p:txBody>
      </p:sp>
      <p:sp>
        <p:nvSpPr>
          <p:cNvPr id="3" name="Title 2">
            <a:extLst>
              <a:ext uri="{FF2B5EF4-FFF2-40B4-BE49-F238E27FC236}">
                <a16:creationId xmlns:a16="http://schemas.microsoft.com/office/drawing/2014/main" id="{6D17D055-9740-4A8C-91C6-FE58207F829A}"/>
              </a:ext>
            </a:extLst>
          </p:cNvPr>
          <p:cNvSpPr>
            <a:spLocks noGrp="1"/>
          </p:cNvSpPr>
          <p:nvPr>
            <p:ph type="title"/>
          </p:nvPr>
        </p:nvSpPr>
        <p:spPr/>
        <p:txBody>
          <a:bodyPr/>
          <a:lstStyle/>
          <a:p>
            <a:r>
              <a:rPr lang="en-AU" dirty="0"/>
              <a:t>What is ‘heterogeneous dispatch’?</a:t>
            </a:r>
          </a:p>
        </p:txBody>
      </p:sp>
    </p:spTree>
    <p:extLst>
      <p:ext uri="{BB962C8B-B14F-4D97-AF65-F5344CB8AC3E}">
        <p14:creationId xmlns:p14="http://schemas.microsoft.com/office/powerpoint/2010/main" val="244099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2DBFC73C-73B3-4051-895A-01513C08AB89}"/>
              </a:ext>
            </a:extLst>
          </p:cNvPr>
          <p:cNvCxnSpPr/>
          <p:nvPr/>
        </p:nvCxnSpPr>
        <p:spPr>
          <a:xfrm>
            <a:off x="4731430" y="5252224"/>
            <a:ext cx="2729139"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4050BED-AAA6-4B60-8EB1-9BEAB6A5EE13}"/>
              </a:ext>
            </a:extLst>
          </p:cNvPr>
          <p:cNvCxnSpPr/>
          <p:nvPr/>
        </p:nvCxnSpPr>
        <p:spPr>
          <a:xfrm flipH="1">
            <a:off x="4728115" y="5843238"/>
            <a:ext cx="2729139"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77CC7B-D97F-44CB-933D-727A963BDD8F}"/>
              </a:ext>
            </a:extLst>
          </p:cNvPr>
          <p:cNvCxnSpPr>
            <a:cxnSpLocks/>
            <a:stCxn id="5" idx="1"/>
            <a:endCxn id="4" idx="3"/>
          </p:cNvCxnSpPr>
          <p:nvPr/>
        </p:nvCxnSpPr>
        <p:spPr>
          <a:xfrm flipH="1">
            <a:off x="4731028" y="3429000"/>
            <a:ext cx="2729139"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Title 2">
            <a:extLst>
              <a:ext uri="{FF2B5EF4-FFF2-40B4-BE49-F238E27FC236}">
                <a16:creationId xmlns:a16="http://schemas.microsoft.com/office/drawing/2014/main" id="{DD29C419-27CA-4E60-8CD7-49172620F944}"/>
              </a:ext>
            </a:extLst>
          </p:cNvPr>
          <p:cNvSpPr>
            <a:spLocks noGrp="1"/>
          </p:cNvSpPr>
          <p:nvPr>
            <p:ph type="title"/>
          </p:nvPr>
        </p:nvSpPr>
        <p:spPr/>
        <p:txBody>
          <a:bodyPr/>
          <a:lstStyle/>
          <a:p>
            <a:r>
              <a:rPr lang="en-AU" dirty="0"/>
              <a:t>What is heterogeneous programming?</a:t>
            </a:r>
          </a:p>
        </p:txBody>
      </p:sp>
      <p:sp>
        <p:nvSpPr>
          <p:cNvPr id="4" name="Rectangle 3">
            <a:extLst>
              <a:ext uri="{FF2B5EF4-FFF2-40B4-BE49-F238E27FC236}">
                <a16:creationId xmlns:a16="http://schemas.microsoft.com/office/drawing/2014/main" id="{A476835B-07CF-4225-987C-C85F8F3305D3}"/>
              </a:ext>
            </a:extLst>
          </p:cNvPr>
          <p:cNvSpPr/>
          <p:nvPr/>
        </p:nvSpPr>
        <p:spPr>
          <a:xfrm>
            <a:off x="1563028" y="2564780"/>
            <a:ext cx="3168000" cy="172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t>CPU</a:t>
            </a:r>
          </a:p>
          <a:p>
            <a:pPr algn="ctr"/>
            <a:r>
              <a:rPr lang="en-AU" sz="3600" dirty="0"/>
              <a:t>(host)</a:t>
            </a:r>
          </a:p>
        </p:txBody>
      </p:sp>
      <p:sp>
        <p:nvSpPr>
          <p:cNvPr id="5" name="Rectangle 4">
            <a:extLst>
              <a:ext uri="{FF2B5EF4-FFF2-40B4-BE49-F238E27FC236}">
                <a16:creationId xmlns:a16="http://schemas.microsoft.com/office/drawing/2014/main" id="{62E2A13C-C0FD-4CF3-8105-70A7D41160A2}"/>
              </a:ext>
            </a:extLst>
          </p:cNvPr>
          <p:cNvSpPr/>
          <p:nvPr/>
        </p:nvSpPr>
        <p:spPr>
          <a:xfrm>
            <a:off x="7460167" y="2564780"/>
            <a:ext cx="3168804" cy="1728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3600" dirty="0"/>
              <a:t>GPU</a:t>
            </a:r>
          </a:p>
          <a:p>
            <a:pPr algn="ctr"/>
            <a:r>
              <a:rPr lang="en-AU" sz="3600" dirty="0"/>
              <a:t>(device)</a:t>
            </a:r>
          </a:p>
        </p:txBody>
      </p:sp>
      <p:cxnSp>
        <p:nvCxnSpPr>
          <p:cNvPr id="15" name="Straight Connector 14">
            <a:extLst>
              <a:ext uri="{FF2B5EF4-FFF2-40B4-BE49-F238E27FC236}">
                <a16:creationId xmlns:a16="http://schemas.microsoft.com/office/drawing/2014/main" id="{C538540B-6D77-4B26-8B9E-E3338D6AAB68}"/>
              </a:ext>
            </a:extLst>
          </p:cNvPr>
          <p:cNvCxnSpPr>
            <a:cxnSpLocks/>
            <a:stCxn id="4" idx="2"/>
            <a:endCxn id="13" idx="0"/>
          </p:cNvCxnSpPr>
          <p:nvPr/>
        </p:nvCxnSpPr>
        <p:spPr>
          <a:xfrm>
            <a:off x="3147028" y="4293220"/>
            <a:ext cx="0" cy="7248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92ED509-A5CA-414C-ACA8-3A01DD3AEA57}"/>
              </a:ext>
            </a:extLst>
          </p:cNvPr>
          <p:cNvSpPr/>
          <p:nvPr/>
        </p:nvSpPr>
        <p:spPr>
          <a:xfrm>
            <a:off x="1563028" y="5018049"/>
            <a:ext cx="3168000" cy="1020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3600" dirty="0"/>
              <a:t>CPU memory</a:t>
            </a:r>
          </a:p>
        </p:txBody>
      </p:sp>
      <p:cxnSp>
        <p:nvCxnSpPr>
          <p:cNvPr id="16" name="Straight Connector 15">
            <a:extLst>
              <a:ext uri="{FF2B5EF4-FFF2-40B4-BE49-F238E27FC236}">
                <a16:creationId xmlns:a16="http://schemas.microsoft.com/office/drawing/2014/main" id="{37BAEDD1-6967-4483-91A4-55E9B37B4B3A}"/>
              </a:ext>
            </a:extLst>
          </p:cNvPr>
          <p:cNvCxnSpPr>
            <a:endCxn id="17" idx="0"/>
          </p:cNvCxnSpPr>
          <p:nvPr/>
        </p:nvCxnSpPr>
        <p:spPr>
          <a:xfrm>
            <a:off x="9044972" y="4293220"/>
            <a:ext cx="0" cy="7248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EB379D8-4E23-494F-98EA-8FD38A8A13B6}"/>
              </a:ext>
            </a:extLst>
          </p:cNvPr>
          <p:cNvSpPr/>
          <p:nvPr/>
        </p:nvSpPr>
        <p:spPr>
          <a:xfrm>
            <a:off x="7460972" y="5018049"/>
            <a:ext cx="3168000" cy="1020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3600" dirty="0"/>
              <a:t>GPU memory</a:t>
            </a:r>
          </a:p>
        </p:txBody>
      </p:sp>
      <p:sp>
        <p:nvSpPr>
          <p:cNvPr id="31" name="Rectangle 30">
            <a:extLst>
              <a:ext uri="{FF2B5EF4-FFF2-40B4-BE49-F238E27FC236}">
                <a16:creationId xmlns:a16="http://schemas.microsoft.com/office/drawing/2014/main" id="{7DBD4B17-B03C-4C02-9EF8-C2A5A495551B}"/>
              </a:ext>
            </a:extLst>
          </p:cNvPr>
          <p:cNvSpPr/>
          <p:nvPr/>
        </p:nvSpPr>
        <p:spPr>
          <a:xfrm>
            <a:off x="7460167" y="5626256"/>
            <a:ext cx="412593" cy="4125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1BDEFDDF-59DE-4335-9872-683F8BD95D03}"/>
              </a:ext>
            </a:extLst>
          </p:cNvPr>
          <p:cNvSpPr txBox="1"/>
          <p:nvPr/>
        </p:nvSpPr>
        <p:spPr>
          <a:xfrm>
            <a:off x="5189547" y="2564780"/>
            <a:ext cx="1812099" cy="830997"/>
          </a:xfrm>
          <a:prstGeom prst="rect">
            <a:avLst/>
          </a:prstGeom>
          <a:noFill/>
        </p:spPr>
        <p:txBody>
          <a:bodyPr wrap="none" rtlCol="0">
            <a:spAutoFit/>
          </a:bodyPr>
          <a:lstStyle/>
          <a:p>
            <a:pPr algn="ctr"/>
            <a:r>
              <a:rPr lang="en-AU" sz="2400" dirty="0">
                <a:latin typeface="+mj-lt"/>
              </a:rPr>
              <a:t>Co-processor</a:t>
            </a:r>
          </a:p>
          <a:p>
            <a:pPr algn="ctr"/>
            <a:r>
              <a:rPr lang="en-AU" sz="2400" dirty="0">
                <a:latin typeface="+mj-lt"/>
              </a:rPr>
              <a:t>of host</a:t>
            </a:r>
          </a:p>
        </p:txBody>
      </p:sp>
      <p:sp>
        <p:nvSpPr>
          <p:cNvPr id="25" name="Flowchart: Document 24">
            <a:extLst>
              <a:ext uri="{FF2B5EF4-FFF2-40B4-BE49-F238E27FC236}">
                <a16:creationId xmlns:a16="http://schemas.microsoft.com/office/drawing/2014/main" id="{985A3A6C-4A2A-4446-8C5C-42661BED129F}"/>
              </a:ext>
            </a:extLst>
          </p:cNvPr>
          <p:cNvSpPr/>
          <p:nvPr/>
        </p:nvSpPr>
        <p:spPr>
          <a:xfrm>
            <a:off x="996760" y="2001179"/>
            <a:ext cx="1456507" cy="1226634"/>
          </a:xfrm>
          <a:prstGeom prst="flowChartDocumen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2400" dirty="0"/>
              <a:t>Host code</a:t>
            </a:r>
          </a:p>
        </p:txBody>
      </p:sp>
      <p:sp>
        <p:nvSpPr>
          <p:cNvPr id="30" name="Rectangle 29">
            <a:extLst>
              <a:ext uri="{FF2B5EF4-FFF2-40B4-BE49-F238E27FC236}">
                <a16:creationId xmlns:a16="http://schemas.microsoft.com/office/drawing/2014/main" id="{8F5175E3-EB71-4BA8-A050-63C12945AB21}"/>
              </a:ext>
            </a:extLst>
          </p:cNvPr>
          <p:cNvSpPr/>
          <p:nvPr/>
        </p:nvSpPr>
        <p:spPr>
          <a:xfrm>
            <a:off x="4315522" y="5018049"/>
            <a:ext cx="412593" cy="412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Freeform: Shape 38">
            <a:extLst>
              <a:ext uri="{FF2B5EF4-FFF2-40B4-BE49-F238E27FC236}">
                <a16:creationId xmlns:a16="http://schemas.microsoft.com/office/drawing/2014/main" id="{5CC62187-305B-45F0-BC3F-F970BA9C72A8}"/>
              </a:ext>
            </a:extLst>
          </p:cNvPr>
          <p:cNvSpPr/>
          <p:nvPr/>
        </p:nvSpPr>
        <p:spPr>
          <a:xfrm>
            <a:off x="3200400" y="1739534"/>
            <a:ext cx="5954751" cy="847549"/>
          </a:xfrm>
          <a:custGeom>
            <a:avLst/>
            <a:gdLst>
              <a:gd name="connsiteX0" fmla="*/ 0 w 5954751"/>
              <a:gd name="connsiteY0" fmla="*/ 814095 h 847549"/>
              <a:gd name="connsiteX1" fmla="*/ 2955073 w 5954751"/>
              <a:gd name="connsiteY1" fmla="*/ 56 h 847549"/>
              <a:gd name="connsiteX2" fmla="*/ 5954751 w 5954751"/>
              <a:gd name="connsiteY2" fmla="*/ 847549 h 847549"/>
            </a:gdLst>
            <a:ahLst/>
            <a:cxnLst>
              <a:cxn ang="0">
                <a:pos x="connsiteX0" y="connsiteY0"/>
              </a:cxn>
              <a:cxn ang="0">
                <a:pos x="connsiteX1" y="connsiteY1"/>
              </a:cxn>
              <a:cxn ang="0">
                <a:pos x="connsiteX2" y="connsiteY2"/>
              </a:cxn>
            </a:cxnLst>
            <a:rect l="l" t="t" r="r" b="b"/>
            <a:pathLst>
              <a:path w="5954751" h="847549">
                <a:moveTo>
                  <a:pt x="0" y="814095"/>
                </a:moveTo>
                <a:cubicBezTo>
                  <a:pt x="981307" y="404287"/>
                  <a:pt x="1962615" y="-5520"/>
                  <a:pt x="2955073" y="56"/>
                </a:cubicBezTo>
                <a:cubicBezTo>
                  <a:pt x="3947531" y="5632"/>
                  <a:pt x="5458522" y="650544"/>
                  <a:pt x="5954751" y="847549"/>
                </a:cubicBez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Flowchart: Document 35">
            <a:extLst>
              <a:ext uri="{FF2B5EF4-FFF2-40B4-BE49-F238E27FC236}">
                <a16:creationId xmlns:a16="http://schemas.microsoft.com/office/drawing/2014/main" id="{4BD58DCA-1EF1-47D8-8888-A911DDC3E66E}"/>
              </a:ext>
            </a:extLst>
          </p:cNvPr>
          <p:cNvSpPr/>
          <p:nvPr/>
        </p:nvSpPr>
        <p:spPr>
          <a:xfrm>
            <a:off x="5367342" y="1260090"/>
            <a:ext cx="1812099" cy="1226634"/>
          </a:xfrm>
          <a:prstGeom prst="flowChart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2400" dirty="0">
                <a:solidFill>
                  <a:schemeClr val="tx1"/>
                </a:solidFill>
              </a:rPr>
              <a:t>Device code</a:t>
            </a:r>
          </a:p>
          <a:p>
            <a:pPr algn="ctr"/>
            <a:r>
              <a:rPr lang="en-AU" sz="2400" dirty="0">
                <a:solidFill>
                  <a:schemeClr val="tx1"/>
                </a:solidFill>
              </a:rPr>
              <a:t>(kernel)</a:t>
            </a:r>
          </a:p>
        </p:txBody>
      </p:sp>
    </p:spTree>
    <p:extLst>
      <p:ext uri="{BB962C8B-B14F-4D97-AF65-F5344CB8AC3E}">
        <p14:creationId xmlns:p14="http://schemas.microsoft.com/office/powerpoint/2010/main" val="24135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39"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AFD7D7-6EF7-46E2-A3C1-1E3E2C1F50B2}"/>
              </a:ext>
            </a:extLst>
          </p:cNvPr>
          <p:cNvSpPr>
            <a:spLocks noGrp="1"/>
          </p:cNvSpPr>
          <p:nvPr>
            <p:ph type="body" idx="1"/>
          </p:nvPr>
        </p:nvSpPr>
        <p:spPr>
          <a:xfrm>
            <a:off x="0" y="1276350"/>
            <a:ext cx="12185650" cy="4898819"/>
          </a:xfrm>
        </p:spPr>
        <p:txBody>
          <a:bodyPr>
            <a:normAutofit fontScale="62500" lnSpcReduction="20000"/>
          </a:bodyPr>
          <a:lstStyle/>
          <a:p>
            <a:pPr marL="514350" indent="-514350">
              <a:lnSpc>
                <a:spcPct val="100000"/>
              </a:lnSpc>
              <a:spcBef>
                <a:spcPts val="400"/>
              </a:spcBef>
              <a:buClr>
                <a:schemeClr val="tx1"/>
              </a:buClr>
              <a:buFont typeface="+mj-lt"/>
              <a:buAutoNum type="arabicPeriod" startAt="10"/>
            </a:pPr>
            <a:r>
              <a:rPr lang="en-AU" dirty="0">
                <a:solidFill>
                  <a:srgbClr val="0000FF"/>
                </a:solidFill>
              </a:rPr>
              <a:t>class </a:t>
            </a:r>
            <a:r>
              <a:rPr lang="en-AU" dirty="0">
                <a:solidFill>
                  <a:srgbClr val="009999"/>
                </a:solidFill>
              </a:rPr>
              <a:t>hello</a:t>
            </a:r>
            <a:r>
              <a:rPr lang="en-AU" dirty="0"/>
              <a:t>;</a:t>
            </a:r>
            <a:endParaRPr lang="en-AU" dirty="0">
              <a:solidFill>
                <a:srgbClr val="0000FF"/>
              </a:solidFill>
            </a:endParaRPr>
          </a:p>
          <a:p>
            <a:pPr marL="514350" indent="-514350">
              <a:lnSpc>
                <a:spcPct val="100000"/>
              </a:lnSpc>
              <a:spcBef>
                <a:spcPts val="400"/>
              </a:spcBef>
              <a:buClr>
                <a:schemeClr val="tx1"/>
              </a:buClr>
              <a:buFont typeface="+mj-lt"/>
              <a:buAutoNum type="arabicPeriod" startAt="10"/>
            </a:pPr>
            <a:r>
              <a:rPr lang="en-AU" dirty="0">
                <a:solidFill>
                  <a:srgbClr val="0000FF"/>
                </a:solidFill>
              </a:rPr>
              <a:t>int</a:t>
            </a:r>
            <a:r>
              <a:rPr lang="en-AU" dirty="0"/>
              <a:t> main()</a:t>
            </a:r>
          </a:p>
          <a:p>
            <a:pPr marL="514350" indent="-514350">
              <a:lnSpc>
                <a:spcPct val="100000"/>
              </a:lnSpc>
              <a:spcBef>
                <a:spcPts val="400"/>
              </a:spcBef>
              <a:buClr>
                <a:schemeClr val="tx1"/>
              </a:buClr>
              <a:buFont typeface="+mj-lt"/>
              <a:buAutoNum type="arabicPeriod" startAt="10"/>
            </a:pPr>
            <a:r>
              <a:rPr lang="en-AU" dirty="0"/>
              <a:t>{</a:t>
            </a:r>
          </a:p>
          <a:p>
            <a:pPr marL="514350" indent="-514350">
              <a:lnSpc>
                <a:spcPct val="100000"/>
              </a:lnSpc>
              <a:spcBef>
                <a:spcPts val="400"/>
              </a:spcBef>
              <a:buClr>
                <a:schemeClr val="tx1"/>
              </a:buClr>
              <a:buFont typeface="+mj-lt"/>
              <a:buAutoNum type="arabicPeriod" startAt="10"/>
            </a:pPr>
            <a:r>
              <a:rPr lang="en-AU" dirty="0">
                <a:solidFill>
                  <a:srgbClr val="0000FF"/>
                </a:solidFill>
              </a:rPr>
              <a:t>   auto</a:t>
            </a:r>
            <a:r>
              <a:rPr lang="en-AU" dirty="0"/>
              <a:t> </a:t>
            </a:r>
            <a:r>
              <a:rPr lang="en-AU" dirty="0" err="1"/>
              <a:t>ints</a:t>
            </a:r>
            <a:r>
              <a:rPr lang="en-AU" dirty="0"/>
              <a:t> = </a:t>
            </a:r>
            <a:r>
              <a:rPr lang="en-AU" dirty="0">
                <a:solidFill>
                  <a:srgbClr val="009999"/>
                </a:solidFill>
              </a:rPr>
              <a:t>array</a:t>
            </a:r>
            <a:r>
              <a:rPr lang="en-AU" dirty="0"/>
              <a:t>&lt;</a:t>
            </a:r>
            <a:r>
              <a:rPr lang="en-AU" dirty="0">
                <a:solidFill>
                  <a:srgbClr val="0000FF"/>
                </a:solidFill>
              </a:rPr>
              <a:t>int</a:t>
            </a:r>
            <a:r>
              <a:rPr lang="en-AU" dirty="0"/>
              <a:t>, 1024&gt;{};</a:t>
            </a:r>
          </a:p>
          <a:p>
            <a:pPr marL="514350" indent="-514350">
              <a:lnSpc>
                <a:spcPct val="100000"/>
              </a:lnSpc>
              <a:spcBef>
                <a:spcPts val="400"/>
              </a:spcBef>
              <a:buClr>
                <a:schemeClr val="tx1"/>
              </a:buClr>
              <a:buFont typeface="+mj-lt"/>
              <a:buAutoNum type="arabicPeriod" startAt="10"/>
            </a:pPr>
            <a:r>
              <a:rPr lang="en-AU" dirty="0"/>
              <a:t>   {</a:t>
            </a:r>
          </a:p>
          <a:p>
            <a:pPr marL="514350" indent="-514350">
              <a:lnSpc>
                <a:spcPct val="100000"/>
              </a:lnSpc>
              <a:spcBef>
                <a:spcPts val="400"/>
              </a:spcBef>
              <a:buClr>
                <a:schemeClr val="tx1"/>
              </a:buClr>
              <a:buFont typeface="+mj-lt"/>
              <a:buAutoNum type="arabicPeriod" startAt="10"/>
            </a:pPr>
            <a:r>
              <a:rPr lang="en-AU" dirty="0"/>
              <a:t>      </a:t>
            </a:r>
            <a:r>
              <a:rPr lang="en-AU" dirty="0">
                <a:solidFill>
                  <a:srgbClr val="0000FF"/>
                </a:solidFill>
              </a:rPr>
              <a:t>auto</a:t>
            </a:r>
            <a:r>
              <a:rPr lang="en-AU" dirty="0"/>
              <a:t> work = </a:t>
            </a:r>
            <a:r>
              <a:rPr lang="en-AU" dirty="0">
                <a:solidFill>
                  <a:srgbClr val="009999"/>
                </a:solidFill>
              </a:rPr>
              <a:t>queue</a:t>
            </a:r>
            <a:r>
              <a:rPr lang="en-AU" dirty="0"/>
              <a:t>{};</a:t>
            </a:r>
          </a:p>
          <a:p>
            <a:pPr marL="514350" indent="-514350">
              <a:lnSpc>
                <a:spcPct val="100000"/>
              </a:lnSpc>
              <a:spcBef>
                <a:spcPts val="400"/>
              </a:spcBef>
              <a:buClr>
                <a:schemeClr val="tx1"/>
              </a:buClr>
              <a:buFont typeface="+mj-lt"/>
              <a:buAutoNum type="arabicPeriod" startAt="10"/>
            </a:pPr>
            <a:r>
              <a:rPr lang="en-AU" dirty="0"/>
              <a:t>      </a:t>
            </a:r>
            <a:r>
              <a:rPr lang="en-AU" dirty="0">
                <a:solidFill>
                  <a:srgbClr val="0000FF"/>
                </a:solidFill>
              </a:rPr>
              <a:t>auto</a:t>
            </a:r>
            <a:r>
              <a:rPr lang="en-AU" dirty="0"/>
              <a:t> in = </a:t>
            </a:r>
            <a:r>
              <a:rPr lang="en-AU" dirty="0">
                <a:solidFill>
                  <a:srgbClr val="009999"/>
                </a:solidFill>
              </a:rPr>
              <a:t>buffer</a:t>
            </a:r>
            <a:r>
              <a:rPr lang="en-AU" dirty="0"/>
              <a:t>&lt;</a:t>
            </a:r>
            <a:r>
              <a:rPr lang="en-AU" dirty="0">
                <a:solidFill>
                  <a:srgbClr val="0000FF"/>
                </a:solidFill>
              </a:rPr>
              <a:t>int</a:t>
            </a:r>
            <a:r>
              <a:rPr lang="en-AU" dirty="0"/>
              <a:t>&gt;(</a:t>
            </a:r>
            <a:r>
              <a:rPr lang="en-AU" dirty="0">
                <a:solidFill>
                  <a:schemeClr val="accent5">
                    <a:lumMod val="75000"/>
                  </a:schemeClr>
                </a:solidFill>
              </a:rPr>
              <a:t>data</a:t>
            </a:r>
            <a:r>
              <a:rPr lang="en-AU" dirty="0"/>
              <a:t>(</a:t>
            </a:r>
            <a:r>
              <a:rPr lang="en-AU" dirty="0" err="1"/>
              <a:t>ints</a:t>
            </a:r>
            <a:r>
              <a:rPr lang="en-AU" dirty="0"/>
              <a:t>), </a:t>
            </a:r>
            <a:r>
              <a:rPr lang="en-AU" dirty="0">
                <a:solidFill>
                  <a:srgbClr val="009999"/>
                </a:solidFill>
              </a:rPr>
              <a:t>range</a:t>
            </a:r>
            <a:r>
              <a:rPr lang="en-AU" dirty="0"/>
              <a:t>&lt;1&gt;(</a:t>
            </a:r>
            <a:r>
              <a:rPr lang="en-AU" dirty="0">
                <a:solidFill>
                  <a:schemeClr val="accent5">
                    <a:lumMod val="75000"/>
                  </a:schemeClr>
                </a:solidFill>
              </a:rPr>
              <a:t>size</a:t>
            </a:r>
            <a:r>
              <a:rPr lang="en-AU" dirty="0"/>
              <a:t>(</a:t>
            </a:r>
            <a:r>
              <a:rPr lang="en-AU" dirty="0" err="1"/>
              <a:t>ints</a:t>
            </a:r>
            <a:r>
              <a:rPr lang="en-AU" dirty="0"/>
              <a:t>)));</a:t>
            </a:r>
          </a:p>
          <a:p>
            <a:pPr marL="514350" indent="-514350">
              <a:lnSpc>
                <a:spcPct val="100000"/>
              </a:lnSpc>
              <a:spcBef>
                <a:spcPts val="400"/>
              </a:spcBef>
              <a:buClr>
                <a:schemeClr val="tx1"/>
              </a:buClr>
              <a:buFont typeface="+mj-lt"/>
              <a:buAutoNum type="arabicPeriod" startAt="10"/>
            </a:pPr>
            <a:r>
              <a:rPr lang="en-AU" dirty="0"/>
              <a:t>      </a:t>
            </a:r>
            <a:r>
              <a:rPr lang="en-AU" dirty="0" err="1"/>
              <a:t>work.</a:t>
            </a:r>
            <a:r>
              <a:rPr lang="en-AU" dirty="0" err="1">
                <a:solidFill>
                  <a:schemeClr val="accent5">
                    <a:lumMod val="75000"/>
                  </a:schemeClr>
                </a:solidFill>
              </a:rPr>
              <a:t>submit</a:t>
            </a:r>
            <a:r>
              <a:rPr lang="en-AU" dirty="0"/>
              <a:t>([&amp;](</a:t>
            </a:r>
            <a:r>
              <a:rPr lang="en-AU" dirty="0">
                <a:solidFill>
                  <a:srgbClr val="009999"/>
                </a:solidFill>
              </a:rPr>
              <a:t>handler</a:t>
            </a:r>
            <a:r>
              <a:rPr lang="en-AU" dirty="0"/>
              <a:t>&amp; </a:t>
            </a:r>
            <a:r>
              <a:rPr lang="en-AU" dirty="0" err="1"/>
              <a:t>cgh</a:t>
            </a:r>
            <a:r>
              <a:rPr lang="en-AU" dirty="0"/>
              <a:t>){</a:t>
            </a:r>
          </a:p>
          <a:p>
            <a:pPr marL="514350" indent="-514350">
              <a:lnSpc>
                <a:spcPct val="100000"/>
              </a:lnSpc>
              <a:spcBef>
                <a:spcPts val="400"/>
              </a:spcBef>
              <a:buClr>
                <a:schemeClr val="tx1"/>
              </a:buClr>
              <a:buFont typeface="+mj-lt"/>
              <a:buAutoNum type="arabicPeriod" startAt="10"/>
            </a:pPr>
            <a:r>
              <a:rPr lang="en-AU" dirty="0"/>
              <a:t>         </a:t>
            </a:r>
            <a:r>
              <a:rPr lang="en-AU" dirty="0">
                <a:solidFill>
                  <a:srgbClr val="0000FF"/>
                </a:solidFill>
              </a:rPr>
              <a:t>auto</a:t>
            </a:r>
            <a:r>
              <a:rPr lang="en-AU" dirty="0"/>
              <a:t> out = </a:t>
            </a:r>
            <a:r>
              <a:rPr lang="en-AU" dirty="0" err="1"/>
              <a:t>result.</a:t>
            </a:r>
            <a:r>
              <a:rPr lang="en-AU" dirty="0" err="1">
                <a:solidFill>
                  <a:schemeClr val="accent5">
                    <a:lumMod val="75000"/>
                  </a:schemeClr>
                </a:solidFill>
              </a:rPr>
              <a:t>get_access</a:t>
            </a:r>
            <a:r>
              <a:rPr lang="en-AU" dirty="0"/>
              <a:t>&lt;access::</a:t>
            </a:r>
            <a:r>
              <a:rPr lang="en-AU" dirty="0">
                <a:solidFill>
                  <a:srgbClr val="009999"/>
                </a:solidFill>
              </a:rPr>
              <a:t>mode</a:t>
            </a:r>
            <a:r>
              <a:rPr lang="en-AU" dirty="0"/>
              <a:t>::</a:t>
            </a:r>
            <a:r>
              <a:rPr lang="en-AU" dirty="0" err="1">
                <a:solidFill>
                  <a:schemeClr val="accent2">
                    <a:lumMod val="75000"/>
                  </a:schemeClr>
                </a:solidFill>
              </a:rPr>
              <a:t>discard_write</a:t>
            </a:r>
            <a:r>
              <a:rPr lang="en-AU" dirty="0"/>
              <a:t>&gt;(</a:t>
            </a:r>
            <a:r>
              <a:rPr lang="en-AU" dirty="0" err="1"/>
              <a:t>cgh</a:t>
            </a:r>
            <a:r>
              <a:rPr lang="en-AU" dirty="0"/>
              <a:t>);</a:t>
            </a:r>
          </a:p>
          <a:p>
            <a:pPr marL="514350" indent="-514350">
              <a:lnSpc>
                <a:spcPct val="100000"/>
              </a:lnSpc>
              <a:spcBef>
                <a:spcPts val="400"/>
              </a:spcBef>
              <a:buClr>
                <a:schemeClr val="tx1"/>
              </a:buClr>
              <a:buFont typeface="+mj-lt"/>
              <a:buAutoNum type="arabicPeriod" startAt="10"/>
            </a:pPr>
            <a:r>
              <a:rPr lang="en-AU" dirty="0"/>
              <a:t>         </a:t>
            </a:r>
            <a:r>
              <a:rPr lang="en-AU" dirty="0" err="1"/>
              <a:t>cgh.</a:t>
            </a:r>
            <a:r>
              <a:rPr lang="en-AU" dirty="0" err="1">
                <a:solidFill>
                  <a:schemeClr val="accent5">
                    <a:lumMod val="75000"/>
                  </a:schemeClr>
                </a:solidFill>
              </a:rPr>
              <a:t>parallel_for</a:t>
            </a:r>
            <a:r>
              <a:rPr lang="en-AU" dirty="0"/>
              <a:t>&lt;</a:t>
            </a:r>
            <a:r>
              <a:rPr lang="en-AU" dirty="0">
                <a:solidFill>
                  <a:srgbClr val="009999"/>
                </a:solidFill>
              </a:rPr>
              <a:t>hello</a:t>
            </a:r>
            <a:r>
              <a:rPr lang="en-AU" dirty="0"/>
              <a:t>&gt;(</a:t>
            </a:r>
            <a:r>
              <a:rPr lang="en-AU" dirty="0">
                <a:solidFill>
                  <a:srgbClr val="009999"/>
                </a:solidFill>
              </a:rPr>
              <a:t>range</a:t>
            </a:r>
            <a:r>
              <a:rPr lang="en-AU" dirty="0"/>
              <a:t>&lt;1&gt;(1024), [](</a:t>
            </a:r>
            <a:r>
              <a:rPr lang="en-AU" dirty="0">
                <a:solidFill>
                  <a:srgbClr val="009999"/>
                </a:solidFill>
              </a:rPr>
              <a:t>id</a:t>
            </a:r>
            <a:r>
              <a:rPr lang="en-AU" dirty="0"/>
              <a:t>&lt;1&gt; </a:t>
            </a:r>
            <a:r>
              <a:rPr lang="en-AU" dirty="0" err="1"/>
              <a:t>i</a:t>
            </a:r>
            <a:r>
              <a:rPr lang="en-AU" dirty="0"/>
              <a:t>){</a:t>
            </a:r>
          </a:p>
          <a:p>
            <a:pPr marL="514350" indent="-514350">
              <a:lnSpc>
                <a:spcPct val="100000"/>
              </a:lnSpc>
              <a:spcBef>
                <a:spcPts val="400"/>
              </a:spcBef>
              <a:buClr>
                <a:schemeClr val="tx1"/>
              </a:buClr>
              <a:buFont typeface="+mj-lt"/>
              <a:buAutoNum type="arabicPeriod" startAt="10"/>
            </a:pPr>
            <a:r>
              <a:rPr lang="en-AU" dirty="0"/>
              <a:t>            out[</a:t>
            </a:r>
            <a:r>
              <a:rPr lang="en-AU" dirty="0" err="1"/>
              <a:t>i</a:t>
            </a:r>
            <a:r>
              <a:rPr lang="en-AU" dirty="0"/>
              <a:t>] = </a:t>
            </a:r>
            <a:r>
              <a:rPr lang="en-AU" dirty="0" err="1"/>
              <a:t>i</a:t>
            </a:r>
            <a:r>
              <a:rPr lang="en-AU" dirty="0"/>
              <a:t>[0];</a:t>
            </a:r>
          </a:p>
          <a:p>
            <a:pPr marL="514350" indent="-514350">
              <a:lnSpc>
                <a:spcPct val="100000"/>
              </a:lnSpc>
              <a:spcBef>
                <a:spcPts val="400"/>
              </a:spcBef>
              <a:buClr>
                <a:schemeClr val="tx1"/>
              </a:buClr>
              <a:buFont typeface="+mj-lt"/>
              <a:buAutoNum type="arabicPeriod" startAt="10"/>
            </a:pPr>
            <a:r>
              <a:rPr lang="en-AU" dirty="0"/>
              <a:t>         });</a:t>
            </a:r>
          </a:p>
          <a:p>
            <a:pPr marL="514350" indent="-514350">
              <a:lnSpc>
                <a:spcPct val="100000"/>
              </a:lnSpc>
              <a:spcBef>
                <a:spcPts val="400"/>
              </a:spcBef>
              <a:buClr>
                <a:schemeClr val="tx1"/>
              </a:buClr>
              <a:buFont typeface="+mj-lt"/>
              <a:buAutoNum type="arabicPeriod" startAt="10"/>
            </a:pPr>
            <a:r>
              <a:rPr lang="en-AU" dirty="0"/>
              <a:t>      });</a:t>
            </a:r>
          </a:p>
          <a:p>
            <a:pPr marL="514350" indent="-514350">
              <a:lnSpc>
                <a:spcPct val="100000"/>
              </a:lnSpc>
              <a:spcBef>
                <a:spcPts val="400"/>
              </a:spcBef>
              <a:buClr>
                <a:schemeClr val="tx1"/>
              </a:buClr>
              <a:buFont typeface="+mj-lt"/>
              <a:buAutoNum type="arabicPeriod" startAt="10"/>
            </a:pPr>
            <a:r>
              <a:rPr lang="en-AU" dirty="0"/>
              <a:t>   }</a:t>
            </a:r>
          </a:p>
          <a:p>
            <a:pPr marL="514350" indent="-514350">
              <a:lnSpc>
                <a:spcPct val="100000"/>
              </a:lnSpc>
              <a:spcBef>
                <a:spcPts val="400"/>
              </a:spcBef>
              <a:buClr>
                <a:schemeClr val="tx1"/>
              </a:buClr>
              <a:buFont typeface="+mj-lt"/>
              <a:buAutoNum type="arabicPeriod" startAt="10"/>
            </a:pPr>
            <a:r>
              <a:rPr lang="en-AU" dirty="0">
                <a:solidFill>
                  <a:schemeClr val="accent5">
                    <a:lumMod val="75000"/>
                  </a:schemeClr>
                </a:solidFill>
              </a:rPr>
              <a:t>   copy</a:t>
            </a:r>
            <a:r>
              <a:rPr lang="en-AU" dirty="0"/>
              <a:t>(</a:t>
            </a:r>
            <a:r>
              <a:rPr lang="en-AU" dirty="0">
                <a:solidFill>
                  <a:schemeClr val="accent5">
                    <a:lumMod val="75000"/>
                  </a:schemeClr>
                </a:solidFill>
              </a:rPr>
              <a:t>begin</a:t>
            </a:r>
            <a:r>
              <a:rPr lang="en-AU" dirty="0"/>
              <a:t>(</a:t>
            </a:r>
            <a:r>
              <a:rPr lang="en-AU" dirty="0" err="1"/>
              <a:t>ints</a:t>
            </a:r>
            <a:r>
              <a:rPr lang="en-AU" dirty="0"/>
              <a:t>), </a:t>
            </a:r>
            <a:r>
              <a:rPr lang="en-AU" dirty="0">
                <a:solidFill>
                  <a:schemeClr val="accent5">
                    <a:lumMod val="75000"/>
                  </a:schemeClr>
                </a:solidFill>
              </a:rPr>
              <a:t>end</a:t>
            </a:r>
            <a:r>
              <a:rPr lang="en-AU" dirty="0"/>
              <a:t>(</a:t>
            </a:r>
            <a:r>
              <a:rPr lang="en-AU" dirty="0" err="1"/>
              <a:t>ints</a:t>
            </a:r>
            <a:r>
              <a:rPr lang="en-AU" dirty="0"/>
              <a:t>), </a:t>
            </a:r>
            <a:r>
              <a:rPr lang="en-AU" dirty="0" err="1">
                <a:solidFill>
                  <a:srgbClr val="009999"/>
                </a:solidFill>
              </a:rPr>
              <a:t>ostream_iterator</a:t>
            </a:r>
            <a:r>
              <a:rPr lang="en-AU" dirty="0"/>
              <a:t>&lt;</a:t>
            </a:r>
            <a:r>
              <a:rPr lang="en-AU" dirty="0">
                <a:solidFill>
                  <a:srgbClr val="0000FF"/>
                </a:solidFill>
              </a:rPr>
              <a:t>int</a:t>
            </a:r>
            <a:r>
              <a:rPr lang="en-AU" dirty="0"/>
              <a:t>&gt;(</a:t>
            </a:r>
            <a:r>
              <a:rPr lang="en-AU" dirty="0" err="1"/>
              <a:t>cout</a:t>
            </a:r>
            <a:r>
              <a:rPr lang="en-AU" dirty="0"/>
              <a:t>, "\n");</a:t>
            </a:r>
          </a:p>
          <a:p>
            <a:pPr marL="514350" indent="-514350">
              <a:lnSpc>
                <a:spcPct val="100000"/>
              </a:lnSpc>
              <a:spcBef>
                <a:spcPts val="400"/>
              </a:spcBef>
              <a:buClr>
                <a:schemeClr val="tx1"/>
              </a:buClr>
              <a:buFont typeface="+mj-lt"/>
              <a:buAutoNum type="arabicPeriod" startAt="10"/>
            </a:pPr>
            <a:r>
              <a:rPr lang="en-AU" dirty="0"/>
              <a:t>}</a:t>
            </a:r>
          </a:p>
        </p:txBody>
      </p:sp>
      <p:sp>
        <p:nvSpPr>
          <p:cNvPr id="4" name="Title 3">
            <a:extLst>
              <a:ext uri="{FF2B5EF4-FFF2-40B4-BE49-F238E27FC236}">
                <a16:creationId xmlns:a16="http://schemas.microsoft.com/office/drawing/2014/main" id="{FA83D627-CA5E-419E-A2D1-B110C199672D}"/>
              </a:ext>
            </a:extLst>
          </p:cNvPr>
          <p:cNvSpPr>
            <a:spLocks noGrp="1"/>
          </p:cNvSpPr>
          <p:nvPr>
            <p:ph type="title"/>
          </p:nvPr>
        </p:nvSpPr>
        <p:spPr/>
        <p:txBody>
          <a:bodyPr/>
          <a:lstStyle/>
          <a:p>
            <a:r>
              <a:rPr lang="en-AU" dirty="0"/>
              <a:t>What is SYCL?</a:t>
            </a:r>
          </a:p>
        </p:txBody>
      </p:sp>
    </p:spTree>
    <p:extLst>
      <p:ext uri="{BB962C8B-B14F-4D97-AF65-F5344CB8AC3E}">
        <p14:creationId xmlns:p14="http://schemas.microsoft.com/office/powerpoint/2010/main" val="3577762629"/>
      </p:ext>
    </p:extLst>
  </p:cSld>
  <p:clrMapOvr>
    <a:masterClrMapping/>
  </p:clrMapOvr>
</p:sld>
</file>

<file path=ppt/theme/theme1.xml><?xml version="1.0" encoding="utf-8"?>
<a:theme xmlns:a="http://schemas.openxmlformats.org/drawingml/2006/main" name="Event Styling">
  <a:themeElements>
    <a:clrScheme name="Codeplay Color Theme">
      <a:dk1>
        <a:srgbClr val="0C0C0C"/>
      </a:dk1>
      <a:lt1>
        <a:sysClr val="window" lastClr="FFFFFF"/>
      </a:lt1>
      <a:dk2>
        <a:srgbClr val="000000"/>
      </a:dk2>
      <a:lt2>
        <a:srgbClr val="F8F8F8"/>
      </a:lt2>
      <a:accent1>
        <a:srgbClr val="6DAA2D"/>
      </a:accent1>
      <a:accent2>
        <a:srgbClr val="00B0F0"/>
      </a:accent2>
      <a:accent3>
        <a:srgbClr val="7F7F7F"/>
      </a:accent3>
      <a:accent4>
        <a:srgbClr val="FF3333"/>
      </a:accent4>
      <a:accent5>
        <a:srgbClr val="FFC000"/>
      </a:accent5>
      <a:accent6>
        <a:srgbClr val="242424"/>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potx" id="{7EFA649D-FEB0-436D-A5AB-2456928745B9}" vid="{56A3BE37-62CF-4E14-922A-79FC29CF339A}"/>
    </a:ext>
  </a:extLst>
</a:theme>
</file>

<file path=ppt/theme/theme2.xml><?xml version="1.0" encoding="utf-8"?>
<a:theme xmlns:a="http://schemas.openxmlformats.org/drawingml/2006/main" name="Confidential Styling">
  <a:themeElements>
    <a:clrScheme name="Codeplay Color Theme">
      <a:dk1>
        <a:srgbClr val="0C0C0C"/>
      </a:dk1>
      <a:lt1>
        <a:sysClr val="window" lastClr="FFFFFF"/>
      </a:lt1>
      <a:dk2>
        <a:srgbClr val="000000"/>
      </a:dk2>
      <a:lt2>
        <a:srgbClr val="F8F8F8"/>
      </a:lt2>
      <a:accent1>
        <a:srgbClr val="6DAA2D"/>
      </a:accent1>
      <a:accent2>
        <a:srgbClr val="00B0F0"/>
      </a:accent2>
      <a:accent3>
        <a:srgbClr val="7F7F7F"/>
      </a:accent3>
      <a:accent4>
        <a:srgbClr val="FF3333"/>
      </a:accent4>
      <a:accent5>
        <a:srgbClr val="FFC000"/>
      </a:accent5>
      <a:accent6>
        <a:srgbClr val="242424"/>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potx" id="{7EFA649D-FEB0-436D-A5AB-2456928745B9}" vid="{81579A58-BACA-4F26-985D-8402228474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5573</TotalTime>
  <Words>7173</Words>
  <Application>Microsoft Office PowerPoint</Application>
  <PresentationFormat>Widescreen</PresentationFormat>
  <Paragraphs>981</Paragraphs>
  <Slides>67</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67</vt:i4>
      </vt:variant>
    </vt:vector>
  </HeadingPairs>
  <TitlesOfParts>
    <vt:vector size="75" baseType="lpstr">
      <vt:lpstr>Arial</vt:lpstr>
      <vt:lpstr>Calibri</vt:lpstr>
      <vt:lpstr>Calibri Light</vt:lpstr>
      <vt:lpstr>Consolas</vt:lpstr>
      <vt:lpstr>Stencil</vt:lpstr>
      <vt:lpstr>Wingdings</vt:lpstr>
      <vt:lpstr>Event Styling</vt:lpstr>
      <vt:lpstr>Confidential Styling</vt:lpstr>
      <vt:lpstr>PowerPoint Presentation</vt:lpstr>
      <vt:lpstr>Agenda</vt:lpstr>
      <vt:lpstr>Thanks</vt:lpstr>
      <vt:lpstr>PowerPoint Presentation</vt:lpstr>
      <vt:lpstr>PowerPoint Presentation</vt:lpstr>
      <vt:lpstr>What is parallel programming?</vt:lpstr>
      <vt:lpstr>What is ‘heterogeneous dispatch’?</vt:lpstr>
      <vt:lpstr>What is heterogeneous programming?</vt:lpstr>
      <vt:lpstr>What is SYCL?</vt:lpstr>
      <vt:lpstr>PowerPoint Presentation</vt:lpstr>
      <vt:lpstr>Linear search (array)</vt:lpstr>
      <vt:lpstr>Linear search (linked-list)</vt:lpstr>
      <vt:lpstr>Compare the pair</vt:lpstr>
      <vt:lpstr>Compare the pair</vt:lpstr>
      <vt:lpstr>Compare the pair</vt:lpstr>
      <vt:lpstr>Compare the pair</vt:lpstr>
      <vt:lpstr>Compare the pair</vt:lpstr>
      <vt:lpstr>Iterators</vt:lpstr>
      <vt:lpstr>Iterators</vt:lpstr>
      <vt:lpstr>Iterators</vt:lpstr>
      <vt:lpstr>Linear search revisited</vt:lpstr>
      <vt:lpstr>Linear search revisited</vt:lpstr>
      <vt:lpstr>Ranges</vt:lpstr>
      <vt:lpstr>Usage</vt:lpstr>
      <vt:lpstr>SAXPY</vt:lpstr>
      <vt:lpstr>y = αx + y</vt:lpstr>
      <vt:lpstr>y = αx + y</vt:lpstr>
      <vt:lpstr>y = αx + y</vt:lpstr>
      <vt:lpstr>y = αx + y</vt:lpstr>
      <vt:lpstr>Problems with this interface</vt:lpstr>
      <vt:lpstr>Problems with this interface</vt:lpstr>
      <vt:lpstr>Problems with this interface</vt:lpstr>
      <vt:lpstr>Problems with this interface</vt:lpstr>
      <vt:lpstr>A… solution?</vt:lpstr>
      <vt:lpstr>A… solution?</vt:lpstr>
      <vt:lpstr>A… solution?</vt:lpstr>
      <vt:lpstr>A… solution?</vt:lpstr>
      <vt:lpstr>A… solution?</vt:lpstr>
      <vt:lpstr>A… solution?</vt:lpstr>
      <vt:lpstr>Nope! Still problematic </vt:lpstr>
      <vt:lpstr>Kernel fusion</vt:lpstr>
      <vt:lpstr>Kernel fusion</vt:lpstr>
      <vt:lpstr>Problems with this interface</vt:lpstr>
      <vt:lpstr>PowerPoint Presentation</vt:lpstr>
      <vt:lpstr>What is a range adaptor?</vt:lpstr>
      <vt:lpstr>Examples of views</vt:lpstr>
      <vt:lpstr>Better composition: populating integers</vt:lpstr>
      <vt:lpstr>Better composition: populating integers</vt:lpstr>
      <vt:lpstr>Better composition: populating integers</vt:lpstr>
      <vt:lpstr>First 100 even integers</vt:lpstr>
      <vt:lpstr>SAXPY with ranges</vt:lpstr>
      <vt:lpstr>SAXPY with ranges</vt:lpstr>
      <vt:lpstr>SAXPY with ranges</vt:lpstr>
      <vt:lpstr>SAXPY with ranges</vt:lpstr>
      <vt:lpstr>PowerPoint Presentation</vt:lpstr>
      <vt:lpstr>SYCL Parallel STL fused with Ranges</vt:lpstr>
      <vt:lpstr>Parallel Ranges SAXPY</vt:lpstr>
      <vt:lpstr>Parallel Ranges SAXPY</vt:lpstr>
      <vt:lpstr>Parallel Ranges SAXPY</vt:lpstr>
      <vt:lpstr>Parallel Ranges SAXPY</vt:lpstr>
      <vt:lpstr>Parallel Ranges SAXPY</vt:lpstr>
      <vt:lpstr>Results of SAXPY</vt:lpstr>
      <vt:lpstr>What if there is no predefined function?</vt:lpstr>
      <vt:lpstr>What if there is no predefined function?</vt:lpstr>
      <vt:lpstr>What now?</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Di Bella</dc:creator>
  <cp:lastModifiedBy>Christopher Di Bella</cp:lastModifiedBy>
  <cp:revision>96</cp:revision>
  <dcterms:created xsi:type="dcterms:W3CDTF">2018-10-13T23:07:47Z</dcterms:created>
  <dcterms:modified xsi:type="dcterms:W3CDTF">2018-10-22T07:12:44Z</dcterms:modified>
</cp:coreProperties>
</file>