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3" r:id="rId3"/>
    <p:sldId id="356" r:id="rId4"/>
    <p:sldId id="279" r:id="rId5"/>
    <p:sldId id="343" r:id="rId6"/>
    <p:sldId id="316" r:id="rId7"/>
    <p:sldId id="312" r:id="rId8"/>
    <p:sldId id="315" r:id="rId9"/>
    <p:sldId id="308" r:id="rId10"/>
    <p:sldId id="319" r:id="rId11"/>
    <p:sldId id="317" r:id="rId12"/>
    <p:sldId id="321" r:id="rId13"/>
    <p:sldId id="320" r:id="rId14"/>
    <p:sldId id="339" r:id="rId15"/>
    <p:sldId id="340" r:id="rId16"/>
    <p:sldId id="314" r:id="rId17"/>
    <p:sldId id="357" r:id="rId18"/>
    <p:sldId id="352" r:id="rId19"/>
    <p:sldId id="325" r:id="rId20"/>
    <p:sldId id="326" r:id="rId21"/>
    <p:sldId id="329" r:id="rId22"/>
    <p:sldId id="330" r:id="rId23"/>
    <p:sldId id="351" r:id="rId24"/>
    <p:sldId id="358" r:id="rId25"/>
    <p:sldId id="335" r:id="rId26"/>
    <p:sldId id="360" r:id="rId27"/>
    <p:sldId id="345" r:id="rId28"/>
    <p:sldId id="346" r:id="rId29"/>
    <p:sldId id="355" r:id="rId30"/>
    <p:sldId id="347" r:id="rId31"/>
    <p:sldId id="361" r:id="rId32"/>
    <p:sldId id="337" r:id="rId33"/>
    <p:sldId id="334" r:id="rId34"/>
    <p:sldId id="348" r:id="rId35"/>
    <p:sldId id="359" r:id="rId36"/>
    <p:sldId id="349" r:id="rId37"/>
    <p:sldId id="362" r:id="rId38"/>
    <p:sldId id="350" r:id="rId39"/>
    <p:sldId id="363" r:id="rId40"/>
    <p:sldId id="331" r:id="rId41"/>
    <p:sldId id="364" r:id="rId42"/>
    <p:sldId id="336" r:id="rId43"/>
  </p:sldIdLst>
  <p:sldSz cx="9144000" cy="6858000" type="screen4x3"/>
  <p:notesSz cx="7099300" cy="10234613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8C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429" autoAdjust="0"/>
    <p:restoredTop sz="78745" autoAdjust="0"/>
  </p:normalViewPr>
  <p:slideViewPr>
    <p:cSldViewPr>
      <p:cViewPr>
        <p:scale>
          <a:sx n="75" d="100"/>
          <a:sy n="75" d="100"/>
        </p:scale>
        <p:origin x="-131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10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51B0483-6DEC-4817-B556-73829E65A0E5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2E09085-F960-4A3E-BC11-947B4BF94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9762F03-1EB5-42E5-A838-20AC56A5AE3E}" type="datetimeFigureOut">
              <a:rPr lang="he-IL"/>
              <a:pPr>
                <a:defRPr/>
              </a:pPr>
              <a:t>כ'/חשון/תשע"ג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1" anchor="ctr"/>
          <a:lstStyle/>
          <a:p>
            <a:pPr lvl="0"/>
            <a:endParaRPr lang="he-I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42447F4-DC68-41C6-A599-160D568D42C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20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2000" kern="1200" baseline="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2000" kern="1200" baseline="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2000" kern="1200" baseline="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2000" kern="1200" baseline="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שמי רומן והיום אציג את המחקר שלי בנושא אלקטרוקינטיקה חישובית, בהנחייתו של פרופ' עירד יבנה ובשיתוף עם אורי שניצר ופרופ' אודי יריב.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DF57A7-DAA1-4CEE-AEC0-0599C9F4AAC3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שתי המשוואות הראשונות נובעות משימור יונים.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המשוואה השלישית היא משוואת הכוחות הפועלים על הנוזל – סך הכוחות מתאפס – שימור תנע. הגורמים במשוואה הם: צמיגות, לחץ, וכוח חשמלי.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המשוואה הרביעית נובעת משימור מסה של נוזל (משוואת הרציפות).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משוואות החלות על הנוזל האלקטרו-נייטרלי, אלה אינן לינאריות ולא ידוע להן פתרון אנליטי כללי.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על מנת לפתור את המשוואות, יש לקבוע תנאי שפה – שתלויים בסוג הבעיה שאנו פותרים.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רחוק מהחלקיק, קיים שדה חשמלי קבוע בגדול ידוע. 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ריכוז היונים  שווה לזה של התמיסה המקורית.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מטעמי נוחות, נבחר במערכת צירים שנעה עם החלקיק, ולכן הנוזל ינוע בכיוון הנגדי במהירות קבועה.</a:t>
            </a:r>
          </a:p>
          <a:p>
            <a:pPr algn="r">
              <a:spcBef>
                <a:spcPct val="0"/>
              </a:spcBef>
            </a:pPr>
            <a:r>
              <a:rPr lang="he-IL" dirty="0" smtClean="0"/>
              <a:t>בסמוך לשכבת </a:t>
            </a:r>
            <a:r>
              <a:rPr lang="en-US" dirty="0" smtClean="0"/>
              <a:t>Debye</a:t>
            </a:r>
            <a:r>
              <a:rPr lang="he-IL" dirty="0" smtClean="0"/>
              <a:t> (התלויה בתכונות החלקיק), תנאי השפה האפקטיביים מתקבלים כתוצאה מפיתוח אסימפטוטי.</a:t>
            </a:r>
          </a:p>
          <a:p>
            <a:pPr>
              <a:spcBef>
                <a:spcPct val="0"/>
              </a:spcBef>
            </a:pPr>
            <a:endParaRPr lang="he-IL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הפיתוח המלא נמצא במאמר של אודי – והתוצאות מוצגות להלן.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אנו מניחים כי החלקיק אינו חדיר לאניונים (השטף בניצב לשפה הוא 0) – משוואה 1.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מכיוון שהחלקיק חדיר לקטיונים – נזדקק למשוואה אחרת. בשכבת </a:t>
            </a:r>
            <a:r>
              <a:rPr lang="en-US" dirty="0" smtClean="0"/>
              <a:t>Debye</a:t>
            </a:r>
            <a:r>
              <a:rPr lang="he-IL" dirty="0" smtClean="0"/>
              <a:t> מתקבלת התפלגות בולצמן של ריכוז היונים כפונקציה של הפוטנציאל החשמלי – משוואה 2 (היחס בין הערך על החלקיק ומחוץ לשכבה).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נציין כי שתי המשוואות לא ליניאריות, וכי ההפרש הפוטנציאל על שכבת </a:t>
            </a:r>
            <a:r>
              <a:rPr lang="en-US" dirty="0" smtClean="0"/>
              <a:t>Debye</a:t>
            </a:r>
            <a:r>
              <a:rPr lang="he-IL" dirty="0" smtClean="0"/>
              <a:t> נקרא פוטנציאל זטא.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אנו מניחים כי הנוזל הנוגע בחלקיק עצמו הוא נייח (</a:t>
            </a:r>
            <a:r>
              <a:rPr lang="en-US" dirty="0" smtClean="0"/>
              <a:t>no slip condition</a:t>
            </a:r>
            <a:r>
              <a:rPr lang="he-IL" dirty="0" smtClean="0"/>
              <a:t>), אך בשכבת </a:t>
            </a:r>
            <a:r>
              <a:rPr lang="en-US" dirty="0" smtClean="0"/>
              <a:t>Debye</a:t>
            </a:r>
            <a:r>
              <a:rPr lang="he-IL" dirty="0" smtClean="0"/>
              <a:t> מופעלים כוחות על הנוזל, הגורמים לו לנוע במקביל לשפת החלקיק. ניתן לחשב מהירות משיקית זו, הנתונה ע"י פונקציה לא ליניארית של משתני הבעיה הנ"ל.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במקרה זה, המודל הוא יותר מורכב ומתואר במאמר של אורי ואודי.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שכבת </a:t>
            </a:r>
            <a:r>
              <a:rPr lang="en-US" dirty="0" smtClean="0"/>
              <a:t>Debye</a:t>
            </a:r>
            <a:r>
              <a:rPr lang="he-IL" dirty="0" smtClean="0"/>
              <a:t> אינה חדירה לקטיונים – משוואה 1.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בשכבה זו מתרחש </a:t>
            </a:r>
            <a:r>
              <a:rPr lang="en-US" dirty="0" smtClean="0"/>
              <a:t>Surface Conduction</a:t>
            </a:r>
            <a:r>
              <a:rPr lang="he-IL" dirty="0" smtClean="0"/>
              <a:t> של האניונים – משוואה 2.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תופעת ה-</a:t>
            </a:r>
            <a:r>
              <a:rPr lang="en-US" dirty="0" smtClean="0"/>
              <a:t>Surface Conduction</a:t>
            </a:r>
            <a:r>
              <a:rPr lang="he-IL" dirty="0" smtClean="0"/>
              <a:t> גורמת לשינוי במהירות המשיקית של הנוזל מחוץ לשכבת </a:t>
            </a:r>
            <a:r>
              <a:rPr lang="en-US" dirty="0" smtClean="0"/>
              <a:t>Debye</a:t>
            </a:r>
            <a:r>
              <a:rPr lang="he-IL" dirty="0" smtClean="0"/>
              <a:t>. הפיתוח המלא נמצא במאמר של אורי ואודי.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he-IL" dirty="0" smtClean="0"/>
              <a:t>בהינתן השדה החשמלי, המערכת צפויה תתייצב במצב מתמיד בו מהירות החלקיק קבועה.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במצב זה הכוח הפועל על החלקיק יהיה 0 (חוק 1 של ניוטון). את הכוח יש לחשב ע"י אינטגרציה על פני החלקיק של טנזור המאמץ מוכפל בנורמל לשפה. טנזור זה ניתן לחישוב לאחר פתרון הבעיה הלא לינארית שתוארה לעיל.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שני הרכיבים הראשונים מתאימים לאפקט הצמיגות, השלישי ללחוץ הנוזל והשאר לכוח קולון.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מכיוון ש-</a:t>
            </a:r>
            <a:r>
              <a:rPr lang="en-US" dirty="0" smtClean="0"/>
              <a:t>U</a:t>
            </a:r>
            <a:r>
              <a:rPr lang="he-IL" dirty="0" smtClean="0"/>
              <a:t> לא ידוע מראש, ניתן להתשמש ב"חיפוש" על מנת למצוא את </a:t>
            </a:r>
            <a:r>
              <a:rPr lang="en-US" dirty="0" smtClean="0"/>
              <a:t>U</a:t>
            </a:r>
            <a:r>
              <a:rPr lang="he-IL" dirty="0" smtClean="0"/>
              <a:t> המאפס את הכוח על החלקיק.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לאחר הצגת הבעיה, נתאר את הדיסקרטיזציה של הבעיה ואת המבנה של הפותר עצמו לבעיה הלא לינארית.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447F4-DC68-41C6-A599-160D568D42C2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בשל הסימטריה הצירית, ניתן לעשות שימוש במערכת צירים כדורית, כך שהמערכת הופכת להיות "דו-מימדית" (בשל הסימטריה הסיבובית). דבר זה מקל על הדיסקרטיזציה של תנאי השפה ומאפשר לעבוד עם גריד דו מימדי. אולם, האופרטורים הדיפרנציאליים במערכת זו מקבלים צורה מעט מסוכבת יותר מאשר במערכת קרטזית.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הגריד נבחר להיות רגולרי – כך שגודל ה-</a:t>
            </a:r>
            <a:r>
              <a:rPr lang="en-US" dirty="0" smtClean="0"/>
              <a:t>cell</a:t>
            </a:r>
            <a:r>
              <a:rPr lang="he-IL" dirty="0" smtClean="0"/>
              <a:t> גדל עם המרחק מן החלקיק.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נציין כי ה"אינסוף" נבחר להיות ערך גדול וסופי של </a:t>
            </a:r>
            <a:r>
              <a:rPr lang="en-US" dirty="0" smtClean="0"/>
              <a:t>R</a:t>
            </a:r>
            <a:r>
              <a:rPr lang="he-IL" dirty="0" smtClean="0"/>
              <a:t> (שתלוי באופי הפתרון המתקבל).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בחלק האלקטרוקינטי של ההרצאה – נדון בבעיה הפיזיקלית וננסח את המשוואות אותן נרצה לפתור.</a:t>
            </a:r>
          </a:p>
          <a:p>
            <a:r>
              <a:rPr lang="he-IL" dirty="0" smtClean="0"/>
              <a:t>בחלק הנומרי, נתאר את התשתית שפותחה על מנת לבנות את הפותר הנומרי.</a:t>
            </a:r>
          </a:p>
          <a:p>
            <a:r>
              <a:rPr lang="he-IL" dirty="0" smtClean="0"/>
              <a:t>נציג את התוצאות הנומריות ונשווה לתוצאות פיתוח אסימטוטי.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447F4-DC68-41C6-A599-160D568D42C2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משתני הפוטנציאל, הריכוז והלחץ מוגדרים באמצע כל </a:t>
            </a:r>
            <a:r>
              <a:rPr lang="en-US" dirty="0" smtClean="0"/>
              <a:t>cell</a:t>
            </a:r>
            <a:r>
              <a:rPr lang="he-IL" dirty="0" smtClean="0"/>
              <a:t>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המהירות מוגדרת על שפות ה-</a:t>
            </a:r>
            <a:r>
              <a:rPr lang="en-US" dirty="0" smtClean="0"/>
              <a:t>cell</a:t>
            </a:r>
            <a:r>
              <a:rPr lang="he-IL" dirty="0" smtClean="0"/>
              <a:t>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he-I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he-IL" dirty="0" smtClean="0"/>
              <a:t>כעת, יש לבצע דיסקטיזציה של המשוואות.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עשינו שימוש ב-</a:t>
            </a:r>
            <a:r>
              <a:rPr lang="en-US" dirty="0" smtClean="0"/>
              <a:t>FVM</a:t>
            </a:r>
            <a:r>
              <a:rPr lang="he-IL" dirty="0" smtClean="0"/>
              <a:t>, כאשר על שפת כל </a:t>
            </a:r>
            <a:r>
              <a:rPr lang="en-US" dirty="0" smtClean="0"/>
              <a:t>cell</a:t>
            </a:r>
            <a:r>
              <a:rPr lang="he-IL" dirty="0" smtClean="0"/>
              <a:t>, מוגדר השטף – שסכומו אמור להיות 0, מחוק השימור המתאים.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נעיר מספר הערות לגבי המימוש הנומרי: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he-IL" dirty="0" smtClean="0"/>
              <a:t>הדיסקטיזציה של גורם ההסעה בוצעה ע"י סכמת</a:t>
            </a:r>
            <a:r>
              <a:rPr lang="en-US" dirty="0" smtClean="0"/>
              <a:t>upwind </a:t>
            </a:r>
            <a:r>
              <a:rPr lang="he-IL" dirty="0" smtClean="0"/>
              <a:t> - לצורך שמירה על יציבות נומרית.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he-IL" dirty="0" smtClean="0"/>
              <a:t>חלק מהמשתנים לא מוגדרים על השפה – השתמשנו ב-</a:t>
            </a:r>
            <a:r>
              <a:rPr lang="en-US" dirty="0" smtClean="0"/>
              <a:t>ghost points</a:t>
            </a:r>
            <a:r>
              <a:rPr lang="he-IL" dirty="0" smtClean="0"/>
              <a:t>, ואינטרפולציה לתנאי השפה.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he-IL" dirty="0" smtClean="0"/>
              <a:t>על מנת לשמור על ייצוג יעיל, כל האופרטורים הדיפרנציאליים ממומשים ע"י מטריצות דלילות.</a:t>
            </a:r>
          </a:p>
          <a:p>
            <a:pPr>
              <a:spcBef>
                <a:spcPct val="0"/>
              </a:spcBef>
            </a:pPr>
            <a:endParaRPr lang="he-IL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he-I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he-IL" dirty="0" smtClean="0"/>
              <a:t>על מנת לבנות פותר לבעיה הלא-ליניארית, אנחנו ננסח את סט המשוואות כאופרטור </a:t>
            </a:r>
            <a:r>
              <a:rPr lang="en-US" dirty="0" smtClean="0"/>
              <a:t>N</a:t>
            </a:r>
            <a:r>
              <a:rPr lang="he-IL" dirty="0" smtClean="0"/>
              <a:t> מימדי, הפועל על ווקטור הנעלמים </a:t>
            </a:r>
            <a:r>
              <a:rPr lang="en-US" dirty="0" smtClean="0"/>
              <a:t>x</a:t>
            </a:r>
            <a:r>
              <a:rPr lang="he-IL" dirty="0" smtClean="0"/>
              <a:t>. הפתרון למשוואות מאפס את האופרטור הנ"ל.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בחרנו להשתמש בפותר איטרטיבי העושה שימוש בשיטת ניוטון.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בשיטה זו, הצעד הנוכחי מחושב ע"י לינאריזציה של האופרטור בנקודה הנוכחית. לפיכך, נדרש פתרון של מערכת דלילה בגודל </a:t>
            </a:r>
            <a:r>
              <a:rPr lang="en-US" dirty="0" err="1" smtClean="0"/>
              <a:t>NxN</a:t>
            </a:r>
            <a:r>
              <a:rPr lang="he-IL" dirty="0" smtClean="0"/>
              <a:t> על מנת לחשב את השינוי הנדרש בוקטור הנעלמים. לשיטה זו קצב התכנסות ריבועי (בהינתן שהיא מתכנסת) ולכן לא נדרש ליותר ממספר קטן של איטרציות.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he-I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he-IL" dirty="0" smtClean="0"/>
              <a:t>על מנת לחשב אנליטית את הגרדיינט, יש לבצע חישובים רבים ומייגעים.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לכן, בחרנו לבנות תשתית אוטומטית המאפשרת חישוב הגרדיינט והרזידואל באופן אוטומטי.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לשם כך, אנו מגדירים "אופרטור" כאובייקט שיודע לחשב נומרית את </a:t>
            </a:r>
            <a:r>
              <a:rPr lang="en-US" dirty="0" smtClean="0"/>
              <a:t>residual</a:t>
            </a:r>
            <a:r>
              <a:rPr lang="he-IL" dirty="0" smtClean="0"/>
              <a:t> (וקטור) והגרדיינט (מטריצה). 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אנו נרכיב את מערכת המשוואות המורכבת </a:t>
            </a:r>
            <a:r>
              <a:rPr lang="en-US" dirty="0" smtClean="0"/>
              <a:t>L</a:t>
            </a:r>
            <a:r>
              <a:rPr lang="he-IL" dirty="0" smtClean="0"/>
              <a:t> מתוך אופרטורים פשוטים. כל אופרטור בהיררכיה מאפשר את חישוב הגרדיינט באופן אוטומטי, מתוך ה-</a:t>
            </a:r>
            <a:r>
              <a:rPr lang="en-US" dirty="0" smtClean="0"/>
              <a:t>residual</a:t>
            </a:r>
            <a:r>
              <a:rPr lang="he-IL" dirty="0" smtClean="0"/>
              <a:t>-ים והגרדיינטים של הבנים שלו, ע"י כללי הגזירה המוכרים.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he-I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אילו סוגי אופרטורים נוספים נחוצים לנו?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he-IL" dirty="0" smtClean="0"/>
              <a:t>אופרטור קבוע (למשל פונקציה של </a:t>
            </a:r>
            <a:r>
              <a:rPr lang="en-US" dirty="0" smtClean="0"/>
              <a:t>r, Ɵ</a:t>
            </a:r>
            <a:r>
              <a:rPr lang="he-IL" dirty="0" smtClean="0"/>
              <a:t>)</a:t>
            </a:r>
            <a:endParaRPr lang="en-US" dirty="0" smtClean="0"/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he-IL" dirty="0" smtClean="0"/>
              <a:t>אופרטור לינארי (למשל נגזרת דיסקרטית ואינטרפולציה)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he-IL" dirty="0" smtClean="0"/>
              <a:t>הפעלת פונקציה סקלרית</a:t>
            </a:r>
            <a:endParaRPr lang="en-US" dirty="0" smtClean="0"/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he-IL" dirty="0" smtClean="0"/>
              <a:t>צירוף אופרטורים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ייצוג זה מאפשר אופטימיזציות שונות (למשל: כפל בקבוע =&gt; אופרטור ליניארי, ליניארי על ליניארי =&gt; ליניארי)</a:t>
            </a:r>
          </a:p>
          <a:p>
            <a:pPr>
              <a:spcBef>
                <a:spcPct val="0"/>
              </a:spcBef>
            </a:pPr>
            <a:endParaRPr lang="he-IL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he-I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בהינתן הפתרון הנומרי, אנו נחשב את הכוח הכולל שפועל על החלקיק, ע"י אינטגרל משטחי של המאמץ הניוטוני (צמיגות ולחץ) ןהמקסוולי (כוח קולון).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מהירות הסחיפה במצב המתמיד מתקבלת כאשר הכוח על החלקיק הוא 0.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כך ניתן להשתמש בשיטה ל-</a:t>
            </a:r>
            <a:r>
              <a:rPr lang="en-US" dirty="0" smtClean="0"/>
              <a:t>zero finding</a:t>
            </a:r>
            <a:r>
              <a:rPr lang="he-IL" dirty="0" smtClean="0"/>
              <a:t> על מנת למצוא את המהירות הנ"ל.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he-I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במקרים מסויימים ניתן לקבל פתרון אנליטי מקורב למשוואות – וכך גם נוודא את הפותר הנומרי.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447F4-DC68-41C6-A599-160D568D42C2}" type="slidenum">
              <a:rPr lang="he-IL" smtClean="0"/>
              <a:pPr>
                <a:defRPr/>
              </a:pPr>
              <a:t>26</a:t>
            </a:fld>
            <a:endParaRPr lang="he-I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עבור שדה חלש, ניתן לפתח את הפיתרון בטור חזקות עבור בטא &lt;&lt;</a:t>
            </a:r>
            <a:r>
              <a:rPr lang="en-US" dirty="0" smtClean="0"/>
              <a:t> </a:t>
            </a:r>
            <a:r>
              <a:rPr lang="he-IL" dirty="0" smtClean="0"/>
              <a:t>1.</a:t>
            </a:r>
            <a:endParaRPr lang="en-US" dirty="0" smtClean="0"/>
          </a:p>
          <a:p>
            <a:pPr>
              <a:spcBef>
                <a:spcPct val="0"/>
              </a:spcBef>
            </a:pPr>
            <a:r>
              <a:rPr lang="he-IL" dirty="0" smtClean="0"/>
              <a:t>ע"י</a:t>
            </a:r>
            <a:r>
              <a:rPr lang="he-IL" baseline="0" dirty="0" smtClean="0"/>
              <a:t> הצבה באופרטור </a:t>
            </a:r>
            <a:r>
              <a:rPr lang="en-US" baseline="0" dirty="0" smtClean="0"/>
              <a:t>L</a:t>
            </a:r>
            <a:r>
              <a:rPr lang="he-IL" baseline="0" dirty="0" smtClean="0"/>
              <a:t>, ניתן לפתח גם את התוצאה </a:t>
            </a:r>
            <a:r>
              <a:rPr lang="en-US" baseline="0" dirty="0" smtClean="0"/>
              <a:t>L(</a:t>
            </a:r>
            <a:r>
              <a:rPr lang="en-US" baseline="0" dirty="0" err="1" smtClean="0"/>
              <a:t>x,beta</a:t>
            </a:r>
            <a:r>
              <a:rPr lang="en-US" baseline="0" dirty="0" smtClean="0"/>
              <a:t>)</a:t>
            </a:r>
            <a:r>
              <a:rPr lang="he-IL" baseline="0" dirty="0" smtClean="0"/>
              <a:t> לטור חזקות.</a:t>
            </a:r>
          </a:p>
          <a:p>
            <a:pPr>
              <a:spcBef>
                <a:spcPct val="0"/>
              </a:spcBef>
            </a:pPr>
            <a:r>
              <a:rPr lang="he-IL" baseline="0" dirty="0" smtClean="0"/>
              <a:t>כל גורם בפיתוח הנ"ל אמור להתאפס.</a:t>
            </a:r>
            <a:endParaRPr lang="he-IL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he-I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כך ניתן לקבל מערכת משוואות</a:t>
            </a:r>
            <a:r>
              <a:rPr lang="he-IL" baseline="0" dirty="0" smtClean="0"/>
              <a:t> לכל סדר של בטא.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מהמשוואה ה-</a:t>
            </a:r>
            <a:r>
              <a:rPr lang="en-US" dirty="0" smtClean="0"/>
              <a:t>N</a:t>
            </a:r>
            <a:r>
              <a:rPr lang="he-IL" dirty="0" smtClean="0"/>
              <a:t>, ניתן לחלץ את התיקון ה-</a:t>
            </a:r>
            <a:r>
              <a:rPr lang="en-US" dirty="0" smtClean="0"/>
              <a:t>N</a:t>
            </a:r>
            <a:r>
              <a:rPr lang="he-IL" dirty="0" smtClean="0"/>
              <a:t>-י לפתרון.</a:t>
            </a:r>
            <a:endParaRPr lang="he-IL" baseline="0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he-I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הקירוב הליניארי עבור </a:t>
            </a:r>
            <a:r>
              <a:rPr lang="en-US" dirty="0" smtClean="0"/>
              <a:t>beta</a:t>
            </a:r>
            <a:r>
              <a:rPr lang="he-IL" baseline="0" dirty="0" smtClean="0"/>
              <a:t> קטן פתוח ע"י אודי (עבור מחליף יונים) וע"י אורי ואודי (עבור חלקיק טעון).</a:t>
            </a:r>
          </a:p>
          <a:p>
            <a:pPr>
              <a:spcBef>
                <a:spcPct val="0"/>
              </a:spcBef>
            </a:pPr>
            <a:r>
              <a:rPr lang="he-IL" baseline="0" dirty="0" smtClean="0"/>
              <a:t>הפתרון הנומרי מתאים היטב לקירוב זה עד </a:t>
            </a:r>
            <a:r>
              <a:rPr lang="en-US" baseline="0" dirty="0" smtClean="0"/>
              <a:t>beta ~ 1</a:t>
            </a:r>
            <a:r>
              <a:rPr lang="he-IL" baseline="0" dirty="0" smtClean="0"/>
              <a:t>.</a:t>
            </a:r>
            <a:endParaRPr lang="he-IL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נציג את הבעיה הפיזיקלית – מהם המשתנים, מהם המשוואות ותנאי השפה, ואיך מוגדר פתרון מצב-מתמיד.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447F4-DC68-41C6-A599-160D568D42C2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ע"י המשך</a:t>
            </a:r>
            <a:r>
              <a:rPr lang="he-IL" baseline="0" dirty="0" smtClean="0"/>
              <a:t> הפיתוח ניתן לקבל תיקונים מסדר גבוה יותר.</a:t>
            </a:r>
          </a:p>
          <a:p>
            <a:pPr>
              <a:spcBef>
                <a:spcPct val="0"/>
              </a:spcBef>
            </a:pPr>
            <a:r>
              <a:rPr lang="he-IL" baseline="0" dirty="0" smtClean="0"/>
              <a:t>בעבודה זו, פיתחנו את התיקון הקובי (כי המהירות היא פונקציה אנטי-סימטרית בבטא) עבור מחליף יונים. עבור </a:t>
            </a:r>
            <a:r>
              <a:rPr lang="en-US" baseline="0" dirty="0" smtClean="0"/>
              <a:t>alpha = 0</a:t>
            </a:r>
            <a:r>
              <a:rPr lang="he-IL" baseline="0" dirty="0" smtClean="0"/>
              <a:t>, הביטוי שקיבלנו נתון ע"י...</a:t>
            </a:r>
          </a:p>
          <a:p>
            <a:pPr>
              <a:spcBef>
                <a:spcPct val="0"/>
              </a:spcBef>
            </a:pPr>
            <a:r>
              <a:rPr lang="he-IL" baseline="0" dirty="0" smtClean="0"/>
              <a:t>כמו כן, אודי ואורי פיתחו את התיקון הקובי למודל ה-</a:t>
            </a:r>
            <a:r>
              <a:rPr lang="en-US" baseline="0" dirty="0" smtClean="0"/>
              <a:t>Surface Conduction</a:t>
            </a:r>
            <a:r>
              <a:rPr lang="he-IL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he-IL" baseline="0" dirty="0" smtClean="0"/>
              <a:t>שני פיתוחים אלו מאפשרים לתקף את התוצאות הנומריות של הפותר.</a:t>
            </a:r>
            <a:endParaRPr lang="he-IL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he-I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נציג כעת את התוצאות הנומריות עבור שני</a:t>
            </a:r>
            <a:r>
              <a:rPr lang="he-IL" baseline="0" dirty="0" smtClean="0"/>
              <a:t> סוגי החלקיקים ונשווה אותם לפיתוח האנליטי.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447F4-DC68-41C6-A599-160D568D42C2}" type="slidenum">
              <a:rPr lang="he-IL" smtClean="0"/>
              <a:pPr>
                <a:defRPr/>
              </a:pPr>
              <a:t>31</a:t>
            </a:fld>
            <a:endParaRPr lang="he-I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נציג</a:t>
            </a:r>
            <a:r>
              <a:rPr lang="he-IL" baseline="0" dirty="0" smtClean="0"/>
              <a:t> את </a:t>
            </a:r>
            <a:r>
              <a:rPr lang="he-IL" dirty="0" smtClean="0"/>
              <a:t>תוצאות עבור</a:t>
            </a:r>
            <a:r>
              <a:rPr lang="he-IL" baseline="0" dirty="0" smtClean="0"/>
              <a:t> מחליף היונים.</a:t>
            </a:r>
          </a:p>
          <a:p>
            <a:pPr>
              <a:spcBef>
                <a:spcPct val="0"/>
              </a:spcBef>
            </a:pPr>
            <a:r>
              <a:rPr lang="he-IL" baseline="0" dirty="0" smtClean="0"/>
              <a:t>מצד שמאל מופיע גרף המהירות כפונקציה של השדה החשמלי (בצירים לוגריתמיים) – רואים התאמה טובה מאוד לפתרון הליניארי עבור </a:t>
            </a:r>
            <a:r>
              <a:rPr lang="en-US" baseline="0" dirty="0" smtClean="0"/>
              <a:t>beta &lt; 0.1</a:t>
            </a:r>
            <a:r>
              <a:rPr lang="he-IL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he-IL" baseline="0" dirty="0" smtClean="0"/>
              <a:t>כמו כן, מימין אנו רואים את קווי הזרם וריכוז היונים עבור </a:t>
            </a:r>
            <a:r>
              <a:rPr lang="en-US" baseline="0" dirty="0" smtClean="0"/>
              <a:t>beta = 0.01</a:t>
            </a:r>
            <a:r>
              <a:rPr lang="he-IL" baseline="0" dirty="0" smtClean="0"/>
              <a:t>, המייצג את ה</a:t>
            </a:r>
            <a:r>
              <a:rPr lang="en-US" baseline="0" dirty="0" smtClean="0"/>
              <a:t>regime-</a:t>
            </a:r>
            <a:r>
              <a:rPr lang="he-IL" baseline="0" dirty="0" smtClean="0"/>
              <a:t> הליניארי.</a:t>
            </a:r>
          </a:p>
          <a:p>
            <a:pPr>
              <a:spcBef>
                <a:spcPct val="0"/>
              </a:spcBef>
            </a:pPr>
            <a:endParaRPr lang="he-IL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he-I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עבור </a:t>
            </a:r>
            <a:r>
              <a:rPr lang="en-US" dirty="0" smtClean="0"/>
              <a:t>beta = 0.7</a:t>
            </a:r>
            <a:r>
              <a:rPr lang="he-IL" dirty="0" smtClean="0"/>
              <a:t>, </a:t>
            </a:r>
            <a:r>
              <a:rPr lang="he-IL" baseline="0" dirty="0" smtClean="0"/>
              <a:t>רואים חוסר סימטרייה בקווי הזרם, ושינוי משמעותי בריכוז היונים בנוזל –</a:t>
            </a:r>
            <a:r>
              <a:rPr lang="he-IL" dirty="0" smtClean="0"/>
              <a:t>הקירוב הליניארי</a:t>
            </a:r>
            <a:r>
              <a:rPr lang="he-IL" baseline="0" dirty="0" smtClean="0"/>
              <a:t> כבר לא תקף.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he-I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על מנת לבדוק את</a:t>
            </a:r>
            <a:r>
              <a:rPr lang="he-IL" baseline="0" dirty="0" smtClean="0"/>
              <a:t> הפותר בערכים גבוהים יותר של </a:t>
            </a:r>
            <a:r>
              <a:rPr lang="en-US" baseline="0" dirty="0" smtClean="0"/>
              <a:t>beta</a:t>
            </a:r>
            <a:r>
              <a:rPr lang="he-IL" baseline="0" dirty="0" smtClean="0"/>
              <a:t>, נשתמש בתיקון הקובי.</a:t>
            </a:r>
          </a:p>
          <a:p>
            <a:pPr>
              <a:spcBef>
                <a:spcPct val="0"/>
              </a:spcBef>
            </a:pPr>
            <a:r>
              <a:rPr lang="he-IL" baseline="0" dirty="0" smtClean="0"/>
              <a:t>ניתן לראות בגרף הלוגריתמי התאמה טובה עד ל-</a:t>
            </a:r>
            <a:r>
              <a:rPr lang="en-US" baseline="0" dirty="0" smtClean="0"/>
              <a:t>beta ~ 1</a:t>
            </a:r>
            <a:r>
              <a:rPr lang="he-IL" baseline="0" dirty="0" smtClean="0"/>
              <a:t>, כשהמעבר בין הליניארי לקובי מתבצע בהתאם לתיאוריה.</a:t>
            </a:r>
            <a:endParaRPr lang="he-IL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he-I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תופעה מעניינת שראינו גם</a:t>
            </a:r>
            <a:r>
              <a:rPr lang="he-IL" baseline="0" dirty="0" smtClean="0"/>
              <a:t> </a:t>
            </a:r>
            <a:r>
              <a:rPr lang="he-IL" dirty="0" smtClean="0"/>
              <a:t>בתיאוריה וגם בנומריקה</a:t>
            </a:r>
            <a:r>
              <a:rPr lang="he-IL" baseline="0" dirty="0" smtClean="0"/>
              <a:t> היא שהמהירות מחליפה סימן במעבר מהקירוב הליניארי לקובי.</a:t>
            </a:r>
          </a:p>
          <a:p>
            <a:pPr>
              <a:spcBef>
                <a:spcPct val="0"/>
              </a:spcBef>
            </a:pPr>
            <a:r>
              <a:rPr lang="he-IL" baseline="0" dirty="0" smtClean="0"/>
              <a:t>הסיבה לשימוש בצבעים היא שסקלה לוגריתמית לא מאפשרת הצגה של מספרים חיוביים ושליליים.</a:t>
            </a:r>
          </a:p>
          <a:p>
            <a:pPr>
              <a:spcBef>
                <a:spcPct val="0"/>
              </a:spcBef>
            </a:pPr>
            <a:r>
              <a:rPr lang="he-IL" baseline="0" dirty="0" smtClean="0"/>
              <a:t>גם כאן ישנה התאמה טובה בין התיאוריה לנומריקה.</a:t>
            </a:r>
            <a:endParaRPr lang="he-IL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he-I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תופעה לא ליניארית נוספת שהתקבלה</a:t>
            </a:r>
            <a:r>
              <a:rPr lang="he-IL" baseline="0" dirty="0" smtClean="0"/>
              <a:t> בתיאוריה ובנומריקה היא הופעה של מערבולות מאחורי החלקיק, כפי שניתן לראות בקווי הזרם לעיל.</a:t>
            </a:r>
          </a:p>
          <a:p>
            <a:pPr>
              <a:spcBef>
                <a:spcPct val="0"/>
              </a:spcBef>
            </a:pPr>
            <a:endParaRPr lang="he-IL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he-I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התוצאות הנומריות עבור חלקיק</a:t>
            </a:r>
            <a:r>
              <a:rPr lang="he-IL" baseline="0" dirty="0" smtClean="0"/>
              <a:t> עם מטען שפה רב מופיעות לעיל (בצירים לוגריתמיים).</a:t>
            </a:r>
          </a:p>
          <a:p>
            <a:pPr>
              <a:spcBef>
                <a:spcPct val="0"/>
              </a:spcBef>
            </a:pPr>
            <a:r>
              <a:rPr lang="he-IL" baseline="0" dirty="0" smtClean="0"/>
              <a:t>עשינו שימוש בפתרון הליניארי ובתיקון הקובי של אורי ואודי על מנת לתקף את הפותר.</a:t>
            </a:r>
          </a:p>
          <a:p>
            <a:pPr>
              <a:spcBef>
                <a:spcPct val="0"/>
              </a:spcBef>
            </a:pPr>
            <a:r>
              <a:rPr lang="he-IL" baseline="0" dirty="0" smtClean="0"/>
              <a:t>מצד שמאל רואים את הפתרון הליניארי מול התוצאות הנומריות.</a:t>
            </a:r>
          </a:p>
          <a:p>
            <a:pPr>
              <a:spcBef>
                <a:spcPct val="0"/>
              </a:spcBef>
            </a:pPr>
            <a:r>
              <a:rPr lang="he-IL" baseline="0" dirty="0" smtClean="0"/>
              <a:t>מצד ימין רואים את התיקון הקובי מול ההפרש בין הנומריקה לפתרון הליניארי.</a:t>
            </a:r>
          </a:p>
          <a:p>
            <a:pPr>
              <a:spcBef>
                <a:spcPct val="0"/>
              </a:spcBef>
            </a:pPr>
            <a:r>
              <a:rPr lang="he-IL" baseline="0" dirty="0" smtClean="0"/>
              <a:t>בשני המקרים ישנה התאמה טובה בין התיאוריה לנומריקה.</a:t>
            </a:r>
            <a:endParaRPr lang="he-IL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he-I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להלן תוצאות נוספות עבור קבועים שונים, בהם ניתן</a:t>
            </a:r>
            <a:r>
              <a:rPr lang="he-IL" baseline="0" dirty="0" smtClean="0"/>
              <a:t> לראות אפקטים לא ליניאריים משמעותיים בבטא ~ 1, שלא מתוארים ע"י התיקון הקובי.</a:t>
            </a:r>
            <a:endParaRPr lang="he-IL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he-I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להלן תוצאות נוספות עבור קבועים שונים, בהם ניתן</a:t>
            </a:r>
            <a:r>
              <a:rPr lang="he-IL" baseline="0" dirty="0" smtClean="0"/>
              <a:t> לראות אפקטים לא ליניאריים משמעותיים בבטא ~ 1, שלא מתוארים ע"י התיקון הקובי.</a:t>
            </a:r>
            <a:endParaRPr lang="he-IL" dirty="0" smtClean="0"/>
          </a:p>
          <a:p>
            <a:pPr>
              <a:spcBef>
                <a:spcPct val="0"/>
              </a:spcBef>
            </a:pPr>
            <a:endParaRPr lang="he-IL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אנו נדון בסצנריו בו חלקיק מצוי בתמיסת אלקטרוליט (המכילה יונים חיוביים ושליליים) תחת השפעה של שדה חשמלי. </a:t>
            </a:r>
            <a:endParaRPr lang="en-US" dirty="0" smtClean="0"/>
          </a:p>
          <a:p>
            <a:pPr>
              <a:spcBef>
                <a:spcPct val="0"/>
              </a:spcBef>
            </a:pPr>
            <a:r>
              <a:rPr lang="he-IL" dirty="0" smtClean="0"/>
              <a:t>המטרה היא לחקור את אופי תנועת החלקיק בתמיסה כתלות בשדה החשמלי.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0D35F5-4C4A-43DF-9679-6A1AB1F811FE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הצגנו תשתית</a:t>
            </a:r>
            <a:r>
              <a:rPr lang="he-IL" baseline="0" dirty="0" smtClean="0"/>
              <a:t> נומרית לפתרון משוואות לא ליניאריות לבעיות אלקטרוקינטיות.</a:t>
            </a:r>
          </a:p>
          <a:p>
            <a:pPr>
              <a:spcBef>
                <a:spcPct val="0"/>
              </a:spcBef>
            </a:pPr>
            <a:r>
              <a:rPr lang="he-IL" baseline="0" dirty="0" smtClean="0"/>
              <a:t>תשתית זו מאפשרת יצירת פותר איטרטיבי באופן אוטומטי מתוך המשוואות הדיסקרטיות.</a:t>
            </a:r>
            <a:endParaRPr lang="he-IL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he-I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כיווני</a:t>
            </a:r>
            <a:r>
              <a:rPr lang="he-IL" baseline="0" dirty="0" smtClean="0"/>
              <a:t> המשך לעבודה זו: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he-IL" baseline="0" dirty="0" smtClean="0"/>
              <a:t>סימולציה של חלקיק בעל תכונות כימיות אחרות (דורש שכתוב תנאי שפה)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he-IL" baseline="0" dirty="0" smtClean="0"/>
              <a:t>פתרון של בעיה בגיאומטריה שאינה כדורית (דורש שינוי הדיסקטיזציה)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he-IL" baseline="0" dirty="0" smtClean="0"/>
              <a:t>שימוש בפותר נומרי יעיל יותר.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r>
              <a:rPr lang="he-IL" baseline="0" dirty="0" smtClean="0"/>
              <a:t>מחקר נומרי של הבעיה בשדות חזקים.</a:t>
            </a:r>
          </a:p>
          <a:p>
            <a:pPr>
              <a:spcBef>
                <a:spcPct val="0"/>
              </a:spcBef>
              <a:buFont typeface="Arial" charset="0"/>
              <a:buChar char="•"/>
            </a:pPr>
            <a:endParaRPr lang="he-IL" baseline="0" dirty="0" smtClean="0"/>
          </a:p>
          <a:p>
            <a:pPr>
              <a:spcBef>
                <a:spcPct val="0"/>
              </a:spcBef>
              <a:buFont typeface="Arial" charset="0"/>
              <a:buChar char="•"/>
            </a:pPr>
            <a:endParaRPr lang="he-IL" baseline="0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he-I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>
                <a:sym typeface="Wingdings" pitchFamily="2" charset="2"/>
              </a:rPr>
              <a:t></a:t>
            </a:r>
            <a:endParaRPr lang="he-IL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ישנן אפליקציות רבות לתופעות שנתאר בהמשך ההרצאה.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אחת מהן היא אלקטרופורזה – שיטה המשמשת להפרדה של מולקולות בתוך תמיסה ע"י שדה חשמלי (למשל </a:t>
            </a:r>
            <a:r>
              <a:rPr lang="en-US" dirty="0" smtClean="0"/>
              <a:t>DNA</a:t>
            </a:r>
            <a:r>
              <a:rPr lang="he-IL" dirty="0" smtClean="0"/>
              <a:t>). כמו כן, ישנו כיום מחקר ויישומים רבים שעושים שימוש ב"זרימה זעירה", למשל בתחום הננו-טכנולוגיה – וכדוגמא שרובנו מכירים: מדפסות דיגיטליות להזרקת דיו. יש לציין גם שימושים כמו הפרדה של חלקיקים מומסים בתוך נוזלים, למשל לצורך התפלת מים.</a:t>
            </a: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61CD24-9C74-416C-99DA-EE52052CEEA1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he-IL" dirty="0" smtClean="0"/>
              <a:t>בגלל כוחות משיכה חזקים בין היונים רוב נוזל נשאר נייטרלי במטענו – ריכוז היונים בנוזל נשאר זהה. אך כאשר נוצרת שכבת מטען על שפת החלקיק (במקרה זה מטען חיובי), נוצרת בנוזל שכבת </a:t>
            </a:r>
            <a:r>
              <a:rPr lang="en-US" dirty="0" smtClean="0"/>
              <a:t>Debye</a:t>
            </a:r>
            <a:r>
              <a:rPr lang="he-IL" dirty="0" smtClean="0"/>
              <a:t> של יונים נגדיים (שליליים) שנמשכים לחלקיק. שכבה זו "ממסכת" את החלקיק, כך שמחוץ לה, הנוזל הוא אלקטרונייטרלי.</a:t>
            </a:r>
          </a:p>
          <a:p>
            <a:pPr algn="r">
              <a:spcBef>
                <a:spcPct val="0"/>
              </a:spcBef>
            </a:pPr>
            <a:r>
              <a:rPr lang="he-IL" dirty="0" smtClean="0"/>
              <a:t>כאשר שכבה זו דקה מאוד ביחס למימדי החלקיק, נוצרת תופעה של שכבת גבול – שניתן לפתור באופן אסימפטוטי עבור תנאי שפה ספציפיים ולקבל "תנאי שפה אפקטיבי" מחוץ לשכבת </a:t>
            </a:r>
            <a:r>
              <a:rPr lang="en-US" dirty="0" smtClean="0"/>
              <a:t>Debye</a:t>
            </a:r>
            <a:r>
              <a:rPr lang="he-IL" dirty="0" smtClean="0"/>
              <a:t>, לבעייה "החיצונית".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אנחנו נתמקד בחקר תנועתו של חלקיק ספרי, בתוך נוזל אינסופי – תחת השפעה של שדה חשמלי חיצוני. על מנת להגדיר היטב את הבעיה יש לקבוע את המשתנים, המשוואות ותנאי השפה הספציפיים.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61CD24-9C74-416C-99DA-EE52052CEEA1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המשתנים בבעיה זו הם: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הפוטנציאל החשמלי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ריכוז היונים</a:t>
            </a:r>
            <a:endParaRPr lang="en-US" dirty="0" smtClean="0"/>
          </a:p>
          <a:p>
            <a:pPr>
              <a:spcBef>
                <a:spcPct val="0"/>
              </a:spcBef>
            </a:pPr>
            <a:r>
              <a:rPr lang="he-IL" dirty="0" smtClean="0"/>
              <a:t>מהירות הנוזל והלחץ בכל נקודה במרחב</a:t>
            </a:r>
          </a:p>
          <a:p>
            <a:pPr>
              <a:spcBef>
                <a:spcPct val="0"/>
              </a:spcBef>
            </a:pPr>
            <a:endParaRPr lang="he-IL" dirty="0" smtClean="0"/>
          </a:p>
          <a:p>
            <a:pPr>
              <a:spcBef>
                <a:spcPct val="0"/>
              </a:spcBef>
            </a:pPr>
            <a:r>
              <a:rPr lang="he-IL" dirty="0" smtClean="0"/>
              <a:t>על מנת לעבור לניסוח חסר מימדים, נשתמש ב-</a:t>
            </a:r>
            <a:r>
              <a:rPr lang="en-US" dirty="0" smtClean="0"/>
              <a:t>scaling</a:t>
            </a:r>
            <a:r>
              <a:rPr lang="he-IL" dirty="0" smtClean="0"/>
              <a:t> המקובל הבא: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e-IL" dirty="0" smtClean="0"/>
              <a:t>המשוואות בבעיה זו נקבעות לפי חוקי השימור המתקיימים בה.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שטף היונים בנוזל נקבע ע"י: דיפוזיה, הסעה ומוביליות חשמלית.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מבחינה מתמטית, נוח לעבוד עם סכום והפרש השטפים.</a:t>
            </a:r>
          </a:p>
          <a:p>
            <a:pPr>
              <a:spcBef>
                <a:spcPct val="0"/>
              </a:spcBef>
            </a:pPr>
            <a:r>
              <a:rPr lang="he-IL" dirty="0" smtClean="0"/>
              <a:t>שימור יונים – יונים לא נוצרים ולא נעלמים בנוזל – דיברגנס השטף הוא אפס.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396ADB-C3E6-499C-BC3C-E0903389D19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DBFAD-2AEB-443F-96A1-229D1C9E7FB7}" type="datetime8">
              <a:rPr lang="he-IL"/>
              <a:pPr>
                <a:defRPr/>
              </a:pPr>
              <a:t>05 נובמבר 12</a:t>
            </a:fld>
            <a:endParaRPr lang="he-IL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6317F-CDD6-4981-8EA4-EA0762C00CE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649D5-ED32-475F-89CD-E809D291C5A5}" type="datetime8">
              <a:rPr lang="he-IL"/>
              <a:pPr>
                <a:defRPr/>
              </a:pPr>
              <a:t>05 נובמבר 12</a:t>
            </a:fld>
            <a:endParaRPr lang="he-IL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8143A-E400-46BC-B7EC-F79FBCAA6B5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20E2-AE86-4A17-A249-088430744D9B}" type="datetime8">
              <a:rPr lang="he-IL"/>
              <a:pPr>
                <a:defRPr/>
              </a:pPr>
              <a:t>05 נובמבר 12</a:t>
            </a:fld>
            <a:endParaRPr lang="he-IL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EDDD0-B68D-4DF4-83C3-3E9F255D11E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7F28B-1FB7-4216-8218-C80AA669C9DF}" type="datetime8">
              <a:rPr lang="he-IL"/>
              <a:pPr>
                <a:defRPr/>
              </a:pPr>
              <a:t>05 נובמבר 12</a:t>
            </a:fld>
            <a:endParaRPr lang="he-IL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1BC15-007E-4960-9540-BB1680523F3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10F26-5FFB-40CE-832A-410EB70D2A05}" type="datetime8">
              <a:rPr lang="he-IL"/>
              <a:pPr>
                <a:defRPr/>
              </a:pPr>
              <a:t>05 נובמבר 12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74A58-1303-4A81-8E0E-81DA0F37A06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B3573-F4EC-4F2B-81B2-9C42F9BA352E}" type="datetime8">
              <a:rPr lang="he-IL"/>
              <a:pPr>
                <a:defRPr/>
              </a:pPr>
              <a:t>05 נובמבר 12</a:t>
            </a:fld>
            <a:endParaRPr lang="he-IL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7A8A9-A566-45E6-B46E-D0C280DABF9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0EB71-ED68-4EA9-91DF-AAC1E4B486D6}" type="datetime8">
              <a:rPr lang="he-IL"/>
              <a:pPr>
                <a:defRPr/>
              </a:pPr>
              <a:t>05 נובמבר 12</a:t>
            </a:fld>
            <a:endParaRPr lang="he-IL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B67C0-5A9B-4E49-BF29-01B1015A8A1A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229CC-F662-4C03-AB7F-42E5B701376E}" type="datetime8">
              <a:rPr lang="he-IL"/>
              <a:pPr>
                <a:defRPr/>
              </a:pPr>
              <a:t>05 נובמבר 12</a:t>
            </a:fld>
            <a:endParaRPr lang="he-IL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8812C-864E-4BB6-8614-45BF0ABC518A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3CFD1-DC1B-4780-A5C3-0F1EDB844D59}" type="datetime8">
              <a:rPr lang="he-IL"/>
              <a:pPr>
                <a:defRPr/>
              </a:pPr>
              <a:t>05 נובמבר 12</a:t>
            </a:fld>
            <a:endParaRPr lang="he-IL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F658A-54B4-49C7-A323-320C99FA3BD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23EF3-5324-47D4-841C-45889F38F0D3}" type="datetime8">
              <a:rPr lang="he-IL"/>
              <a:pPr>
                <a:defRPr/>
              </a:pPr>
              <a:t>05 נובמבר 12</a:t>
            </a:fld>
            <a:endParaRPr lang="he-IL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A170-CD11-4EEE-9586-46F07134755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E9D4D-BA0A-405E-9F27-DAC78DFE72FA}" type="datetime8">
              <a:rPr lang="he-IL"/>
              <a:pPr>
                <a:defRPr/>
              </a:pPr>
              <a:t>05 נובמבר 12</a:t>
            </a:fld>
            <a:endParaRPr lang="he-IL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81C18-7877-4670-AC89-E3AC0D27319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981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981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CC9AC82-A090-422F-8DFA-7C31BBD5C036}" type="datetime8">
              <a:rPr lang="he-IL"/>
              <a:pPr>
                <a:defRPr/>
              </a:pPr>
              <a:t>05 נובמבר 12</a:t>
            </a:fld>
            <a:endParaRPr lang="he-I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430224-13E9-4EEF-8EDD-3BAA5C784F8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  <p:grpSp>
        <p:nvGrpSpPr>
          <p:cNvPr id="11981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hf hdr="0" ftr="0" dt="0"/>
  <p:txStyles>
    <p:titleStyle>
      <a:lvl1pPr algn="l" rtl="1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cs typeface="Arial" charset="0"/>
        </a:defRPr>
      </a:lvl2pPr>
      <a:lvl3pPr algn="l" rtl="1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cs typeface="Arial" charset="0"/>
        </a:defRPr>
      </a:lvl3pPr>
      <a:lvl4pPr algn="l" rtl="1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cs typeface="Arial" charset="0"/>
        </a:defRPr>
      </a:lvl4pPr>
      <a:lvl5pPr algn="l" rtl="1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cs typeface="Arial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cs typeface="Arial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cs typeface="Arial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cs typeface="Arial" charset="0"/>
        </a:defRPr>
      </a:lvl9pPr>
    </p:titleStyle>
    <p:bodyStyle>
      <a:lvl1pPr marL="273050" indent="-273050" algn="r" rtl="1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r" rtl="1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r" rtl="1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r" rtl="1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r" rtl="1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692697"/>
            <a:ext cx="8424936" cy="273630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Computational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Electrokinetics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63" y="3860800"/>
            <a:ext cx="8891587" cy="2592388"/>
          </a:xfrm>
        </p:spPr>
        <p:txBody>
          <a:bodyPr>
            <a:normAutofit fontScale="85000" lnSpcReduction="20000"/>
          </a:bodyPr>
          <a:lstStyle/>
          <a:p>
            <a:pPr marR="0" algn="ctr" rtl="0">
              <a:lnSpc>
                <a:spcPct val="80000"/>
              </a:lnSpc>
            </a:pPr>
            <a:r>
              <a:rPr lang="en-US" sz="2800" b="1" dirty="0" smtClean="0">
                <a:solidFill>
                  <a:srgbClr val="EDF3DB"/>
                </a:solidFill>
                <a:cs typeface="David" pitchFamily="2" charset="-79"/>
              </a:rPr>
              <a:t>Roman </a:t>
            </a:r>
            <a:r>
              <a:rPr lang="en-US" sz="2800" b="1" dirty="0" err="1" smtClean="0">
                <a:solidFill>
                  <a:srgbClr val="EDF3DB"/>
                </a:solidFill>
                <a:cs typeface="David" pitchFamily="2" charset="-79"/>
              </a:rPr>
              <a:t>Zeyde</a:t>
            </a:r>
            <a:r>
              <a:rPr lang="en-US" sz="2800" b="1" dirty="0" smtClean="0">
                <a:solidFill>
                  <a:srgbClr val="EDF3DB"/>
                </a:solidFill>
                <a:cs typeface="David" pitchFamily="2" charset="-79"/>
              </a:rPr>
              <a:t> and Prof. </a:t>
            </a:r>
            <a:r>
              <a:rPr lang="en-US" sz="2800" b="1" dirty="0" err="1" smtClean="0">
                <a:solidFill>
                  <a:srgbClr val="EDF3DB"/>
                </a:solidFill>
                <a:cs typeface="David" pitchFamily="2" charset="-79"/>
              </a:rPr>
              <a:t>Irad</a:t>
            </a:r>
            <a:r>
              <a:rPr lang="en-US" sz="2800" b="1" dirty="0" smtClean="0">
                <a:solidFill>
                  <a:srgbClr val="EDF3DB"/>
                </a:solidFill>
                <a:cs typeface="David" pitchFamily="2" charset="-79"/>
              </a:rPr>
              <a:t> </a:t>
            </a:r>
            <a:r>
              <a:rPr lang="en-US" sz="2800" b="1" dirty="0" err="1" smtClean="0">
                <a:solidFill>
                  <a:srgbClr val="EDF3DB"/>
                </a:solidFill>
                <a:cs typeface="David" pitchFamily="2" charset="-79"/>
              </a:rPr>
              <a:t>Yavneh</a:t>
            </a:r>
            <a:endParaRPr lang="en-US" sz="2800" b="1" dirty="0" smtClean="0">
              <a:solidFill>
                <a:srgbClr val="EDF3DB"/>
              </a:solidFill>
              <a:cs typeface="David" pitchFamily="2" charset="-79"/>
            </a:endParaRPr>
          </a:p>
          <a:p>
            <a:pPr marR="0" algn="ctr" rtl="0">
              <a:lnSpc>
                <a:spcPct val="80000"/>
              </a:lnSpc>
            </a:pPr>
            <a:r>
              <a:rPr lang="en-US" sz="2400" b="1" dirty="0" smtClean="0">
                <a:solidFill>
                  <a:srgbClr val="EDF3DB"/>
                </a:solidFill>
                <a:cs typeface="David" pitchFamily="2" charset="-79"/>
              </a:rPr>
              <a:t>Computer Science Department</a:t>
            </a:r>
          </a:p>
          <a:p>
            <a:pPr marR="0" algn="ctr" rtl="0">
              <a:lnSpc>
                <a:spcPct val="80000"/>
              </a:lnSpc>
            </a:pPr>
            <a:endParaRPr lang="en-US" sz="2400" b="1" dirty="0" smtClean="0">
              <a:solidFill>
                <a:srgbClr val="EDF3DB"/>
              </a:solidFill>
              <a:cs typeface="David" pitchFamily="2" charset="-79"/>
            </a:endParaRPr>
          </a:p>
          <a:p>
            <a:pPr marR="0" algn="ctr" rtl="0">
              <a:lnSpc>
                <a:spcPct val="80000"/>
              </a:lnSpc>
            </a:pPr>
            <a:r>
              <a:rPr lang="en-US" sz="2400" b="1" dirty="0" smtClean="0">
                <a:solidFill>
                  <a:srgbClr val="EDF3DB"/>
                </a:solidFill>
                <a:cs typeface="David" pitchFamily="2" charset="-79"/>
              </a:rPr>
              <a:t>joint work with</a:t>
            </a:r>
          </a:p>
          <a:p>
            <a:pPr marR="0" algn="ctr" rtl="0">
              <a:lnSpc>
                <a:spcPct val="80000"/>
              </a:lnSpc>
            </a:pPr>
            <a:endParaRPr lang="en-US" sz="2400" b="1" dirty="0" smtClean="0">
              <a:solidFill>
                <a:srgbClr val="EDF3DB"/>
              </a:solidFill>
              <a:cs typeface="David" pitchFamily="2" charset="-79"/>
            </a:endParaRPr>
          </a:p>
          <a:p>
            <a:pPr marR="0" algn="ctr" rtl="0">
              <a:lnSpc>
                <a:spcPct val="80000"/>
              </a:lnSpc>
            </a:pPr>
            <a:r>
              <a:rPr lang="en-US" sz="2800" b="1" dirty="0" err="1" smtClean="0">
                <a:solidFill>
                  <a:srgbClr val="EDF3DB"/>
                </a:solidFill>
                <a:cs typeface="David" pitchFamily="2" charset="-79"/>
              </a:rPr>
              <a:t>Ory</a:t>
            </a:r>
            <a:r>
              <a:rPr lang="en-US" sz="2800" b="1" dirty="0" smtClean="0">
                <a:solidFill>
                  <a:srgbClr val="EDF3DB"/>
                </a:solidFill>
                <a:cs typeface="David" pitchFamily="2" charset="-79"/>
              </a:rPr>
              <a:t> </a:t>
            </a:r>
            <a:r>
              <a:rPr lang="en-US" sz="2800" b="1" dirty="0" err="1" smtClean="0">
                <a:solidFill>
                  <a:srgbClr val="EDF3DB"/>
                </a:solidFill>
                <a:cs typeface="David" pitchFamily="2" charset="-79"/>
              </a:rPr>
              <a:t>Schnitzer</a:t>
            </a:r>
            <a:r>
              <a:rPr lang="en-US" sz="2800" b="1" dirty="0" smtClean="0">
                <a:solidFill>
                  <a:srgbClr val="EDF3DB"/>
                </a:solidFill>
                <a:cs typeface="David" pitchFamily="2" charset="-79"/>
              </a:rPr>
              <a:t> and Prof. Ehud </a:t>
            </a:r>
            <a:r>
              <a:rPr lang="en-US" sz="2800" b="1" dirty="0" err="1" smtClean="0">
                <a:solidFill>
                  <a:srgbClr val="EDF3DB"/>
                </a:solidFill>
                <a:cs typeface="David" pitchFamily="2" charset="-79"/>
              </a:rPr>
              <a:t>Yariv</a:t>
            </a:r>
            <a:endParaRPr lang="en-US" sz="2800" b="1" dirty="0" smtClean="0">
              <a:solidFill>
                <a:srgbClr val="EDF3DB"/>
              </a:solidFill>
              <a:cs typeface="David" pitchFamily="2" charset="-79"/>
            </a:endParaRPr>
          </a:p>
          <a:p>
            <a:pPr marR="0" algn="ctr" rtl="0">
              <a:lnSpc>
                <a:spcPct val="80000"/>
              </a:lnSpc>
            </a:pPr>
            <a:r>
              <a:rPr lang="en-US" sz="2400" b="1" dirty="0" smtClean="0">
                <a:solidFill>
                  <a:srgbClr val="EDF3DB"/>
                </a:solidFill>
                <a:cs typeface="David" pitchFamily="2" charset="-79"/>
              </a:rPr>
              <a:t>Department of Mathematics</a:t>
            </a:r>
          </a:p>
          <a:p>
            <a:pPr marR="0" algn="ctr" rtl="0">
              <a:lnSpc>
                <a:spcPct val="80000"/>
              </a:lnSpc>
            </a:pPr>
            <a:endParaRPr lang="en-US" sz="2400" b="1" dirty="0" smtClean="0">
              <a:solidFill>
                <a:srgbClr val="EDF3DB"/>
              </a:solidFill>
              <a:cs typeface="David" pitchFamily="2" charset="-79"/>
            </a:endParaRPr>
          </a:p>
          <a:p>
            <a:pPr marR="0" algn="ctr" rtl="0">
              <a:lnSpc>
                <a:spcPct val="80000"/>
              </a:lnSpc>
            </a:pPr>
            <a:r>
              <a:rPr lang="en-US" sz="2400" b="1" dirty="0" err="1" smtClean="0">
                <a:solidFill>
                  <a:srgbClr val="EDF3DB"/>
                </a:solidFill>
                <a:cs typeface="David" pitchFamily="2" charset="-79"/>
              </a:rPr>
              <a:t>Technion</a:t>
            </a:r>
            <a:r>
              <a:rPr lang="en-US" sz="2400" b="1" dirty="0" smtClean="0">
                <a:solidFill>
                  <a:srgbClr val="EDF3DB"/>
                </a:solidFill>
                <a:cs typeface="David" pitchFamily="2" charset="-79"/>
              </a:rPr>
              <a:t>, Israel Institute of Technology</a:t>
            </a:r>
          </a:p>
          <a:p>
            <a:pPr marR="0" algn="ctr" rtl="0">
              <a:lnSpc>
                <a:spcPct val="80000"/>
              </a:lnSpc>
            </a:pPr>
            <a:r>
              <a:rPr lang="en-US" sz="2400" b="1" dirty="0" smtClean="0">
                <a:solidFill>
                  <a:srgbClr val="EDF3DB"/>
                </a:solidFill>
                <a:cs typeface="David" pitchFamily="2" charset="-79"/>
              </a:rPr>
              <a:t>7/11/2012</a:t>
            </a:r>
            <a:endParaRPr lang="he-IL" sz="2200" b="1" dirty="0" smtClean="0">
              <a:solidFill>
                <a:srgbClr val="EDF3D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Problem Equations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10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9914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Charge conservation:</a:t>
            </a:r>
          </a:p>
          <a:p>
            <a:pPr algn="l" rtl="0">
              <a:lnSpc>
                <a:spcPct val="150000"/>
              </a:lnSpc>
              <a:spcBef>
                <a:spcPts val="0"/>
              </a:spcBef>
            </a:pP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Salt conservation:</a:t>
            </a:r>
          </a:p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Stokes flow</a:t>
            </a:r>
          </a:p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with Coulomb force: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951413" y="2071678"/>
          <a:ext cx="3632200" cy="1512888"/>
        </p:xfrm>
        <a:graphic>
          <a:graphicData uri="http://schemas.openxmlformats.org/presentationml/2006/ole">
            <p:oleObj spid="_x0000_s7170" name="Equation" r:id="rId4" imgW="1218960" imgH="507960" progId="Equation.DSMT4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613306" y="3571876"/>
          <a:ext cx="4387850" cy="1360487"/>
        </p:xfrm>
        <a:graphic>
          <a:graphicData uri="http://schemas.openxmlformats.org/presentationml/2006/ole">
            <p:oleObj spid="_x0000_s7171" name="Equation" r:id="rId5" imgW="147312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Boundary Conditions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11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9914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tabLst>
                <a:tab pos="1314450" algn="l"/>
              </a:tabLst>
            </a:pPr>
            <a:r>
              <a:rPr lang="en-US" sz="3200" dirty="0" smtClean="0">
                <a:latin typeface="+mn-lt"/>
                <a:cs typeface="Times New Roman" pitchFamily="18" charset="0"/>
              </a:rPr>
              <a:t>Far-field (away from the particle): </a:t>
            </a:r>
            <a:br>
              <a:rPr lang="en-US" sz="3200" dirty="0" smtClean="0">
                <a:latin typeface="+mn-lt"/>
                <a:cs typeface="Times New Roman" pitchFamily="18" charset="0"/>
              </a:rPr>
            </a:b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742950" indent="-742950" algn="l" rtl="0"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3200" dirty="0" smtClean="0">
                <a:latin typeface="+mn-lt"/>
                <a:cs typeface="Times New Roman" pitchFamily="18" charset="0"/>
              </a:rPr>
              <a:t>Constant electric field </a:t>
            </a:r>
            <a:r>
              <a:rPr lang="el-GR" sz="32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3200" dirty="0" smtClean="0">
                <a:latin typeface="+mn-lt"/>
                <a:cs typeface="Times New Roman" pitchFamily="18" charset="0"/>
              </a:rPr>
              <a:t>:</a:t>
            </a:r>
            <a:br>
              <a:rPr lang="en-US" sz="3200" dirty="0" smtClean="0">
                <a:latin typeface="+mn-lt"/>
                <a:cs typeface="Times New Roman" pitchFamily="18" charset="0"/>
              </a:rPr>
            </a:b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742950" indent="-742950" algn="l" rtl="0"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3200" dirty="0" smtClean="0">
                <a:latin typeface="+mn-lt"/>
                <a:cs typeface="Times New Roman" pitchFamily="18" charset="0"/>
              </a:rPr>
              <a:t>Ambient ionic concentration:</a:t>
            </a:r>
            <a:br>
              <a:rPr lang="en-US" sz="3200" dirty="0" smtClean="0">
                <a:latin typeface="+mn-lt"/>
                <a:cs typeface="Times New Roman" pitchFamily="18" charset="0"/>
              </a:rPr>
            </a:b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742950" indent="-742950" algn="l" rtl="0"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3200" dirty="0" smtClean="0">
                <a:latin typeface="+mn-lt"/>
                <a:cs typeface="Times New Roman" pitchFamily="18" charset="0"/>
              </a:rPr>
              <a:t>Fluid moves with velocity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3200" dirty="0" smtClean="0">
                <a:latin typeface="Euclid Math One" pitchFamily="18" charset="2"/>
                <a:cs typeface="Times New Roman" pitchFamily="18" charset="0"/>
              </a:rPr>
              <a:t>U</a:t>
            </a:r>
            <a:r>
              <a:rPr lang="en-US" sz="3200" dirty="0" smtClean="0">
                <a:latin typeface="+mn-lt"/>
                <a:cs typeface="Times New Roman" pitchFamily="18" charset="0"/>
              </a:rPr>
              <a:t>: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/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732588" y="3214686"/>
          <a:ext cx="1655762" cy="473075"/>
        </p:xfrm>
        <a:graphic>
          <a:graphicData uri="http://schemas.openxmlformats.org/presentationml/2006/ole">
            <p:oleObj spid="_x0000_s5123" name="Equation" r:id="rId4" imgW="711000" imgH="2030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143750" y="5157803"/>
          <a:ext cx="1449388" cy="414337"/>
        </p:xfrm>
        <a:graphic>
          <a:graphicData uri="http://schemas.openxmlformats.org/presentationml/2006/ole">
            <p:oleObj spid="_x0000_s5124" name="Equation" r:id="rId5" imgW="622080" imgH="1774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197725" y="4229108"/>
          <a:ext cx="946150" cy="414338"/>
        </p:xfrm>
        <a:graphic>
          <a:graphicData uri="http://schemas.openxmlformats.org/presentationml/2006/ole">
            <p:oleObj spid="_x0000_s5125" name="Equation" r:id="rId6" imgW="406080" imgH="177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4"/>
            <a:ext cx="8229600" cy="1092189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Effective Boundary Conditions</a:t>
            </a:r>
            <a:br>
              <a:rPr lang="en-US" sz="4000" dirty="0" smtClean="0">
                <a:cs typeface="Arial" charset="0"/>
              </a:rPr>
            </a:br>
            <a:r>
              <a:rPr lang="en-US" sz="4000" dirty="0" smtClean="0">
                <a:cs typeface="Arial" charset="0"/>
              </a:rPr>
              <a:t>for Ion Exchanger</a:t>
            </a:r>
            <a:r>
              <a:rPr lang="en-US" sz="4000" baseline="30000" dirty="0" smtClean="0">
                <a:cs typeface="Arial" charset="0"/>
              </a:rPr>
              <a:t>[1]</a:t>
            </a:r>
            <a:endParaRPr lang="en-US" sz="4000" dirty="0" smtClean="0"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12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9914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tabLst>
                <a:tab pos="1314450" algn="l"/>
              </a:tabLst>
            </a:pPr>
            <a:r>
              <a:rPr lang="en-US" sz="3200" dirty="0" smtClean="0">
                <a:latin typeface="+mn-lt"/>
                <a:cs typeface="Times New Roman" pitchFamily="18" charset="0"/>
              </a:rPr>
              <a:t>Outside the Debye layer:</a:t>
            </a:r>
            <a:br>
              <a:rPr lang="en-US" sz="3200" dirty="0" smtClean="0">
                <a:latin typeface="+mn-lt"/>
                <a:cs typeface="Times New Roman" pitchFamily="18" charset="0"/>
              </a:rPr>
            </a:b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742950" lvl="1" indent="-742950" algn="l" rtl="0"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3200" dirty="0" smtClean="0">
                <a:latin typeface="+mn-lt"/>
                <a:cs typeface="Times New Roman" pitchFamily="18" charset="0"/>
              </a:rPr>
              <a:t>Anion impermeability:</a:t>
            </a:r>
          </a:p>
          <a:p>
            <a:pPr marL="742950" lvl="1" indent="-742950" algn="l" rtl="0">
              <a:tabLst>
                <a:tab pos="1314450" algn="l"/>
              </a:tabLst>
            </a:pP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742950" lvl="1" indent="-742950" algn="l" rtl="0"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3200" dirty="0" smtClean="0">
                <a:latin typeface="+mn-lt"/>
                <a:cs typeface="Times New Roman" pitchFamily="18" charset="0"/>
              </a:rPr>
              <a:t>Boltzmann distribution:</a:t>
            </a:r>
          </a:p>
          <a:p>
            <a:pPr marL="742950" lvl="1" indent="-742950" algn="l" rtl="0">
              <a:tabLst>
                <a:tab pos="1314450" algn="l"/>
              </a:tabLst>
            </a:pPr>
            <a:endParaRPr lang="en-US" sz="3200" dirty="0" smtClean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26150" y="3929066"/>
          <a:ext cx="2070100" cy="1063625"/>
        </p:xfrm>
        <a:graphic>
          <a:graphicData uri="http://schemas.openxmlformats.org/presentationml/2006/ole">
            <p:oleObj spid="_x0000_s9219" name="Equation" r:id="rId4" imgW="914400" imgH="4698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500166" y="6334780"/>
            <a:ext cx="6357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400" dirty="0" smtClean="0"/>
              <a:t>[1] Migration of ion-exchange particles driven by a uniform electric field</a:t>
            </a:r>
          </a:p>
          <a:p>
            <a:pPr algn="ctr" rtl="0"/>
            <a:r>
              <a:rPr lang="en-US" sz="1400" dirty="0" smtClean="0"/>
              <a:t>E. </a:t>
            </a:r>
            <a:r>
              <a:rPr lang="en-US" sz="1400" dirty="0" err="1" smtClean="0"/>
              <a:t>Yariv</a:t>
            </a:r>
            <a:r>
              <a:rPr lang="en-US" sz="1400" dirty="0" smtClean="0"/>
              <a:t>, Journal of Fluid Mechanics, 655 105-121, 2010</a:t>
            </a:r>
            <a:endParaRPr lang="en-US" sz="1400" dirty="0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5772150" y="2857500"/>
          <a:ext cx="2452688" cy="928688"/>
        </p:xfrm>
        <a:graphic>
          <a:graphicData uri="http://schemas.openxmlformats.org/presentationml/2006/ole">
            <p:oleObj spid="_x0000_s9220" name="Equation" r:id="rId5" imgW="104112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4"/>
            <a:ext cx="8229600" cy="1092190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Effective Boundary Conditions</a:t>
            </a:r>
            <a:br>
              <a:rPr lang="en-US" sz="4000" dirty="0" smtClean="0">
                <a:cs typeface="Arial" charset="0"/>
              </a:rPr>
            </a:br>
            <a:r>
              <a:rPr lang="en-US" sz="4000" dirty="0" smtClean="0">
                <a:cs typeface="Arial" charset="0"/>
              </a:rPr>
              <a:t>for Ion Exchanger</a:t>
            </a:r>
            <a:r>
              <a:rPr lang="en-US" sz="4000" baseline="30000" dirty="0" smtClean="0">
                <a:cs typeface="Arial" charset="0"/>
              </a:rPr>
              <a:t>[1]</a:t>
            </a:r>
            <a:endParaRPr lang="en-US" sz="4000" dirty="0" smtClean="0"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13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9914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tabLst>
                <a:tab pos="1314450" algn="l"/>
              </a:tabLst>
            </a:pPr>
            <a:r>
              <a:rPr lang="en-US" sz="3200" dirty="0" smtClean="0">
                <a:latin typeface="+mn-lt"/>
                <a:cs typeface="Times New Roman" pitchFamily="18" charset="0"/>
              </a:rPr>
              <a:t>Near the particle’s surface:</a:t>
            </a:r>
          </a:p>
          <a:p>
            <a:pPr marL="742950" indent="-742950" algn="l" rtl="0"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3200" dirty="0" err="1" smtClean="0">
                <a:latin typeface="+mn-lt"/>
              </a:rPr>
              <a:t>Dukhin–Derjaguin</a:t>
            </a:r>
            <a:r>
              <a:rPr lang="en-US" sz="3200" dirty="0" smtClean="0">
                <a:latin typeface="+mn-lt"/>
              </a:rPr>
              <a:t> slip formula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(force balance in the Debye layer)</a:t>
            </a:r>
            <a:r>
              <a:rPr lang="en-US" sz="3200" dirty="0" smtClean="0">
                <a:latin typeface="+mn-lt"/>
                <a:cs typeface="Times New Roman" pitchFamily="18" charset="0"/>
              </a:rPr>
              <a:t>:</a:t>
            </a:r>
          </a:p>
          <a:p>
            <a:pPr marL="742950" indent="-742950" algn="l" rtl="0">
              <a:buFont typeface="Arial" pitchFamily="34" charset="0"/>
              <a:buChar char="•"/>
              <a:tabLst>
                <a:tab pos="1314450" algn="l"/>
              </a:tabLst>
            </a:pP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742950" indent="-742950" algn="l" rtl="0">
              <a:tabLst>
                <a:tab pos="1314450" algn="l"/>
              </a:tabLst>
            </a:pPr>
            <a:endParaRPr lang="en-US" sz="3200" dirty="0" smtClean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720850" y="3757613"/>
          <a:ext cx="6022975" cy="1497012"/>
        </p:xfrm>
        <a:graphic>
          <a:graphicData uri="http://schemas.openxmlformats.org/presentationml/2006/ole">
            <p:oleObj spid="_x0000_s8194" name="Equation" r:id="rId4" imgW="2654280" imgH="6602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500166" y="6334780"/>
            <a:ext cx="6357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400" dirty="0" smtClean="0"/>
              <a:t>[1] Migration of ion-exchange particles driven by a uniform electric field</a:t>
            </a:r>
          </a:p>
          <a:p>
            <a:pPr algn="ctr" rtl="0"/>
            <a:r>
              <a:rPr lang="en-US" sz="1400" dirty="0" smtClean="0"/>
              <a:t>E. </a:t>
            </a:r>
            <a:r>
              <a:rPr lang="en-US" sz="1400" dirty="0" err="1" smtClean="0"/>
              <a:t>Yariv</a:t>
            </a:r>
            <a:r>
              <a:rPr lang="en-US" sz="1400" dirty="0" smtClean="0"/>
              <a:t>, Journal of Fluid Mechanics, 655 105-121, 2010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4"/>
            <a:ext cx="8229600" cy="1092189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Effective Boundary Conditions for Highly Surface-Charged Inert Particle</a:t>
            </a:r>
            <a:r>
              <a:rPr lang="en-US" sz="4000" baseline="30000" dirty="0" smtClean="0">
                <a:cs typeface="Arial" charset="0"/>
              </a:rPr>
              <a:t>[2]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14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9914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tabLst>
                <a:tab pos="1314450" algn="l"/>
              </a:tabLst>
            </a:pPr>
            <a:r>
              <a:rPr lang="en-US" sz="3200" dirty="0" smtClean="0">
                <a:latin typeface="+mn-lt"/>
                <a:cs typeface="Times New Roman" pitchFamily="18" charset="0"/>
              </a:rPr>
              <a:t>At the particle’s surface:</a:t>
            </a:r>
          </a:p>
          <a:p>
            <a:pPr marL="742950" lvl="1" indent="-742950" algn="l" rtl="0"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3200" dirty="0" smtClean="0">
                <a:latin typeface="+mn-lt"/>
                <a:cs typeface="Times New Roman" pitchFamily="18" charset="0"/>
              </a:rPr>
              <a:t>Cation impermeability:</a:t>
            </a:r>
          </a:p>
          <a:p>
            <a:pPr marL="742950" lvl="1" indent="-742950" algn="l" rtl="0">
              <a:buFont typeface="Arial" pitchFamily="34" charset="0"/>
              <a:buChar char="•"/>
              <a:tabLst>
                <a:tab pos="1314450" algn="l"/>
              </a:tabLst>
            </a:pP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742950" lvl="1" indent="-742950" algn="l" rtl="0">
              <a:buFont typeface="Arial" pitchFamily="34" charset="0"/>
              <a:buChar char="•"/>
              <a:tabLst>
                <a:tab pos="1314450" algn="l"/>
              </a:tabLst>
            </a:pP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742950" lvl="1" indent="-742950" algn="l" rtl="0"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3200" dirty="0" smtClean="0">
                <a:latin typeface="+mn-lt"/>
                <a:cs typeface="Times New Roman" pitchFamily="18" charset="0"/>
              </a:rPr>
              <a:t>Anion surface conduction:</a:t>
            </a:r>
          </a:p>
          <a:p>
            <a:pPr marL="742950" lvl="1" indent="-742950" algn="l" rtl="0">
              <a:buFont typeface="Arial" pitchFamily="34" charset="0"/>
              <a:buChar char="•"/>
              <a:tabLst>
                <a:tab pos="1314450" algn="l"/>
              </a:tabLst>
            </a:pPr>
            <a:endParaRPr lang="en-US" sz="3200" dirty="0" smtClean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714744" y="3251205"/>
          <a:ext cx="2128837" cy="892175"/>
        </p:xfrm>
        <a:graphic>
          <a:graphicData uri="http://schemas.openxmlformats.org/presentationml/2006/ole">
            <p:oleObj spid="_x0000_s79874" name="Equation" r:id="rId4" imgW="939600" imgH="39348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14688" y="4845050"/>
          <a:ext cx="3481387" cy="892175"/>
        </p:xfrm>
        <a:graphic>
          <a:graphicData uri="http://schemas.openxmlformats.org/presentationml/2006/ole">
            <p:oleObj spid="_x0000_s79875" name="Equation" r:id="rId5" imgW="1536480" imgH="39348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357158" y="6286520"/>
            <a:ext cx="83582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400" dirty="0" smtClean="0"/>
              <a:t>[2] </a:t>
            </a:r>
            <a:r>
              <a:rPr lang="en-US" sz="1400" dirty="0" err="1" smtClean="0"/>
              <a:t>Macroscale</a:t>
            </a:r>
            <a:r>
              <a:rPr lang="en-US" sz="1400" dirty="0" smtClean="0"/>
              <a:t> description of </a:t>
            </a:r>
            <a:r>
              <a:rPr lang="en-US" sz="1400" dirty="0" err="1" smtClean="0"/>
              <a:t>electrokinetic</a:t>
            </a:r>
            <a:r>
              <a:rPr lang="en-US" sz="1400" dirty="0" smtClean="0"/>
              <a:t> flows at large zeta potentials: Nonlinear surface conduction</a:t>
            </a:r>
          </a:p>
          <a:p>
            <a:pPr algn="ctr" rtl="0"/>
            <a:r>
              <a:rPr lang="en-US" sz="1400" dirty="0" smtClean="0"/>
              <a:t>O. </a:t>
            </a:r>
            <a:r>
              <a:rPr lang="en-US" sz="1400" dirty="0" err="1" smtClean="0"/>
              <a:t>Schnitzer</a:t>
            </a:r>
            <a:r>
              <a:rPr lang="en-US" sz="1400" dirty="0" smtClean="0"/>
              <a:t> </a:t>
            </a:r>
            <a:r>
              <a:rPr lang="en-US" sz="1600" dirty="0" smtClean="0"/>
              <a:t>and</a:t>
            </a:r>
            <a:r>
              <a:rPr lang="en-US" sz="1400" dirty="0" smtClean="0"/>
              <a:t> E. </a:t>
            </a:r>
            <a:r>
              <a:rPr lang="en-US" sz="1400" dirty="0" err="1" smtClean="0"/>
              <a:t>Yariv</a:t>
            </a:r>
            <a:r>
              <a:rPr lang="en-US" sz="1400" dirty="0" smtClean="0"/>
              <a:t>, Physical Review E, 85 021503, 2012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1092190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Effective Boundary Conditions for Highly Surface-Charged Inert Particle</a:t>
            </a:r>
            <a:r>
              <a:rPr lang="en-US" sz="4000" baseline="30000" dirty="0" smtClean="0">
                <a:cs typeface="Arial" charset="0"/>
              </a:rPr>
              <a:t>[2]</a:t>
            </a:r>
            <a:endParaRPr lang="en-US" sz="4000" dirty="0" smtClean="0"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15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9914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tabLst>
                <a:tab pos="1314450" algn="l"/>
              </a:tabLst>
            </a:pPr>
            <a:r>
              <a:rPr lang="en-US" sz="3200" dirty="0" smtClean="0">
                <a:latin typeface="+mn-lt"/>
                <a:cs typeface="Times New Roman" pitchFamily="18" charset="0"/>
              </a:rPr>
              <a:t>At the particle’s surface:</a:t>
            </a:r>
          </a:p>
          <a:p>
            <a:pPr marL="742950" indent="-742950" algn="l" rtl="0">
              <a:buFont typeface="Arial" pitchFamily="34" charset="0"/>
              <a:buChar char="•"/>
              <a:tabLst>
                <a:tab pos="1314450" algn="l"/>
              </a:tabLst>
            </a:pPr>
            <a:r>
              <a:rPr lang="en-US" sz="3200" dirty="0" smtClean="0">
                <a:latin typeface="+mn-lt"/>
              </a:rPr>
              <a:t>Tangential velocity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(force balance in the Debye layer)</a:t>
            </a:r>
            <a:r>
              <a:rPr lang="en-US" sz="3200" dirty="0" smtClean="0">
                <a:latin typeface="+mn-lt"/>
                <a:cs typeface="Times New Roman" pitchFamily="18" charset="0"/>
              </a:rPr>
              <a:t>:</a:t>
            </a:r>
          </a:p>
          <a:p>
            <a:pPr marL="742950" indent="-742950" algn="l" rtl="0">
              <a:buFont typeface="Arial" pitchFamily="34" charset="0"/>
              <a:buChar char="•"/>
              <a:tabLst>
                <a:tab pos="1314450" algn="l"/>
              </a:tabLst>
            </a:pP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742950" indent="-742950" algn="l" rtl="0">
              <a:buFont typeface="Arial" pitchFamily="34" charset="0"/>
              <a:buChar char="•"/>
              <a:tabLst>
                <a:tab pos="1314450" algn="l"/>
              </a:tabLst>
            </a:pPr>
            <a:endParaRPr lang="en-US" sz="3200" dirty="0" smtClean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71625" y="4206875"/>
          <a:ext cx="5764213" cy="1092200"/>
        </p:xfrm>
        <a:graphic>
          <a:graphicData uri="http://schemas.openxmlformats.org/presentationml/2006/ole">
            <p:oleObj spid="_x0000_s80898" name="Equation" r:id="rId4" imgW="2539800" imgH="4824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357158" y="6286520"/>
            <a:ext cx="83582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400" dirty="0" smtClean="0"/>
              <a:t>[2] </a:t>
            </a:r>
            <a:r>
              <a:rPr lang="en-US" sz="1400" dirty="0" err="1" smtClean="0"/>
              <a:t>Macroscale</a:t>
            </a:r>
            <a:r>
              <a:rPr lang="en-US" sz="1400" dirty="0" smtClean="0"/>
              <a:t> description of </a:t>
            </a:r>
            <a:r>
              <a:rPr lang="en-US" sz="1400" dirty="0" err="1" smtClean="0"/>
              <a:t>electrokinetic</a:t>
            </a:r>
            <a:r>
              <a:rPr lang="en-US" sz="1400" dirty="0" smtClean="0"/>
              <a:t> flows at large zeta potentials: Nonlinear surface conduction</a:t>
            </a:r>
          </a:p>
          <a:p>
            <a:pPr algn="ctr" rtl="0"/>
            <a:r>
              <a:rPr lang="en-US" sz="1400" dirty="0" smtClean="0"/>
              <a:t>O. </a:t>
            </a:r>
            <a:r>
              <a:rPr lang="en-US" sz="1400" dirty="0" err="1" smtClean="0"/>
              <a:t>Schnitzer</a:t>
            </a:r>
            <a:r>
              <a:rPr lang="en-US" sz="1400" dirty="0" smtClean="0"/>
              <a:t> </a:t>
            </a:r>
            <a:r>
              <a:rPr lang="en-US" sz="1600" dirty="0" smtClean="0"/>
              <a:t>and</a:t>
            </a:r>
            <a:r>
              <a:rPr lang="en-US" sz="1400" dirty="0" smtClean="0"/>
              <a:t> E. </a:t>
            </a:r>
            <a:r>
              <a:rPr lang="en-US" sz="1400" dirty="0" err="1" smtClean="0"/>
              <a:t>Yariv</a:t>
            </a:r>
            <a:r>
              <a:rPr lang="en-US" sz="1400" dirty="0" smtClean="0"/>
              <a:t>, Physical Review E, 85 021503, 2012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Steady-State Solution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16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1785926"/>
            <a:ext cx="79914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Given the applied electric field (</a:t>
            </a:r>
            <a:r>
              <a:rPr lang="en-US" sz="3200" dirty="0" smtClean="0">
                <a:latin typeface="Times New Roman"/>
              </a:rPr>
              <a:t>β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), </a:t>
            </a:r>
            <a:br>
              <a:rPr lang="en-US" sz="3200" dirty="0" smtClean="0">
                <a:latin typeface="Constantia" pitchFamily="18" charset="0"/>
                <a:cs typeface="Times New Roman" pitchFamily="18" charset="0"/>
              </a:rPr>
            </a:b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the system achieves a steady-state for a specific particle velocity (</a:t>
            </a:r>
            <a:r>
              <a:rPr lang="en-US" sz="3200" dirty="0" smtClean="0">
                <a:latin typeface="Euclid Math One" pitchFamily="18" charset="2"/>
              </a:rPr>
              <a:t>U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), where the </a:t>
            </a:r>
            <a:br>
              <a:rPr lang="en-US" sz="3200" dirty="0" smtClean="0">
                <a:latin typeface="Constantia" pitchFamily="18" charset="0"/>
                <a:cs typeface="Times New Roman" pitchFamily="18" charset="0"/>
              </a:rPr>
            </a:b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fluid and electrostatic forces are balanced:</a:t>
            </a:r>
          </a:p>
          <a:p>
            <a:pPr algn="l" rtl="0"/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algn="l" rtl="0"/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Newtonian and Maxwell stresses: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454275" y="3929066"/>
          <a:ext cx="4324350" cy="736600"/>
        </p:xfrm>
        <a:graphic>
          <a:graphicData uri="http://schemas.openxmlformats.org/presentationml/2006/ole">
            <p:oleObj spid="_x0000_s1028" name="Equation" r:id="rId4" imgW="1803240" imgH="27936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619250" y="5178444"/>
          <a:ext cx="6426200" cy="1036638"/>
        </p:xfrm>
        <a:graphic>
          <a:graphicData uri="http://schemas.openxmlformats.org/presentationml/2006/ole">
            <p:oleObj spid="_x0000_s1029" name="Equation" r:id="rId5" imgW="267948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Numerical Solver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5900750" cy="4389437"/>
          </a:xfrm>
        </p:spPr>
        <p:txBody>
          <a:bodyPr/>
          <a:lstStyle/>
          <a:p>
            <a:pPr algn="l" rtl="0"/>
            <a:r>
              <a:rPr lang="en-US" sz="3200" dirty="0" smtClean="0"/>
              <a:t>Problem discretization.</a:t>
            </a:r>
          </a:p>
          <a:p>
            <a:pPr algn="l" rtl="0"/>
            <a:r>
              <a:rPr lang="en-US" sz="3200" dirty="0" smtClean="0"/>
              <a:t>Solver description:</a:t>
            </a:r>
          </a:p>
          <a:p>
            <a:pPr lvl="1" algn="l" rtl="0"/>
            <a:r>
              <a:rPr lang="en-US" sz="3000" dirty="0" smtClean="0"/>
              <a:t>Nonlinear system solver.</a:t>
            </a:r>
          </a:p>
          <a:p>
            <a:pPr lvl="1" algn="l" rtl="0"/>
            <a:r>
              <a:rPr lang="en-US" sz="3000" dirty="0" smtClean="0"/>
              <a:t>Steady-state velocity.</a:t>
            </a:r>
          </a:p>
          <a:p>
            <a:pPr algn="l" rtl="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1BC15-007E-4960-9540-BB1680523F32}" type="slidenum">
              <a:rPr lang="he-IL" smtClean="0"/>
              <a:pPr>
                <a:defRPr/>
              </a:pPr>
              <a:t>17</a:t>
            </a:fld>
            <a:endParaRPr lang="he-IL" dirty="0"/>
          </a:p>
        </p:txBody>
      </p:sp>
      <p:pic>
        <p:nvPicPr>
          <p:cNvPr id="146436" name="Picture 4" descr="File:Weizmann Automatic Calculat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5848403" y="2000240"/>
            <a:ext cx="3224191" cy="2926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Problem Discretization – Coordinates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18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24537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Due to axial symmetry we </a:t>
            </a:r>
            <a:br>
              <a:rPr lang="en-US" sz="3200" dirty="0" smtClean="0">
                <a:latin typeface="Constantia" pitchFamily="18" charset="0"/>
                <a:cs typeface="Times New Roman" pitchFamily="18" charset="0"/>
              </a:rPr>
            </a:b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use spherical coordinates.</a:t>
            </a:r>
          </a:p>
          <a:p>
            <a:pPr algn="l" rtl="0"/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The differential operators </a:t>
            </a:r>
            <a:br>
              <a:rPr lang="en-US" sz="3200" dirty="0" smtClean="0">
                <a:latin typeface="Constantia" pitchFamily="18" charset="0"/>
                <a:cs typeface="Times New Roman" pitchFamily="18" charset="0"/>
              </a:rPr>
            </a:b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are written in the (</a:t>
            </a:r>
            <a:r>
              <a:rPr lang="en-US" sz="3200" b="1" dirty="0" smtClean="0">
                <a:latin typeface="Constantia" pitchFamily="18" charset="0"/>
                <a:cs typeface="Times New Roman" pitchFamily="18" charset="0"/>
              </a:rPr>
              <a:t>r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, </a:t>
            </a:r>
            <a:r>
              <a:rPr lang="el-GR" sz="3200" b="1" dirty="0" smtClean="0">
                <a:latin typeface="Times New Roman"/>
                <a:cs typeface="Times New Roman"/>
              </a:rPr>
              <a:t>θ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) </a:t>
            </a:r>
            <a:br>
              <a:rPr lang="en-US" sz="3200" dirty="0" smtClean="0">
                <a:latin typeface="Constantia" pitchFamily="18" charset="0"/>
                <a:cs typeface="Times New Roman" pitchFamily="18" charset="0"/>
              </a:rPr>
            </a:b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curvilinear coordinate </a:t>
            </a:r>
            <a:br>
              <a:rPr lang="en-US" sz="3200" dirty="0" smtClean="0">
                <a:latin typeface="Constantia" pitchFamily="18" charset="0"/>
                <a:cs typeface="Times New Roman" pitchFamily="18" charset="0"/>
              </a:rPr>
            </a:b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system, with no dependence on </a:t>
            </a:r>
            <a:r>
              <a:rPr lang="el-GR" sz="3200" b="1" dirty="0" smtClean="0">
                <a:latin typeface="Constantia" pitchFamily="18" charset="0"/>
                <a:cs typeface="Times New Roman" pitchFamily="18" charset="0"/>
              </a:rPr>
              <a:t>φ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2143136"/>
            <a:ext cx="2895600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Problem Discretization – Grid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19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9914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Regular grid with logarithmic radial scaling.</a:t>
            </a:r>
          </a:p>
          <a:p>
            <a:pPr algn="l" rtl="0"/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algn="l" rtl="0"/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algn="l" rtl="0"/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[1  &lt; r  &lt; R</a:t>
            </a:r>
            <a:r>
              <a:rPr lang="en-US" sz="3200" baseline="-25000" dirty="0" smtClean="0">
                <a:latin typeface="Constantia" pitchFamily="18" charset="0"/>
                <a:cs typeface="Times New Roman" pitchFamily="18" charset="0"/>
              </a:rPr>
              <a:t>∞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]</a:t>
            </a:r>
          </a:p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[0 &lt; </a:t>
            </a:r>
            <a:r>
              <a:rPr lang="en-US" sz="3200" b="1" dirty="0" smtClean="0">
                <a:latin typeface="Constantia" pitchFamily="18" charset="0"/>
                <a:cs typeface="Times New Roman" pitchFamily="18" charset="0"/>
              </a:rPr>
              <a:t>θ &lt; </a:t>
            </a:r>
            <a:r>
              <a:rPr lang="el-GR" sz="3200" dirty="0" smtClean="0">
                <a:latin typeface="Constantia" pitchFamily="18" charset="0"/>
                <a:cs typeface="Times New Roman" pitchFamily="18" charset="0"/>
              </a:rPr>
              <a:t>π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]</a:t>
            </a:r>
          </a:p>
        </p:txBody>
      </p:sp>
      <p:pic>
        <p:nvPicPr>
          <p:cNvPr id="6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3068960"/>
            <a:ext cx="4715415" cy="2808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Contents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3200" dirty="0" smtClean="0"/>
              <a:t>Physical Problem</a:t>
            </a:r>
          </a:p>
          <a:p>
            <a:pPr algn="l" rtl="0"/>
            <a:r>
              <a:rPr lang="en-US" sz="3200" dirty="0" smtClean="0"/>
              <a:t>Numerical Solver</a:t>
            </a:r>
          </a:p>
          <a:p>
            <a:pPr algn="l" rtl="0"/>
            <a:r>
              <a:rPr lang="en-US" sz="3200" dirty="0" smtClean="0"/>
              <a:t>Asymptotic Analysis</a:t>
            </a:r>
          </a:p>
          <a:p>
            <a:pPr algn="l" rtl="0"/>
            <a:r>
              <a:rPr lang="en-US" sz="3200" dirty="0" smtClean="0"/>
              <a:t>Results and Discussion</a:t>
            </a:r>
          </a:p>
          <a:p>
            <a:pPr algn="l" rtl="0"/>
            <a:r>
              <a:rPr lang="en-US" sz="3200" dirty="0" smtClean="0"/>
              <a:t>Summary</a:t>
            </a:r>
          </a:p>
          <a:p>
            <a:pPr algn="l" rtl="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1BC15-007E-4960-9540-BB1680523F32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  <p:pic>
        <p:nvPicPr>
          <p:cNvPr id="96260" name="Picture 4" descr="http://www.jntuhub.com/wp-content/uploads/2011/03/seminar-topic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285992"/>
            <a:ext cx="3048000" cy="3038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Problem Discretization – Variables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20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9914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Variable locations:</a:t>
            </a:r>
          </a:p>
          <a:p>
            <a:pPr algn="l" rtl="0">
              <a:buFont typeface="Arial" pitchFamily="34" charset="0"/>
              <a:buChar char="•"/>
            </a:pPr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indent="465138" algn="l" rtl="0">
              <a:buFont typeface="Arial" pitchFamily="34" charset="0"/>
              <a:buChar char="•"/>
            </a:pPr>
            <a:r>
              <a:rPr lang="el-GR" sz="3200" dirty="0" smtClean="0">
                <a:latin typeface="Constantia" pitchFamily="18" charset="0"/>
                <a:cs typeface="Times New Roman" pitchFamily="18" charset="0"/>
              </a:rPr>
              <a:t>Φ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, C, P are </a:t>
            </a:r>
          </a:p>
          <a:p>
            <a:pPr indent="465138"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cell-centered:</a:t>
            </a:r>
          </a:p>
          <a:p>
            <a:pPr indent="465138" algn="l" rtl="0"/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indent="465138" algn="l" rtl="0">
              <a:buFont typeface="Arial" pitchFamily="34" charset="0"/>
              <a:buChar char="•"/>
            </a:pPr>
            <a:r>
              <a:rPr lang="en-US" sz="3200" b="1" dirty="0" smtClean="0">
                <a:latin typeface="Constantia" pitchFamily="18" charset="0"/>
                <a:cs typeface="Times New Roman" pitchFamily="18" charset="0"/>
              </a:rPr>
              <a:t>V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 is located on a</a:t>
            </a:r>
          </a:p>
          <a:p>
            <a:pPr indent="465138"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staggered grid:</a:t>
            </a:r>
          </a:p>
          <a:p>
            <a:pPr algn="l" rtl="0"/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</p:txBody>
      </p:sp>
      <p:pic>
        <p:nvPicPr>
          <p:cNvPr id="7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348880"/>
            <a:ext cx="4125482" cy="3094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Problem Discretization – Equations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21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88831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Differential equations are approximated by the Finite Volumes Method:</a:t>
            </a:r>
          </a:p>
          <a:p>
            <a:pPr indent="511175" algn="l" rtl="0">
              <a:buFont typeface="Arial" pitchFamily="34" charset="0"/>
              <a:buChar char="•"/>
            </a:pP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Flux discretization on cell faces.</a:t>
            </a:r>
          </a:p>
          <a:p>
            <a:pPr indent="511175" algn="l" rtl="0">
              <a:buFont typeface="Arial" pitchFamily="34" charset="0"/>
              <a:buChar char="•"/>
            </a:pP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Upwind discretization for advection.</a:t>
            </a:r>
          </a:p>
          <a:p>
            <a:pPr indent="465138" algn="l" rtl="0">
              <a:buFont typeface="Arial" pitchFamily="34" charset="0"/>
              <a:buChar char="•"/>
            </a:pP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Ghost points for boundary conditions.</a:t>
            </a:r>
          </a:p>
          <a:p>
            <a:pPr indent="465138" algn="l" rtl="0">
              <a:buFont typeface="Arial" pitchFamily="34" charset="0"/>
              <a:buChar char="•"/>
            </a:pP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Implementation using sparse matrices.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Iterative Nonlinear Solver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22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9914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3000" dirty="0" smtClean="0">
                <a:latin typeface="Constantia" pitchFamily="18" charset="0"/>
                <a:cs typeface="Times New Roman" pitchFamily="18" charset="0"/>
              </a:rPr>
              <a:t>Denote the variable vector:</a:t>
            </a:r>
          </a:p>
          <a:p>
            <a:pPr algn="l" rtl="0"/>
            <a:endParaRPr lang="en-US" sz="3000" dirty="0" smtClean="0">
              <a:latin typeface="Constantia" pitchFamily="18" charset="0"/>
              <a:cs typeface="Times New Roman" pitchFamily="18" charset="0"/>
            </a:endParaRPr>
          </a:p>
          <a:p>
            <a:pPr algn="l" rtl="0"/>
            <a:r>
              <a:rPr lang="en-US" sz="3000" dirty="0" smtClean="0">
                <a:latin typeface="Constantia" pitchFamily="18" charset="0"/>
                <a:cs typeface="Times New Roman" pitchFamily="18" charset="0"/>
              </a:rPr>
              <a:t>The problem can be written</a:t>
            </a:r>
            <a:br>
              <a:rPr lang="en-US" sz="3000" dirty="0" smtClean="0">
                <a:latin typeface="Constantia" pitchFamily="18" charset="0"/>
                <a:cs typeface="Times New Roman" pitchFamily="18" charset="0"/>
              </a:rPr>
            </a:br>
            <a:r>
              <a:rPr lang="en-US" sz="3000" dirty="0" smtClean="0">
                <a:latin typeface="Constantia" pitchFamily="18" charset="0"/>
                <a:cs typeface="Times New Roman" pitchFamily="18" charset="0"/>
              </a:rPr>
              <a:t>as a non-linear system </a:t>
            </a:r>
            <a:r>
              <a:rPr lang="en-US" sz="3000" dirty="0" smtClean="0">
                <a:latin typeface="Euclid Math One" pitchFamily="18" charset="2"/>
                <a:cs typeface="Times New Roman" pitchFamily="18" charset="0"/>
              </a:rPr>
              <a:t>L</a:t>
            </a:r>
            <a:r>
              <a:rPr lang="en-US" sz="3000" dirty="0" smtClean="0">
                <a:latin typeface="Constantia" pitchFamily="18" charset="0"/>
                <a:cs typeface="Times New Roman" pitchFamily="18" charset="0"/>
              </a:rPr>
              <a:t>:</a:t>
            </a:r>
          </a:p>
          <a:p>
            <a:pPr algn="l" rtl="0"/>
            <a:endParaRPr lang="en-US" sz="3000" dirty="0" smtClean="0">
              <a:latin typeface="Constantia" pitchFamily="18" charset="0"/>
              <a:cs typeface="Times New Roman" pitchFamily="18" charset="0"/>
            </a:endParaRPr>
          </a:p>
          <a:p>
            <a:pPr algn="l" rtl="0"/>
            <a:r>
              <a:rPr lang="en-US" sz="3000" dirty="0" smtClean="0">
                <a:latin typeface="Constantia" pitchFamily="18" charset="0"/>
                <a:cs typeface="Times New Roman" pitchFamily="18" charset="0"/>
              </a:rPr>
              <a:t>Apply Newton’s Method:</a:t>
            </a:r>
          </a:p>
          <a:p>
            <a:pPr algn="l" rtl="0"/>
            <a:r>
              <a:rPr lang="en-US" sz="3000" dirty="0" smtClean="0">
                <a:latin typeface="Constantia" pitchFamily="18" charset="0"/>
                <a:cs typeface="Times New Roman" pitchFamily="18" charset="0"/>
              </a:rPr>
              <a:t>(residual and gradient </a:t>
            </a:r>
            <a:br>
              <a:rPr lang="en-US" sz="3000" dirty="0" smtClean="0">
                <a:latin typeface="Constantia" pitchFamily="18" charset="0"/>
                <a:cs typeface="Times New Roman" pitchFamily="18" charset="0"/>
              </a:rPr>
            </a:br>
            <a:r>
              <a:rPr lang="en-US" sz="3000" dirty="0" smtClean="0">
                <a:latin typeface="Constantia" pitchFamily="18" charset="0"/>
                <a:cs typeface="Times New Roman" pitchFamily="18" charset="0"/>
              </a:rPr>
              <a:t>are needed for each step)</a:t>
            </a:r>
          </a:p>
        </p:txBody>
      </p:sp>
      <p:graphicFrame>
        <p:nvGraphicFramePr>
          <p:cNvPr id="44034" name="Object 13"/>
          <p:cNvGraphicFramePr>
            <a:graphicFrameLocks noChangeAspect="1"/>
          </p:cNvGraphicFramePr>
          <p:nvPr/>
        </p:nvGraphicFramePr>
        <p:xfrm>
          <a:off x="5956300" y="2071678"/>
          <a:ext cx="2487613" cy="579438"/>
        </p:xfrm>
        <a:graphic>
          <a:graphicData uri="http://schemas.openxmlformats.org/presentationml/2006/ole">
            <p:oleObj spid="_x0000_s44034" name="Equation" r:id="rId4" imgW="1231560" imgH="253800" progId="Equation.DSMT4">
              <p:embed/>
            </p:oleObj>
          </a:graphicData>
        </a:graphic>
      </p:graphicFrame>
      <p:graphicFrame>
        <p:nvGraphicFramePr>
          <p:cNvPr id="44036" name="Object 13"/>
          <p:cNvGraphicFramePr>
            <a:graphicFrameLocks noChangeAspect="1"/>
          </p:cNvGraphicFramePr>
          <p:nvPr/>
        </p:nvGraphicFramePr>
        <p:xfrm>
          <a:off x="6342063" y="3421066"/>
          <a:ext cx="1204912" cy="579438"/>
        </p:xfrm>
        <a:graphic>
          <a:graphicData uri="http://schemas.openxmlformats.org/presentationml/2006/ole">
            <p:oleObj spid="_x0000_s44036" name="Equation" r:id="rId5" imgW="596880" imgH="253800" progId="Equation.DSMT4">
              <p:embed/>
            </p:oleObj>
          </a:graphicData>
        </a:graphic>
      </p:graphicFrame>
      <p:graphicFrame>
        <p:nvGraphicFramePr>
          <p:cNvPr id="44037" name="Object 13"/>
          <p:cNvGraphicFramePr>
            <a:graphicFrameLocks noChangeAspect="1"/>
          </p:cNvGraphicFramePr>
          <p:nvPr/>
        </p:nvGraphicFramePr>
        <p:xfrm>
          <a:off x="5113368" y="4486290"/>
          <a:ext cx="3744912" cy="1157288"/>
        </p:xfrm>
        <a:graphic>
          <a:graphicData uri="http://schemas.openxmlformats.org/presentationml/2006/ole">
            <p:oleObj spid="_x0000_s44037" name="Equation" r:id="rId6" imgW="1854000" imgH="5079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Automatic Gradient Computation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23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84597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The system </a:t>
            </a:r>
            <a:r>
              <a:rPr lang="en-US" sz="3200" dirty="0" smtClean="0">
                <a:latin typeface="Euclid Math One" pitchFamily="18" charset="2"/>
                <a:cs typeface="Times New Roman" pitchFamily="18" charset="0"/>
              </a:rPr>
              <a:t>L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 is implemented using an algebra of operators.</a:t>
            </a:r>
            <a:r>
              <a:rPr lang="he-IL" sz="3200" dirty="0" smtClean="0">
                <a:latin typeface="Constantia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This enables automatic gradient computation, using multivariable calculus</a:t>
            </a:r>
            <a:r>
              <a:rPr lang="he-IL" sz="3200" dirty="0" smtClean="0">
                <a:latin typeface="Constantia" pitchFamily="18" charset="0"/>
                <a:cs typeface="Times New Roman" pitchFamily="18" charset="0"/>
              </a:rPr>
              <a:t>.</a:t>
            </a:r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</p:txBody>
      </p:sp>
      <p:graphicFrame>
        <p:nvGraphicFramePr>
          <p:cNvPr id="121859" name="Object 13"/>
          <p:cNvGraphicFramePr>
            <a:graphicFrameLocks noChangeAspect="1"/>
          </p:cNvGraphicFramePr>
          <p:nvPr/>
        </p:nvGraphicFramePr>
        <p:xfrm>
          <a:off x="495300" y="4214818"/>
          <a:ext cx="8178800" cy="1854200"/>
        </p:xfrm>
        <a:graphic>
          <a:graphicData uri="http://schemas.openxmlformats.org/presentationml/2006/ole">
            <p:oleObj spid="_x0000_s121859" name="Equation" r:id="rId4" imgW="4051080" imgH="8125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43636" y="557214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>
                <a:latin typeface="+mn-lt"/>
              </a:rPr>
              <a:t>Chain Rule</a:t>
            </a:r>
            <a:endParaRPr lang="en-US" dirty="0">
              <a:latin typeface="+mn-lt"/>
            </a:endParaRPr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rot="10800000">
            <a:off x="5476876" y="5755716"/>
            <a:ext cx="666761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Automatic Gradient Computation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24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53112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 Constants: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 Linear operator: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 Point-wise scalar function:</a:t>
            </a:r>
            <a:br>
              <a:rPr lang="en-US" sz="3200" dirty="0" smtClean="0">
                <a:latin typeface="Constantia" pitchFamily="18" charset="0"/>
                <a:cs typeface="Times New Roman" pitchFamily="18" charset="0"/>
              </a:rPr>
            </a:br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 Concatenation of operators:</a:t>
            </a:r>
          </a:p>
          <a:p>
            <a:pPr algn="l" rtl="0"/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This representation can be automatically optimized for size/speed of computation.</a:t>
            </a:r>
          </a:p>
        </p:txBody>
      </p:sp>
      <p:graphicFrame>
        <p:nvGraphicFramePr>
          <p:cNvPr id="121859" name="Object 13"/>
          <p:cNvGraphicFramePr>
            <a:graphicFrameLocks noChangeAspect="1"/>
          </p:cNvGraphicFramePr>
          <p:nvPr/>
        </p:nvGraphicFramePr>
        <p:xfrm>
          <a:off x="6151591" y="2046298"/>
          <a:ext cx="2563813" cy="2954338"/>
        </p:xfrm>
        <a:graphic>
          <a:graphicData uri="http://schemas.openxmlformats.org/presentationml/2006/ole">
            <p:oleObj spid="_x0000_s137218" name="Equation" r:id="rId4" imgW="1269720" imgH="12952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latin typeface="Euclid Math One" pitchFamily="18" charset="2"/>
                <a:cs typeface="Arial" charset="0"/>
              </a:rPr>
              <a:t>U</a:t>
            </a:r>
            <a:r>
              <a:rPr lang="en-US" sz="4000" dirty="0" smtClean="0">
                <a:latin typeface="Times New Roman"/>
                <a:cs typeface="Arial" charset="0"/>
              </a:rPr>
              <a:t>(β) Solver</a:t>
            </a:r>
            <a:endParaRPr lang="en-US" sz="4000" dirty="0" smtClean="0"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25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9914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Given </a:t>
            </a:r>
            <a:r>
              <a:rPr lang="en-US" sz="3200" dirty="0" smtClean="0">
                <a:latin typeface="Times New Roman"/>
              </a:rPr>
              <a:t>β</a:t>
            </a:r>
            <a:r>
              <a:rPr lang="en-US" sz="3200" dirty="0" smtClean="0">
                <a:latin typeface="+mn-lt"/>
              </a:rPr>
              <a:t> and </a:t>
            </a:r>
            <a:r>
              <a:rPr lang="en-US" sz="3200" dirty="0" smtClean="0">
                <a:latin typeface="+mn-lt"/>
                <a:cs typeface="Times New Roman" pitchFamily="18" charset="0"/>
              </a:rPr>
              <a:t>vel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ocity </a:t>
            </a:r>
            <a:r>
              <a:rPr lang="en-US" sz="3200" dirty="0" smtClean="0">
                <a:latin typeface="Euclid Math One" pitchFamily="18" charset="2"/>
              </a:rPr>
              <a:t>U</a:t>
            </a:r>
            <a:r>
              <a:rPr lang="en-US" sz="3200" dirty="0" smtClean="0">
                <a:latin typeface="+mn-lt"/>
              </a:rPr>
              <a:t>,</a:t>
            </a:r>
            <a:r>
              <a:rPr lang="en-US" sz="3200" dirty="0" smtClean="0">
                <a:latin typeface="Euclid Math One" pitchFamily="18" charset="2"/>
              </a:rPr>
              <a:t> </a:t>
            </a:r>
            <a:r>
              <a:rPr lang="en-US" sz="3200" b="1" dirty="0" smtClean="0">
                <a:latin typeface="Constantia" pitchFamily="18" charset="0"/>
                <a:cs typeface="Times New Roman" pitchFamily="18" charset="0"/>
              </a:rPr>
              <a:t>F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 is computed by numerical integration of the Newtonian </a:t>
            </a:r>
            <a:br>
              <a:rPr lang="en-US" sz="3200" dirty="0" smtClean="0">
                <a:latin typeface="Constantia" pitchFamily="18" charset="0"/>
                <a:cs typeface="Times New Roman" pitchFamily="18" charset="0"/>
              </a:rPr>
            </a:b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and Maxwell stresses over the particle surface (r = 1, </a:t>
            </a:r>
            <a:r>
              <a:rPr lang="el-GR" sz="3200" dirty="0" smtClean="0">
                <a:latin typeface="+mn-lt"/>
                <a:cs typeface="Times New Roman"/>
              </a:rPr>
              <a:t>θ</a:t>
            </a:r>
            <a:r>
              <a:rPr lang="el-GR" sz="3200" dirty="0" smtClean="0">
                <a:latin typeface="+mn-lt"/>
                <a:cs typeface="Times New Roman"/>
                <a:sym typeface="Euclid Symbol"/>
              </a:rPr>
              <a:t></a:t>
            </a:r>
            <a:r>
              <a:rPr lang="en-US" sz="3200" dirty="0" smtClean="0">
                <a:latin typeface="+mn-lt"/>
                <a:cs typeface="Times New Roman"/>
              </a:rPr>
              <a:t>[0,</a:t>
            </a:r>
            <a:r>
              <a:rPr lang="el-GR" sz="3200" dirty="0" smtClean="0">
                <a:latin typeface="+mn-lt"/>
                <a:cs typeface="Times New Roman"/>
              </a:rPr>
              <a:t>π</a:t>
            </a:r>
            <a:r>
              <a:rPr lang="en-US" sz="3200" dirty="0" smtClean="0">
                <a:latin typeface="+mn-lt"/>
                <a:cs typeface="Times New Roman"/>
              </a:rPr>
              <a:t>]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).</a:t>
            </a:r>
          </a:p>
          <a:p>
            <a:pPr algn="l" rtl="0"/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Steady-state is computed by the secant method for the total force </a:t>
            </a:r>
            <a:r>
              <a:rPr lang="en-US" sz="3200" b="1" dirty="0" smtClean="0">
                <a:latin typeface="Constantia" pitchFamily="18" charset="0"/>
                <a:cs typeface="Times New Roman" pitchFamily="18" charset="0"/>
              </a:rPr>
              <a:t>F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 such that :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915816" y="5805264"/>
          <a:ext cx="3287712" cy="654050"/>
        </p:xfrm>
        <a:graphic>
          <a:graphicData uri="http://schemas.openxmlformats.org/presentationml/2006/ole">
            <p:oleObj spid="_x0000_s48130" name="Equation" r:id="rId4" imgW="1269720" imgH="253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Asymptotic Analysis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471990" cy="4389437"/>
          </a:xfrm>
        </p:spPr>
        <p:txBody>
          <a:bodyPr/>
          <a:lstStyle/>
          <a:p>
            <a:pPr algn="l" rtl="0"/>
            <a:r>
              <a:rPr lang="en-US" sz="3200" dirty="0" smtClean="0"/>
              <a:t>Weak-field solution:</a:t>
            </a:r>
          </a:p>
          <a:p>
            <a:pPr lvl="1" algn="l" rtl="0"/>
            <a:r>
              <a:rPr lang="en-US" sz="3000" dirty="0" smtClean="0"/>
              <a:t>Linear solution.</a:t>
            </a:r>
          </a:p>
          <a:p>
            <a:pPr lvl="1" algn="l" rtl="0"/>
            <a:r>
              <a:rPr lang="en-US" sz="3000" dirty="0" smtClean="0"/>
              <a:t>Nonlinear correction.</a:t>
            </a:r>
          </a:p>
          <a:p>
            <a:pPr algn="l" rtl="0"/>
            <a:r>
              <a:rPr lang="en-US" sz="3200" dirty="0" smtClean="0"/>
              <a:t>Used for numerical solver verification.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1BC15-007E-4960-9540-BB1680523F32}" type="slidenum">
              <a:rPr lang="he-IL" smtClean="0"/>
              <a:pPr>
                <a:defRPr/>
              </a:pPr>
              <a:t>26</a:t>
            </a:fld>
            <a:endParaRPr lang="he-IL"/>
          </a:p>
        </p:txBody>
      </p:sp>
      <p:pic>
        <p:nvPicPr>
          <p:cNvPr id="142340" name="Picture 4" descr="http://upload.wikimedia.org/wikipedia/commons/thumb/8/8c/Formula-on-blackboard758.jpg/640px-Formula-on-blackboard75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000240"/>
            <a:ext cx="3952456" cy="2643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Asymptotic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27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9914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3200" dirty="0" smtClean="0">
                <a:latin typeface="+mn-lt"/>
                <a:cs typeface="Times New Roman" pitchFamily="18" charset="0"/>
              </a:rPr>
              <a:t>In order to verify the non-linear results, the solution is expanded in a power series of </a:t>
            </a:r>
            <a:r>
              <a:rPr lang="el-GR" sz="3200" dirty="0" smtClean="0">
                <a:latin typeface="+mn-lt"/>
                <a:cs typeface="Times New Roman" pitchFamily="18" charset="0"/>
              </a:rPr>
              <a:t>β</a:t>
            </a:r>
            <a:r>
              <a:rPr lang="en-US" sz="3200" dirty="0" smtClean="0">
                <a:latin typeface="+mn-lt"/>
                <a:cs typeface="Times New Roman" pitchFamily="18" charset="0"/>
              </a:rPr>
              <a:t>:</a:t>
            </a:r>
          </a:p>
          <a:p>
            <a:pPr algn="l" rtl="0"/>
            <a:endParaRPr lang="en-US" sz="3200" dirty="0" smtClean="0">
              <a:latin typeface="+mn-lt"/>
              <a:cs typeface="Times New Roman" pitchFamily="18" charset="0"/>
            </a:endParaRPr>
          </a:p>
          <a:p>
            <a:pPr algn="l" rtl="0"/>
            <a:endParaRPr lang="en-US" sz="3200" dirty="0" smtClean="0">
              <a:latin typeface="+mn-lt"/>
              <a:cs typeface="Times New Roman" pitchFamily="18" charset="0"/>
            </a:endParaRPr>
          </a:p>
          <a:p>
            <a:pPr algn="l" rtl="0"/>
            <a:r>
              <a:rPr lang="en-US" sz="3200" dirty="0" smtClean="0">
                <a:latin typeface="+mn-lt"/>
                <a:cs typeface="Times New Roman" pitchFamily="18" charset="0"/>
              </a:rPr>
              <a:t>Thus, the non-linear system </a:t>
            </a:r>
            <a:r>
              <a:rPr lang="en-US" sz="3200" dirty="0" smtClean="0">
                <a:latin typeface="Euclid Math One" pitchFamily="18" charset="2"/>
                <a:cs typeface="Times New Roman" pitchFamily="18" charset="0"/>
              </a:rPr>
              <a:t>L</a:t>
            </a:r>
            <a:r>
              <a:rPr lang="en-US" sz="3200" dirty="0" smtClean="0">
                <a:latin typeface="+mn-lt"/>
                <a:cs typeface="Times New Roman" pitchFamily="18" charset="0"/>
              </a:rPr>
              <a:t> can be written as a power series of </a:t>
            </a:r>
            <a:r>
              <a:rPr lang="el-GR" sz="3200" dirty="0" smtClean="0">
                <a:latin typeface="+mn-lt"/>
                <a:cs typeface="Times New Roman" pitchFamily="18" charset="0"/>
              </a:rPr>
              <a:t>β</a:t>
            </a:r>
            <a:r>
              <a:rPr lang="en-US" sz="3200" dirty="0" smtClean="0">
                <a:latin typeface="+mn-lt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02402" name="Object 13"/>
          <p:cNvGraphicFramePr>
            <a:graphicFrameLocks noChangeAspect="1"/>
          </p:cNvGraphicFramePr>
          <p:nvPr/>
        </p:nvGraphicFramePr>
        <p:xfrm>
          <a:off x="2535238" y="3263902"/>
          <a:ext cx="4049712" cy="522288"/>
        </p:xfrm>
        <a:graphic>
          <a:graphicData uri="http://schemas.openxmlformats.org/presentationml/2006/ole">
            <p:oleObj spid="_x0000_s102402" name="Equation" r:id="rId4" imgW="2006280" imgH="228600" progId="Equation.DSMT4">
              <p:embed/>
            </p:oleObj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-32" y="5205413"/>
          <a:ext cx="9099550" cy="581025"/>
        </p:xfrm>
        <a:graphic>
          <a:graphicData uri="http://schemas.openxmlformats.org/presentationml/2006/ole">
            <p:oleObj spid="_x0000_s102404" name="Equation" r:id="rId5" imgW="4508280" imgH="253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Asymptotic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28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9914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3200" dirty="0" smtClean="0">
                <a:latin typeface="+mn-lt"/>
                <a:cs typeface="Times New Roman" pitchFamily="18" charset="0"/>
              </a:rPr>
              <a:t>Each power of </a:t>
            </a:r>
            <a:r>
              <a:rPr lang="el-GR" sz="3200" dirty="0" smtClean="0">
                <a:latin typeface="+mn-lt"/>
                <a:cs typeface="Times New Roman" pitchFamily="18" charset="0"/>
              </a:rPr>
              <a:t>β</a:t>
            </a:r>
            <a:r>
              <a:rPr lang="en-US" sz="3200" dirty="0" smtClean="0">
                <a:latin typeface="+mn-lt"/>
                <a:cs typeface="Times New Roman" pitchFamily="18" charset="0"/>
              </a:rPr>
              <a:t> must vanish, yielding an equation set:</a:t>
            </a:r>
          </a:p>
          <a:p>
            <a:pPr algn="l" rtl="0"/>
            <a:endParaRPr lang="en-US" sz="3200" dirty="0" smtClean="0">
              <a:latin typeface="+mn-lt"/>
              <a:cs typeface="Times New Roman" pitchFamily="18" charset="0"/>
            </a:endParaRPr>
          </a:p>
          <a:p>
            <a:pPr algn="l" rtl="0"/>
            <a:endParaRPr lang="en-US" sz="3200" dirty="0" smtClean="0">
              <a:latin typeface="+mn-lt"/>
              <a:cs typeface="Times New Roman" pitchFamily="18" charset="0"/>
            </a:endParaRPr>
          </a:p>
          <a:p>
            <a:pPr algn="l" rtl="0"/>
            <a:endParaRPr lang="en-US" sz="3200" dirty="0" smtClean="0">
              <a:latin typeface="+mn-lt"/>
              <a:cs typeface="Times New Roman" pitchFamily="18" charset="0"/>
            </a:endParaRPr>
          </a:p>
          <a:p>
            <a:pPr algn="l" rtl="0"/>
            <a:endParaRPr lang="en-US" sz="3200" dirty="0" smtClean="0">
              <a:latin typeface="+mn-lt"/>
              <a:cs typeface="Times New Roman" pitchFamily="18" charset="0"/>
            </a:endParaRPr>
          </a:p>
          <a:p>
            <a:pPr algn="l" rtl="0"/>
            <a:endParaRPr lang="en-US" sz="3200" u="sng" dirty="0" smtClean="0">
              <a:latin typeface="+mn-lt"/>
              <a:cs typeface="Times New Roman" pitchFamily="18" charset="0"/>
            </a:endParaRPr>
          </a:p>
          <a:p>
            <a:pPr algn="l" rtl="0"/>
            <a:r>
              <a:rPr lang="en-US" sz="3200" u="sng" dirty="0" err="1" smtClean="0">
                <a:latin typeface="+mn-lt"/>
                <a:cs typeface="Times New Roman" pitchFamily="18" charset="0"/>
              </a:rPr>
              <a:t>x</a:t>
            </a:r>
            <a:r>
              <a:rPr lang="en-US" sz="3200" baseline="-25000" dirty="0" err="1" smtClean="0">
                <a:latin typeface="+mn-lt"/>
                <a:cs typeface="Times New Roman" pitchFamily="18" charset="0"/>
              </a:rPr>
              <a:t>k</a:t>
            </a:r>
            <a:r>
              <a:rPr lang="en-US" sz="3200" baseline="-25000" dirty="0" smtClean="0">
                <a:latin typeface="+mn-lt"/>
                <a:cs typeface="Times New Roman" pitchFamily="18" charset="0"/>
              </a:rPr>
              <a:t> </a:t>
            </a:r>
            <a:r>
              <a:rPr lang="en-US" sz="3200" dirty="0" smtClean="0">
                <a:latin typeface="+mn-lt"/>
                <a:cs typeface="Times New Roman" pitchFamily="18" charset="0"/>
              </a:rPr>
              <a:t>is found by solving the </a:t>
            </a:r>
            <a:r>
              <a:rPr lang="en-US" sz="3200" dirty="0" err="1" smtClean="0">
                <a:latin typeface="+mn-lt"/>
                <a:cs typeface="Times New Roman" pitchFamily="18" charset="0"/>
              </a:rPr>
              <a:t>k</a:t>
            </a:r>
            <a:r>
              <a:rPr lang="en-US" sz="3200" baseline="30000" dirty="0" err="1" smtClean="0">
                <a:latin typeface="+mn-lt"/>
                <a:cs typeface="Times New Roman" pitchFamily="18" charset="0"/>
              </a:rPr>
              <a:t>th</a:t>
            </a:r>
            <a:r>
              <a:rPr lang="en-US" sz="3200" dirty="0" smtClean="0">
                <a:latin typeface="+mn-lt"/>
                <a:cs typeface="Times New Roman" pitchFamily="18" charset="0"/>
              </a:rPr>
              <a:t> equation.</a:t>
            </a:r>
          </a:p>
        </p:txBody>
      </p:sp>
      <p:graphicFrame>
        <p:nvGraphicFramePr>
          <p:cNvPr id="103427" name="Object 13"/>
          <p:cNvGraphicFramePr>
            <a:graphicFrameLocks noChangeAspect="1"/>
          </p:cNvGraphicFramePr>
          <p:nvPr/>
        </p:nvGraphicFramePr>
        <p:xfrm>
          <a:off x="3294072" y="3121040"/>
          <a:ext cx="2563812" cy="2522538"/>
        </p:xfrm>
        <a:graphic>
          <a:graphicData uri="http://schemas.openxmlformats.org/presentationml/2006/ole">
            <p:oleObj spid="_x0000_s103427" name="Equation" r:id="rId4" imgW="1269720" imgH="11048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77875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Weak-field Solution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29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9914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3200" dirty="0" smtClean="0">
                <a:latin typeface="+mn-lt"/>
                <a:cs typeface="Times New Roman" pitchFamily="18" charset="0"/>
              </a:rPr>
              <a:t>For </a:t>
            </a:r>
            <a:r>
              <a:rPr lang="el-GR" sz="3200" dirty="0" smtClean="0">
                <a:latin typeface="+mn-lt"/>
                <a:cs typeface="Times New Roman" pitchFamily="18" charset="0"/>
              </a:rPr>
              <a:t>β</a:t>
            </a:r>
            <a:r>
              <a:rPr lang="en-US" sz="3200" dirty="0" smtClean="0">
                <a:latin typeface="+mn-lt"/>
                <a:cs typeface="Times New Roman" pitchFamily="18" charset="0"/>
              </a:rPr>
              <a:t> = 0, the solution is </a:t>
            </a:r>
          </a:p>
          <a:p>
            <a:pPr algn="l" rtl="0"/>
            <a:r>
              <a:rPr lang="en-US" sz="3200" dirty="0" smtClean="0">
                <a:latin typeface="+mn-lt"/>
                <a:cs typeface="Times New Roman" pitchFamily="18" charset="0"/>
              </a:rPr>
              <a:t>For </a:t>
            </a:r>
            <a:r>
              <a:rPr lang="el-GR" sz="3200" dirty="0" smtClean="0">
                <a:latin typeface="+mn-lt"/>
                <a:cs typeface="Times New Roman" pitchFamily="18" charset="0"/>
              </a:rPr>
              <a:t>β</a:t>
            </a:r>
            <a:r>
              <a:rPr lang="en-US" sz="3200" dirty="0" smtClean="0">
                <a:latin typeface="+mn-lt"/>
                <a:cs typeface="Times New Roman" pitchFamily="18" charset="0"/>
              </a:rPr>
              <a:t> « 1, neglecting O(</a:t>
            </a:r>
            <a:r>
              <a:rPr lang="el-GR" sz="3200" dirty="0" smtClean="0">
                <a:latin typeface="+mn-lt"/>
                <a:cs typeface="Times New Roman" pitchFamily="18" charset="0"/>
              </a:rPr>
              <a:t>β</a:t>
            </a:r>
            <a:r>
              <a:rPr lang="en-US" sz="3200" baseline="30000" dirty="0" smtClean="0">
                <a:latin typeface="+mn-lt"/>
                <a:cs typeface="Times New Roman" pitchFamily="18" charset="0"/>
              </a:rPr>
              <a:t>2</a:t>
            </a:r>
            <a:r>
              <a:rPr lang="en-US" sz="3200" dirty="0" smtClean="0">
                <a:latin typeface="+mn-lt"/>
                <a:cs typeface="Times New Roman" pitchFamily="18" charset="0"/>
              </a:rPr>
              <a:t>) terms yields </a:t>
            </a:r>
            <a:r>
              <a:rPr lang="en-US" sz="3200" u="sng" dirty="0" smtClean="0">
                <a:latin typeface="+mn-lt"/>
                <a:cs typeface="Times New Roman" pitchFamily="18" charset="0"/>
              </a:rPr>
              <a:t>x</a:t>
            </a:r>
            <a:r>
              <a:rPr lang="en-US" sz="3200" baseline="-25000" dirty="0" smtClean="0">
                <a:latin typeface="+mn-lt"/>
                <a:cs typeface="Times New Roman" pitchFamily="18" charset="0"/>
              </a:rPr>
              <a:t>1</a:t>
            </a:r>
            <a:r>
              <a:rPr lang="en-US" sz="3200" dirty="0" smtClean="0">
                <a:latin typeface="+mn-lt"/>
                <a:cs typeface="Times New Roman" pitchFamily="18" charset="0"/>
              </a:rPr>
              <a:t>.</a:t>
            </a:r>
            <a:endParaRPr lang="he-IL" sz="3200" dirty="0" smtClean="0">
              <a:latin typeface="+mn-lt"/>
              <a:cs typeface="Times New Roman" pitchFamily="18" charset="0"/>
            </a:endParaRPr>
          </a:p>
          <a:p>
            <a:pPr algn="l" rtl="0"/>
            <a:endParaRPr lang="en-US" sz="3200" dirty="0" smtClean="0">
              <a:latin typeface="+mn-lt"/>
              <a:cs typeface="Times New Roman" pitchFamily="18" charset="0"/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3200" dirty="0" smtClean="0">
                <a:latin typeface="+mn-lt"/>
                <a:cs typeface="Times New Roman" pitchFamily="18" charset="0"/>
              </a:rPr>
              <a:t>  Ion-exchanger</a:t>
            </a:r>
            <a:r>
              <a:rPr lang="en-US" sz="3200" baseline="30000" dirty="0" smtClean="0">
                <a:latin typeface="+mn-lt"/>
                <a:cs typeface="Times New Roman" pitchFamily="18" charset="0"/>
              </a:rPr>
              <a:t>[1]</a:t>
            </a:r>
            <a:r>
              <a:rPr lang="en-US" sz="3200" dirty="0" smtClean="0">
                <a:latin typeface="+mn-lt"/>
                <a:cs typeface="Times New Roman" pitchFamily="18" charset="0"/>
              </a:rPr>
              <a:t>:</a:t>
            </a:r>
            <a:endParaRPr lang="he-IL" sz="3200" dirty="0" smtClean="0">
              <a:latin typeface="+mn-lt"/>
              <a:cs typeface="Times New Roman" pitchFamily="18" charset="0"/>
            </a:endParaRPr>
          </a:p>
          <a:p>
            <a:pPr algn="l" rtl="0"/>
            <a:endParaRPr lang="en-US" sz="3200" dirty="0" smtClean="0">
              <a:latin typeface="+mn-lt"/>
              <a:cs typeface="Times New Roman" pitchFamily="18" charset="0"/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3200" dirty="0" smtClean="0">
                <a:latin typeface="+mn-lt"/>
                <a:cs typeface="Times New Roman" pitchFamily="18" charset="0"/>
              </a:rPr>
              <a:t>  Surface-charged particle</a:t>
            </a:r>
            <a:r>
              <a:rPr lang="en-US" sz="3200" baseline="30000" dirty="0" smtClean="0">
                <a:latin typeface="+mn-lt"/>
                <a:cs typeface="Times New Roman" pitchFamily="18" charset="0"/>
              </a:rPr>
              <a:t>[2]</a:t>
            </a:r>
            <a:r>
              <a:rPr lang="en-US" sz="3200" dirty="0" smtClean="0">
                <a:latin typeface="+mn-lt"/>
                <a:cs typeface="Times New Roman" pitchFamily="18" charset="0"/>
              </a:rPr>
              <a:t>:</a:t>
            </a:r>
            <a:endParaRPr lang="en-US" sz="3200" dirty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959475" y="4429125"/>
          <a:ext cx="2613025" cy="911225"/>
        </p:xfrm>
        <a:graphic>
          <a:graphicData uri="http://schemas.openxmlformats.org/presentationml/2006/ole">
            <p:oleObj spid="_x0000_s135170" name="Equation" r:id="rId4" imgW="1434960" imgH="457200" progId="Equation.DSMT4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214942" y="2252663"/>
          <a:ext cx="3254375" cy="455612"/>
        </p:xfrm>
        <a:graphic>
          <a:graphicData uri="http://schemas.openxmlformats.org/presentationml/2006/ole">
            <p:oleObj spid="_x0000_s135171" name="Equation" r:id="rId5" imgW="1587240" imgH="203040" progId="Equation.DSMT4">
              <p:embed/>
            </p:oleObj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4214810" y="3467100"/>
          <a:ext cx="2546350" cy="960438"/>
        </p:xfrm>
        <a:graphic>
          <a:graphicData uri="http://schemas.openxmlformats.org/presentationml/2006/ole">
            <p:oleObj spid="_x0000_s135172" name="Equation" r:id="rId6" imgW="1396800" imgH="482400" progId="Equation.DSMT4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1500166" y="5857892"/>
            <a:ext cx="6357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400" dirty="0" smtClean="0"/>
              <a:t>[1] Migration of ion-exchange particles driven by a uniform electric field</a:t>
            </a:r>
          </a:p>
          <a:p>
            <a:pPr algn="ctr" rtl="0"/>
            <a:r>
              <a:rPr lang="en-US" sz="1400" dirty="0" smtClean="0"/>
              <a:t>E. </a:t>
            </a:r>
            <a:r>
              <a:rPr lang="en-US" sz="1400" dirty="0" err="1" smtClean="0"/>
              <a:t>Yariv</a:t>
            </a:r>
            <a:r>
              <a:rPr lang="en-US" sz="1400" dirty="0" smtClean="0"/>
              <a:t>, Journal of Fluid Mechanics, 655 105-121, 2010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71472" y="6357958"/>
            <a:ext cx="83582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400" dirty="0" smtClean="0"/>
              <a:t>[2] </a:t>
            </a:r>
            <a:r>
              <a:rPr lang="en-US" sz="1400" dirty="0" err="1" smtClean="0"/>
              <a:t>Macroscale</a:t>
            </a:r>
            <a:r>
              <a:rPr lang="en-US" sz="1400" dirty="0" smtClean="0"/>
              <a:t> description of </a:t>
            </a:r>
            <a:r>
              <a:rPr lang="en-US" sz="1400" dirty="0" err="1" smtClean="0"/>
              <a:t>electrokinetic</a:t>
            </a:r>
            <a:r>
              <a:rPr lang="en-US" sz="1400" dirty="0" smtClean="0"/>
              <a:t> flows at large zeta potentials: Nonlinear surface conduction</a:t>
            </a:r>
          </a:p>
          <a:p>
            <a:pPr algn="ctr" rtl="0"/>
            <a:r>
              <a:rPr lang="en-US" sz="1400" dirty="0" smtClean="0"/>
              <a:t>O. </a:t>
            </a:r>
            <a:r>
              <a:rPr lang="en-US" sz="1400" dirty="0" err="1" smtClean="0"/>
              <a:t>Schnitzer</a:t>
            </a:r>
            <a:r>
              <a:rPr lang="en-US" sz="1400" dirty="0" smtClean="0"/>
              <a:t> </a:t>
            </a:r>
            <a:r>
              <a:rPr lang="en-US" sz="1600" dirty="0" smtClean="0"/>
              <a:t>and</a:t>
            </a:r>
            <a:r>
              <a:rPr lang="en-US" sz="1400" dirty="0" smtClean="0"/>
              <a:t> E. </a:t>
            </a:r>
            <a:r>
              <a:rPr lang="en-US" sz="1400" dirty="0" err="1" smtClean="0"/>
              <a:t>Yariv</a:t>
            </a:r>
            <a:r>
              <a:rPr lang="en-US" sz="1400" dirty="0" smtClean="0"/>
              <a:t>, Physical Review E, 85 021503, 2012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Physical Problem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5900750" cy="4389437"/>
          </a:xfrm>
        </p:spPr>
        <p:txBody>
          <a:bodyPr/>
          <a:lstStyle/>
          <a:p>
            <a:pPr algn="l" rtl="0"/>
            <a:r>
              <a:rPr lang="en-US" sz="3200" dirty="0" smtClean="0"/>
              <a:t>Introduction</a:t>
            </a:r>
          </a:p>
          <a:p>
            <a:pPr algn="l" rtl="0"/>
            <a:r>
              <a:rPr lang="en-US" sz="3200" dirty="0" smtClean="0"/>
              <a:t>Problem variables</a:t>
            </a:r>
          </a:p>
          <a:p>
            <a:pPr algn="l" rtl="0"/>
            <a:r>
              <a:rPr lang="en-US" sz="3200" dirty="0" smtClean="0"/>
              <a:t>System equations </a:t>
            </a:r>
          </a:p>
          <a:p>
            <a:pPr algn="l" rtl="0"/>
            <a:r>
              <a:rPr lang="en-US" sz="3200" dirty="0" smtClean="0"/>
              <a:t>Boundary conditions</a:t>
            </a:r>
          </a:p>
          <a:p>
            <a:pPr algn="l" rtl="0"/>
            <a:r>
              <a:rPr lang="en-US" sz="3200" dirty="0" smtClean="0"/>
              <a:t>Steady-state solution</a:t>
            </a:r>
          </a:p>
          <a:p>
            <a:pPr algn="l" rtl="0"/>
            <a:endParaRPr lang="en-US" sz="3200" dirty="0" smtClean="0"/>
          </a:p>
          <a:p>
            <a:pPr algn="l" rtl="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1BC15-007E-4960-9540-BB1680523F32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  <p:pic>
        <p:nvPicPr>
          <p:cNvPr id="41988" name="Picture 4" descr="http://upload.wikimedia.org/wikipedia/commons/thumb/2/24/Millikan%27s_setup_for_the_oil_drop_experiment.jpg/310px-Millikan%27s_setup_for_the_oil_drop_experi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070128"/>
            <a:ext cx="3357586" cy="2382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Nonlinear Correction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30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9914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Due to symmetry, the velocity </a:t>
            </a:r>
            <a:r>
              <a:rPr lang="en-US" sz="3200" dirty="0" smtClean="0">
                <a:latin typeface="Euclid Math One" pitchFamily="18" charset="2"/>
              </a:rPr>
              <a:t>U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 has only odd powers of</a:t>
            </a:r>
            <a:r>
              <a:rPr lang="en-US" sz="3200" dirty="0" smtClean="0">
                <a:latin typeface="+mn-lt"/>
                <a:cs typeface="Times New Roman" pitchFamily="18" charset="0"/>
              </a:rPr>
              <a:t> </a:t>
            </a:r>
            <a:r>
              <a:rPr lang="el-GR" sz="3200" dirty="0" smtClean="0">
                <a:latin typeface="+mn-lt"/>
                <a:cs typeface="Times New Roman" pitchFamily="18" charset="0"/>
              </a:rPr>
              <a:t>β</a:t>
            </a:r>
            <a:r>
              <a:rPr lang="en-US" sz="3200" dirty="0" smtClean="0">
                <a:latin typeface="+mn-lt"/>
                <a:cs typeface="Times New Roman" pitchFamily="18" charset="0"/>
              </a:rPr>
              <a:t>:</a:t>
            </a:r>
          </a:p>
          <a:p>
            <a:pPr algn="l" rtl="0"/>
            <a:endParaRPr lang="en-US" sz="3200" dirty="0" smtClean="0">
              <a:latin typeface="+mn-lt"/>
              <a:cs typeface="Times New Roman" pitchFamily="18" charset="0"/>
            </a:endParaRPr>
          </a:p>
          <a:p>
            <a:pPr algn="l" rtl="0"/>
            <a:r>
              <a:rPr lang="en-US" sz="3200" dirty="0" smtClean="0">
                <a:latin typeface="+mn-lt"/>
                <a:cs typeface="Times New Roman" pitchFamily="18" charset="0"/>
              </a:rPr>
              <a:t>For the ion-exchanger, the cubic correction coefficient is found to be (for </a:t>
            </a:r>
            <a:r>
              <a:rPr lang="el-GR" sz="3200" dirty="0" smtClean="0">
                <a:latin typeface="+mn-lt"/>
                <a:cs typeface="Times New Roman" pitchFamily="18" charset="0"/>
              </a:rPr>
              <a:t>α</a:t>
            </a:r>
            <a:r>
              <a:rPr lang="en-US" sz="3200" dirty="0" smtClean="0">
                <a:latin typeface="+mn-lt"/>
                <a:cs typeface="Times New Roman" pitchFamily="18" charset="0"/>
              </a:rPr>
              <a:t>=0):</a:t>
            </a:r>
          </a:p>
        </p:txBody>
      </p:sp>
      <p:graphicFrame>
        <p:nvGraphicFramePr>
          <p:cNvPr id="103427" name="Object 13"/>
          <p:cNvGraphicFramePr>
            <a:graphicFrameLocks noChangeAspect="1"/>
          </p:cNvGraphicFramePr>
          <p:nvPr/>
        </p:nvGraphicFramePr>
        <p:xfrm>
          <a:off x="4008457" y="2643182"/>
          <a:ext cx="3349625" cy="635000"/>
        </p:xfrm>
        <a:graphic>
          <a:graphicData uri="http://schemas.openxmlformats.org/presentationml/2006/ole">
            <p:oleObj spid="_x0000_s104450" name="Equation" r:id="rId4" imgW="1650960" imgH="279360" progId="Equation.DSMT4">
              <p:embed/>
            </p:oleObj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512763" y="4581525"/>
          <a:ext cx="8143875" cy="1562100"/>
        </p:xfrm>
        <a:graphic>
          <a:graphicData uri="http://schemas.openxmlformats.org/presentationml/2006/ole">
            <p:oleObj spid="_x0000_s104451" name="Equation" r:id="rId5" imgW="4012920" imgH="685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Results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471990" cy="4389437"/>
          </a:xfrm>
        </p:spPr>
        <p:txBody>
          <a:bodyPr/>
          <a:lstStyle/>
          <a:p>
            <a:pPr algn="l" rtl="0"/>
            <a:r>
              <a:rPr lang="en-US" sz="3200" dirty="0" smtClean="0"/>
              <a:t>Numerical results for:</a:t>
            </a:r>
          </a:p>
          <a:p>
            <a:pPr lvl="1" algn="l" rtl="0"/>
            <a:r>
              <a:rPr lang="en-US" sz="3000" dirty="0" smtClean="0"/>
              <a:t>Ion-exchanger.</a:t>
            </a:r>
          </a:p>
          <a:p>
            <a:pPr lvl="1" algn="l" rtl="0"/>
            <a:r>
              <a:rPr lang="en-US" sz="3000" dirty="0" smtClean="0">
                <a:cs typeface="Arial" charset="0"/>
              </a:rPr>
              <a:t>Surface-charged </a:t>
            </a:r>
            <a:br>
              <a:rPr lang="en-US" sz="3000" dirty="0" smtClean="0">
                <a:cs typeface="Arial" charset="0"/>
              </a:rPr>
            </a:br>
            <a:r>
              <a:rPr lang="en-US" sz="3000" dirty="0" smtClean="0">
                <a:cs typeface="Arial" charset="0"/>
              </a:rPr>
              <a:t>inert particle.</a:t>
            </a:r>
          </a:p>
          <a:p>
            <a:pPr algn="l" rtl="0"/>
            <a:r>
              <a:rPr lang="en-US" sz="3400" dirty="0" smtClean="0"/>
              <a:t>Comparison to asymptotic analysis results.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1BC15-007E-4960-9540-BB1680523F32}" type="slidenum">
              <a:rPr lang="he-IL" smtClean="0"/>
              <a:pPr>
                <a:defRPr/>
              </a:pPr>
              <a:t>31</a:t>
            </a:fld>
            <a:endParaRPr lang="he-IL"/>
          </a:p>
        </p:txBody>
      </p:sp>
      <p:pic>
        <p:nvPicPr>
          <p:cNvPr id="160779" name="Picture 11" descr="קובץ:Lochkarte Tanzorge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071678"/>
            <a:ext cx="2786082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67544" y="992176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Numerical Results for </a:t>
            </a:r>
            <a:r>
              <a:rPr lang="el-GR" sz="4000" dirty="0" smtClean="0">
                <a:latin typeface="Times New Roman"/>
                <a:cs typeface="Times New Roman"/>
              </a:rPr>
              <a:t>β</a:t>
            </a:r>
            <a:r>
              <a:rPr lang="en-US" sz="4000" dirty="0" smtClean="0">
                <a:latin typeface="Times New Roman"/>
                <a:cs typeface="Times New Roman"/>
              </a:rPr>
              <a:t> «1</a:t>
            </a:r>
            <a:br>
              <a:rPr lang="en-US" sz="4000" dirty="0" smtClean="0">
                <a:latin typeface="Times New Roman"/>
                <a:cs typeface="Times New Roman"/>
              </a:rPr>
            </a:br>
            <a:r>
              <a:rPr lang="en-US" sz="4000" dirty="0" smtClean="0">
                <a:cs typeface="Arial" charset="0"/>
              </a:rPr>
              <a:t>for an Ion Exchanger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32</a:t>
            </a:fld>
            <a:endParaRPr lang="he-IL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029" y="1853587"/>
            <a:ext cx="8338724" cy="4709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13665" name="Object 13"/>
          <p:cNvGraphicFramePr>
            <a:graphicFrameLocks noChangeAspect="1"/>
          </p:cNvGraphicFramePr>
          <p:nvPr/>
        </p:nvGraphicFramePr>
        <p:xfrm>
          <a:off x="2006600" y="5000625"/>
          <a:ext cx="1700213" cy="461963"/>
        </p:xfrm>
        <a:graphic>
          <a:graphicData uri="http://schemas.openxmlformats.org/presentationml/2006/ole">
            <p:oleObj spid="_x0000_s113665" name="Equation" r:id="rId5" imgW="83808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67544" y="992176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Numerical Results for </a:t>
            </a:r>
            <a:r>
              <a:rPr lang="el-GR" sz="4000" dirty="0" smtClean="0">
                <a:latin typeface="Times New Roman"/>
                <a:cs typeface="Times New Roman"/>
              </a:rPr>
              <a:t>β</a:t>
            </a:r>
            <a:r>
              <a:rPr lang="en-US" sz="4000" dirty="0" smtClean="0">
                <a:latin typeface="Times New Roman"/>
                <a:cs typeface="Times New Roman"/>
              </a:rPr>
              <a:t> = O(1)</a:t>
            </a:r>
            <a:br>
              <a:rPr lang="en-US" sz="4000" dirty="0" smtClean="0">
                <a:latin typeface="Times New Roman"/>
                <a:cs typeface="Times New Roman"/>
              </a:rPr>
            </a:br>
            <a:r>
              <a:rPr lang="en-US" sz="4000" dirty="0" smtClean="0">
                <a:cs typeface="Arial" charset="0"/>
              </a:rPr>
              <a:t>for an Ion Exchanger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33</a:t>
            </a:fld>
            <a:endParaRPr lang="he-IL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026" y="1861029"/>
            <a:ext cx="8342413" cy="47112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11617" name="Object 13"/>
          <p:cNvGraphicFramePr>
            <a:graphicFrameLocks noChangeAspect="1"/>
          </p:cNvGraphicFramePr>
          <p:nvPr/>
        </p:nvGraphicFramePr>
        <p:xfrm>
          <a:off x="2006600" y="5000625"/>
          <a:ext cx="1700213" cy="461963"/>
        </p:xfrm>
        <a:graphic>
          <a:graphicData uri="http://schemas.openxmlformats.org/presentationml/2006/ole">
            <p:oleObj spid="_x0000_s111617" name="Equation" r:id="rId5" imgW="83808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2177870"/>
            <a:ext cx="4929222" cy="403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67544" y="836142"/>
            <a:ext cx="8229600" cy="1021222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Nonlinear Numerical vs. Analytical Results for an Ion Exchanger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34</a:t>
            </a:fld>
            <a:endParaRPr lang="he-IL"/>
          </a:p>
        </p:txBody>
      </p:sp>
      <p:graphicFrame>
        <p:nvGraphicFramePr>
          <p:cNvPr id="105474" name="Object 13"/>
          <p:cNvGraphicFramePr>
            <a:graphicFrameLocks noChangeAspect="1"/>
          </p:cNvGraphicFramePr>
          <p:nvPr/>
        </p:nvGraphicFramePr>
        <p:xfrm>
          <a:off x="3595688" y="1824030"/>
          <a:ext cx="1855787" cy="461962"/>
        </p:xfrm>
        <a:graphic>
          <a:graphicData uri="http://schemas.openxmlformats.org/presentationml/2006/ole">
            <p:oleObj spid="_x0000_s105474" name="Equation" r:id="rId5" imgW="914400" imgH="2030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57290" y="2500306"/>
            <a:ext cx="461665" cy="29289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latin typeface="Constantia" pitchFamily="18" charset="0"/>
                <a:cs typeface="Times New Roman" pitchFamily="18" charset="0"/>
              </a:rPr>
              <a:t>Steady-state velocity </a:t>
            </a:r>
            <a:r>
              <a:rPr lang="en-US" dirty="0" smtClean="0">
                <a:latin typeface="Euclid Math One" pitchFamily="18" charset="2"/>
              </a:rPr>
              <a:t>U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7356" y="6131502"/>
            <a:ext cx="506257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>
                <a:latin typeface="Constantia" pitchFamily="18" charset="0"/>
                <a:cs typeface="Times New Roman" pitchFamily="18" charset="0"/>
              </a:rPr>
              <a:t>Electric field magnitude </a:t>
            </a:r>
            <a:r>
              <a:rPr lang="el-GR" dirty="0" smtClean="0">
                <a:latin typeface="Constantia" pitchFamily="18" charset="0"/>
                <a:cs typeface="Times New Roman" pitchFamily="18" charset="0"/>
              </a:rPr>
              <a:t>β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4678" y="2571744"/>
            <a:ext cx="857256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rtl="0"/>
            <a:r>
              <a:rPr lang="en-US" dirty="0" smtClean="0">
                <a:solidFill>
                  <a:schemeClr val="lt1"/>
                </a:solidFill>
                <a:latin typeface="+mn-lt"/>
                <a:cs typeface="+mn-cs"/>
              </a:rPr>
              <a:t>Linear</a:t>
            </a:r>
          </a:p>
        </p:txBody>
      </p:sp>
      <p:cxnSp>
        <p:nvCxnSpPr>
          <p:cNvPr id="24" name="Elbow Connector 23"/>
          <p:cNvCxnSpPr>
            <a:stCxn id="8" idx="2"/>
          </p:cNvCxnSpPr>
          <p:nvPr/>
        </p:nvCxnSpPr>
        <p:spPr>
          <a:xfrm rot="16200000" flipH="1">
            <a:off x="3149314" y="3435067"/>
            <a:ext cx="987990" cy="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4876" y="2571744"/>
            <a:ext cx="857256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rtl="0"/>
            <a:r>
              <a:rPr lang="en-US" dirty="0" smtClean="0"/>
              <a:t>Cubic</a:t>
            </a:r>
          </a:p>
        </p:txBody>
      </p:sp>
      <p:cxnSp>
        <p:nvCxnSpPr>
          <p:cNvPr id="33" name="Straight Arrow Connector 32"/>
          <p:cNvCxnSpPr>
            <a:stCxn id="30" idx="3"/>
          </p:cNvCxnSpPr>
          <p:nvPr/>
        </p:nvCxnSpPr>
        <p:spPr>
          <a:xfrm>
            <a:off x="5572132" y="2756410"/>
            <a:ext cx="688174" cy="1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8" name="Picture 4" descr="E:\Selection_002a.png"/>
          <p:cNvPicPr>
            <a:picLocks noChangeAspect="1" noChangeArrowheads="1"/>
          </p:cNvPicPr>
          <p:nvPr/>
        </p:nvPicPr>
        <p:blipFill>
          <a:blip r:embed="rId4"/>
          <a:srcRect t="5881" r="2830"/>
          <a:stretch>
            <a:fillRect/>
          </a:stretch>
        </p:blipFill>
        <p:spPr bwMode="auto">
          <a:xfrm>
            <a:off x="1857356" y="2193599"/>
            <a:ext cx="4929222" cy="4000528"/>
          </a:xfrm>
          <a:prstGeom prst="rect">
            <a:avLst/>
          </a:prstGeom>
          <a:noFill/>
        </p:spPr>
      </p:pic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67544" y="836142"/>
            <a:ext cx="8229600" cy="1021222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Nonlinear Numerical vs. Analytical Results for an Ion Exchanger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35</a:t>
            </a:fld>
            <a:endParaRPr lang="he-IL"/>
          </a:p>
        </p:txBody>
      </p:sp>
      <p:graphicFrame>
        <p:nvGraphicFramePr>
          <p:cNvPr id="105474" name="Object 13"/>
          <p:cNvGraphicFramePr>
            <a:graphicFrameLocks noChangeAspect="1"/>
          </p:cNvGraphicFramePr>
          <p:nvPr/>
        </p:nvGraphicFramePr>
        <p:xfrm>
          <a:off x="3621088" y="1824038"/>
          <a:ext cx="1804987" cy="461962"/>
        </p:xfrm>
        <a:graphic>
          <a:graphicData uri="http://schemas.openxmlformats.org/presentationml/2006/ole">
            <p:oleObj spid="_x0000_s139266" name="Equation" r:id="rId5" imgW="888840" imgH="2030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57290" y="2500306"/>
            <a:ext cx="461665" cy="29289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latin typeface="Constantia" pitchFamily="18" charset="0"/>
                <a:cs typeface="Times New Roman" pitchFamily="18" charset="0"/>
              </a:rPr>
              <a:t>Steady-state velocity </a:t>
            </a:r>
            <a:r>
              <a:rPr lang="en-US" dirty="0" smtClean="0">
                <a:latin typeface="Euclid Math One" pitchFamily="18" charset="2"/>
              </a:rPr>
              <a:t>U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7356" y="6131502"/>
            <a:ext cx="506257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>
                <a:latin typeface="Constantia" pitchFamily="18" charset="0"/>
                <a:cs typeface="Times New Roman" pitchFamily="18" charset="0"/>
              </a:rPr>
              <a:t>Electric field magnitude </a:t>
            </a:r>
            <a:r>
              <a:rPr lang="el-GR" dirty="0" smtClean="0">
                <a:latin typeface="Constantia" pitchFamily="18" charset="0"/>
                <a:cs typeface="Times New Roman" pitchFamily="18" charset="0"/>
              </a:rPr>
              <a:t>β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4678" y="2571744"/>
            <a:ext cx="857256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rtl="0"/>
            <a:r>
              <a:rPr lang="en-US" dirty="0" smtClean="0">
                <a:solidFill>
                  <a:schemeClr val="lt1"/>
                </a:solidFill>
                <a:latin typeface="+mn-lt"/>
                <a:cs typeface="+mn-cs"/>
              </a:rPr>
              <a:t>Linear</a:t>
            </a:r>
          </a:p>
        </p:txBody>
      </p:sp>
      <p:cxnSp>
        <p:nvCxnSpPr>
          <p:cNvPr id="24" name="Elbow Connector 23"/>
          <p:cNvCxnSpPr>
            <a:stCxn id="8" idx="2"/>
          </p:cNvCxnSpPr>
          <p:nvPr/>
        </p:nvCxnSpPr>
        <p:spPr>
          <a:xfrm rot="16200000" flipH="1">
            <a:off x="3149314" y="3435067"/>
            <a:ext cx="987990" cy="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4876" y="2571744"/>
            <a:ext cx="857256" cy="3693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rtl="0"/>
            <a:r>
              <a:rPr lang="en-US" dirty="0" smtClean="0"/>
              <a:t>Cubic</a:t>
            </a:r>
          </a:p>
        </p:txBody>
      </p:sp>
      <p:cxnSp>
        <p:nvCxnSpPr>
          <p:cNvPr id="33" name="Straight Arrow Connector 32"/>
          <p:cNvCxnSpPr>
            <a:stCxn id="30" idx="3"/>
          </p:cNvCxnSpPr>
          <p:nvPr/>
        </p:nvCxnSpPr>
        <p:spPr>
          <a:xfrm>
            <a:off x="5572132" y="2756410"/>
            <a:ext cx="688174" cy="1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25804" y="5130812"/>
            <a:ext cx="1285884" cy="5232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solidFill>
                  <a:schemeClr val="lt1"/>
                </a:solidFill>
                <a:latin typeface="+mn-lt"/>
                <a:cs typeface="+mn-cs"/>
              </a:rPr>
              <a:t>Velocity changes sign</a:t>
            </a:r>
          </a:p>
        </p:txBody>
      </p:sp>
      <p:cxnSp>
        <p:nvCxnSpPr>
          <p:cNvPr id="23" name="Straight Connector 22"/>
          <p:cNvCxnSpPr>
            <a:stCxn id="15" idx="3"/>
          </p:cNvCxnSpPr>
          <p:nvPr/>
        </p:nvCxnSpPr>
        <p:spPr>
          <a:xfrm flipV="1">
            <a:off x="4611688" y="5391150"/>
            <a:ext cx="342900" cy="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4595019" y="5028417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92660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Nonlinear Numerical vs. Analytical Streamlines for an Ion Exchanger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36</a:t>
            </a:fld>
            <a:endParaRPr lang="he-IL"/>
          </a:p>
        </p:txBody>
      </p:sp>
      <p:pic>
        <p:nvPicPr>
          <p:cNvPr id="5" name="Picture 4" descr="Selection_0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343798"/>
            <a:ext cx="7858148" cy="3799846"/>
          </a:xfrm>
          <a:prstGeom prst="rect">
            <a:avLst/>
          </a:prstGeom>
        </p:spPr>
      </p:pic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642911" y="6100724"/>
            <a:ext cx="37147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sz="2000" dirty="0" smtClean="0">
                <a:latin typeface="+mn-lt"/>
                <a:cs typeface="Times New Roman" pitchFamily="18" charset="0"/>
              </a:rPr>
              <a:t>Numerical streamlines</a:t>
            </a: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4572000" y="6100724"/>
            <a:ext cx="37147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sz="2000" dirty="0" smtClean="0">
                <a:latin typeface="+mn-lt"/>
                <a:cs typeface="Times New Roman" pitchFamily="18" charset="0"/>
              </a:rPr>
              <a:t>Analytical streamlines</a:t>
            </a:r>
          </a:p>
        </p:txBody>
      </p:sp>
      <p:graphicFrame>
        <p:nvGraphicFramePr>
          <p:cNvPr id="105474" name="Object 13"/>
          <p:cNvGraphicFramePr>
            <a:graphicFrameLocks noChangeAspect="1"/>
          </p:cNvGraphicFramePr>
          <p:nvPr/>
        </p:nvGraphicFramePr>
        <p:xfrm>
          <a:off x="3132138" y="1857364"/>
          <a:ext cx="2782887" cy="461962"/>
        </p:xfrm>
        <a:graphic>
          <a:graphicData uri="http://schemas.openxmlformats.org/presentationml/2006/ole">
            <p:oleObj spid="_x0000_s116738" name="Equation" r:id="rId5" imgW="137160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67544" y="836142"/>
            <a:ext cx="8229600" cy="1021222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Nonlinear Numerical vs. Analytical for a Highly Surface-Charged Inert Particle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37</a:t>
            </a:fld>
            <a:endParaRPr lang="he-IL"/>
          </a:p>
        </p:txBody>
      </p:sp>
      <p:pic>
        <p:nvPicPr>
          <p:cNvPr id="158722" name="Picture 2" descr="E:\work\departure_from_linear_alpha=0.0_Du=0.5_zeta=6.0_Rmax=1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285993"/>
            <a:ext cx="4361688" cy="3665495"/>
          </a:xfrm>
          <a:prstGeom prst="rect">
            <a:avLst/>
          </a:prstGeom>
          <a:noFill/>
        </p:spPr>
      </p:pic>
      <p:pic>
        <p:nvPicPr>
          <p:cNvPr id="158725" name="Picture 5" descr="E:\work\numerical_vs_analytical_alpha=0.0_Du=0.5_zeta=6.0_Rmax=1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2285992"/>
            <a:ext cx="4363174" cy="366674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67544" y="836142"/>
            <a:ext cx="8229600" cy="1021222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Nonlinear Numerical vs. Analytical for a Highly Surface-Charged Inert Particle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38</a:t>
            </a:fld>
            <a:endParaRPr lang="he-IL"/>
          </a:p>
        </p:txBody>
      </p:sp>
      <p:pic>
        <p:nvPicPr>
          <p:cNvPr id="118787" name="Picture 3" descr="E:\media\data\home\romanz\Research\thesis\notes\ijnam\figs\Electrophoresis\departure_from_linear_alpha=0.3_Du=0.5_zeta=6.0_Rmax=1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285992"/>
            <a:ext cx="4357956" cy="3662359"/>
          </a:xfrm>
          <a:prstGeom prst="rect">
            <a:avLst/>
          </a:prstGeom>
          <a:noFill/>
        </p:spPr>
      </p:pic>
      <p:pic>
        <p:nvPicPr>
          <p:cNvPr id="118788" name="Picture 4" descr="E:\media\data\home\romanz\Research\thesis\notes\ijnam\figs\Electrophoresis\numerical_vs_analytical_alpha=0.3_Du=0.5_zeta=6.0_Rmax=1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606" y="2285992"/>
            <a:ext cx="4357956" cy="366235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67544" y="836142"/>
            <a:ext cx="8229600" cy="1021222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Nonlinear Numerical vs. Analytical for a Highly Surface-Charged Inert Particle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39</a:t>
            </a:fld>
            <a:endParaRPr lang="he-IL"/>
          </a:p>
        </p:txBody>
      </p:sp>
      <p:pic>
        <p:nvPicPr>
          <p:cNvPr id="161794" name="Picture 2" descr="E:\work\numerical_vs_analytical_alpha=0.5_Du=1.0_zeta=10.0_Rmax=1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285992"/>
            <a:ext cx="4363174" cy="3666744"/>
          </a:xfrm>
          <a:prstGeom prst="rect">
            <a:avLst/>
          </a:prstGeom>
          <a:noFill/>
        </p:spPr>
      </p:pic>
      <p:pic>
        <p:nvPicPr>
          <p:cNvPr id="161795" name="Picture 3" descr="E:\work\departure_from_linear_alpha=0.5_Du=1.0_zeta=10.0_Rmax=1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285991"/>
            <a:ext cx="4363174" cy="366674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1143000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/>
            </a:r>
            <a:br>
              <a:rPr lang="en-US" sz="4000" dirty="0" smtClean="0">
                <a:cs typeface="Arial" charset="0"/>
              </a:rPr>
            </a:br>
            <a:r>
              <a:rPr lang="en-US" sz="4000" dirty="0" smtClean="0">
                <a:cs typeface="Arial" charset="0"/>
              </a:rPr>
              <a:t> Introduction</a:t>
            </a:r>
            <a:endParaRPr lang="he-IL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4400552" cy="4176713"/>
          </a:xfrm>
        </p:spPr>
        <p:txBody>
          <a:bodyPr>
            <a:normAutofit/>
          </a:bodyPr>
          <a:lstStyle/>
          <a:p>
            <a:pPr marL="0" indent="0" algn="l" rtl="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3200" dirty="0" smtClean="0">
              <a:cs typeface="Times New Roman" pitchFamily="18" charset="0"/>
            </a:endParaRPr>
          </a:p>
          <a:p>
            <a:pPr marL="0" indent="0" algn="l" rtl="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3200" dirty="0" smtClean="0">
                <a:cs typeface="Times New Roman" pitchFamily="18" charset="0"/>
              </a:rPr>
              <a:t>A particle is suspended in an electrolyte solution and exposed to a uniform electric field.</a:t>
            </a:r>
          </a:p>
          <a:p>
            <a:pPr marL="274320" indent="-274320" algn="l" rtl="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32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AB156-0E7A-4076-91E2-F97369992CCD}" type="slidenum">
              <a:rPr lang="he-IL"/>
              <a:pPr>
                <a:defRPr/>
              </a:pPr>
              <a:t>4</a:t>
            </a:fld>
            <a:endParaRPr lang="he-IL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3581" y="2413087"/>
            <a:ext cx="3713261" cy="2516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sz="6000" dirty="0" smtClean="0">
                <a:cs typeface="Arial" charset="0"/>
              </a:rPr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3200" dirty="0" smtClean="0"/>
              <a:t>We present a numerical framework for the simulation of </a:t>
            </a:r>
            <a:r>
              <a:rPr lang="en-US" sz="3200" dirty="0" err="1" smtClean="0"/>
              <a:t>electrokinetic</a:t>
            </a:r>
            <a:r>
              <a:rPr lang="en-US" sz="3200" dirty="0" smtClean="0"/>
              <a:t> migration.</a:t>
            </a:r>
          </a:p>
          <a:p>
            <a:pPr algn="l" rtl="0"/>
            <a:r>
              <a:rPr lang="en-US" sz="3200" dirty="0" smtClean="0"/>
              <a:t>Numerical results are obtained for an ion-exchanger and for a highly surface-charged inert particle. </a:t>
            </a:r>
          </a:p>
          <a:p>
            <a:pPr algn="l" rtl="0"/>
            <a:r>
              <a:rPr lang="en-US" sz="3200" dirty="0" smtClean="0"/>
              <a:t>Good correspondence with asymptotic solutions is achieved.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40</a:t>
            </a:fld>
            <a:endParaRPr 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sz="6000" dirty="0" smtClean="0">
                <a:cs typeface="Arial" charset="0"/>
              </a:rPr>
              <a:t>Future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163"/>
            <a:ext cx="8472518" cy="4389437"/>
          </a:xfrm>
        </p:spPr>
        <p:txBody>
          <a:bodyPr/>
          <a:lstStyle/>
          <a:p>
            <a:pPr algn="l" rtl="0"/>
            <a:r>
              <a:rPr lang="en-US" sz="3000" dirty="0" smtClean="0"/>
              <a:t>Variation of surface properties / particle shape.</a:t>
            </a:r>
          </a:p>
          <a:p>
            <a:pPr algn="l" rtl="0"/>
            <a:r>
              <a:rPr lang="en-US" sz="3000" dirty="0" smtClean="0"/>
              <a:t>Simulation of strong field (β » 1) electrophoresis.</a:t>
            </a:r>
          </a:p>
          <a:p>
            <a:pPr algn="l" rtl="0"/>
            <a:r>
              <a:rPr lang="en-US" sz="3000" dirty="0" smtClean="0"/>
              <a:t>Numerical efficiency:</a:t>
            </a:r>
          </a:p>
          <a:p>
            <a:pPr lvl="1" algn="l" rtl="0"/>
            <a:r>
              <a:rPr lang="en-US" sz="3000" dirty="0" smtClean="0"/>
              <a:t>Preconditioned </a:t>
            </a:r>
            <a:r>
              <a:rPr lang="en-US" sz="3000" dirty="0" err="1" smtClean="0"/>
              <a:t>Krylov</a:t>
            </a:r>
            <a:r>
              <a:rPr lang="en-US" sz="3000" dirty="0" smtClean="0"/>
              <a:t> methods.</a:t>
            </a:r>
          </a:p>
          <a:p>
            <a:pPr lvl="1" algn="l" rtl="0"/>
            <a:r>
              <a:rPr lang="en-US" sz="3000" dirty="0" err="1" smtClean="0"/>
              <a:t>Multigrid</a:t>
            </a:r>
            <a:r>
              <a:rPr lang="en-US" sz="3000" dirty="0" smtClean="0"/>
              <a:t> solver.</a:t>
            </a:r>
          </a:p>
          <a:p>
            <a:pPr algn="l" rtl="0"/>
            <a:endParaRPr lang="en-US" sz="3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41</a:t>
            </a:fld>
            <a:endParaRPr 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42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9914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sz="8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Questions?</a:t>
            </a:r>
            <a:endParaRPr lang="en-US" sz="8000" dirty="0" smtClean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1143000"/>
          </a:xfrm>
        </p:spPr>
        <p:txBody>
          <a:bodyPr/>
          <a:lstStyle/>
          <a:p>
            <a:pPr algn="ctr" rtl="0"/>
            <a:r>
              <a:rPr lang="en-US" sz="4000" dirty="0" smtClean="0"/>
              <a:t>Applications</a:t>
            </a:r>
            <a:endParaRPr lang="he-IL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DE938-759D-4DEE-9126-4D7FF1FA2D3A}" type="slidenum">
              <a:rPr lang="he-IL"/>
              <a:pPr>
                <a:defRPr/>
              </a:pPr>
              <a:t>5</a:t>
            </a:fld>
            <a:endParaRPr lang="he-IL" dirty="0"/>
          </a:p>
        </p:txBody>
      </p:sp>
      <p:pic>
        <p:nvPicPr>
          <p:cNvPr id="102402" name="Picture 2" descr="An electrophoresis gel, which can be used to determine a molecule's size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857364"/>
            <a:ext cx="3050641" cy="3643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285720" y="1857364"/>
            <a:ext cx="528641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algn="l" rtl="0">
              <a:buFont typeface="Arial" pitchFamily="34" charset="0"/>
              <a:buChar char="•"/>
            </a:pPr>
            <a:r>
              <a:rPr lang="en-US" sz="3200" dirty="0" smtClean="0">
                <a:latin typeface="+mn-lt"/>
              </a:rPr>
              <a:t>Electrophoresis.</a:t>
            </a:r>
          </a:p>
          <a:p>
            <a:pPr marL="514350" indent="-514350" algn="l" rtl="0">
              <a:buFont typeface="Arial" pitchFamily="34" charset="0"/>
              <a:buChar char="•"/>
            </a:pPr>
            <a:r>
              <a:rPr lang="en-US" sz="3200" dirty="0" err="1" smtClean="0">
                <a:latin typeface="+mn-lt"/>
              </a:rPr>
              <a:t>Nano</a:t>
            </a:r>
            <a:r>
              <a:rPr lang="en-US" sz="3200" dirty="0" smtClean="0">
                <a:latin typeface="+mn-lt"/>
              </a:rPr>
              <a:t>-fluidic devices.</a:t>
            </a:r>
          </a:p>
          <a:p>
            <a:pPr marL="514350" indent="-514350" algn="l" rtl="0">
              <a:buFont typeface="Arial" pitchFamily="34" charset="0"/>
              <a:buChar char="•"/>
            </a:pPr>
            <a:r>
              <a:rPr lang="en-US" sz="3200" dirty="0" smtClean="0">
                <a:latin typeface="+mn-lt"/>
              </a:rPr>
              <a:t>Packed-bed separation.</a:t>
            </a:r>
          </a:p>
          <a:p>
            <a:pPr marL="514350" indent="-514350" algn="l" rtl="0">
              <a:buFont typeface="Arial" pitchFamily="34" charset="0"/>
              <a:buChar char="•"/>
            </a:pPr>
            <a:r>
              <a:rPr lang="en-US" sz="3200" dirty="0" smtClean="0">
                <a:latin typeface="+mn-lt"/>
              </a:rPr>
              <a:t>Desalination processes.</a:t>
            </a:r>
          </a:p>
          <a:p>
            <a:pPr marL="514350" indent="-514350" algn="l" rtl="0">
              <a:buFont typeface="Arial" pitchFamily="34" charset="0"/>
              <a:buChar char="•"/>
            </a:pPr>
            <a:endParaRPr lang="en-US" sz="3200" dirty="0" smtClean="0">
              <a:latin typeface="+mn-lt"/>
            </a:endParaRPr>
          </a:p>
          <a:p>
            <a:pPr algn="l" rtl="0"/>
            <a:endParaRPr lang="en-US" sz="3200" dirty="0" smtClean="0">
              <a:latin typeface="+mn-lt"/>
            </a:endParaRPr>
          </a:p>
          <a:p>
            <a:pPr algn="l" rtl="0"/>
            <a:endParaRPr lang="en-US" sz="3200" dirty="0" smtClean="0">
              <a:latin typeface="+mn-lt"/>
            </a:endParaRPr>
          </a:p>
          <a:p>
            <a:pPr algn="l" rtl="0"/>
            <a:endParaRPr lang="en-US" sz="3200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576709" y="1929021"/>
            <a:ext cx="853179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latin typeface="Constantia" pitchFamily="18" charset="0"/>
                <a:cs typeface="Times New Roman" pitchFamily="18" charset="0"/>
              </a:rPr>
              <a:t>Due to strong electrostatic 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Constantia" pitchFamily="18" charset="0"/>
                <a:cs typeface="Times New Roman" pitchFamily="18" charset="0"/>
              </a:rPr>
            </a:b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forces</a:t>
            </a:r>
            <a:r>
              <a:rPr lang="en-US" sz="3200" dirty="0">
                <a:latin typeface="Constantia" pitchFamily="18" charset="0"/>
                <a:cs typeface="Times New Roman" pitchFamily="18" charset="0"/>
              </a:rPr>
              <a:t>, the electrolyte remains 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Constantia" pitchFamily="18" charset="0"/>
                <a:cs typeface="Times New Roman" pitchFamily="18" charset="0"/>
              </a:rPr>
            </a:b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neutral</a:t>
            </a:r>
            <a:r>
              <a:rPr lang="en-US" sz="3200" dirty="0">
                <a:latin typeface="Constantia" pitchFamily="18" charset="0"/>
                <a:cs typeface="Times New Roman" pitchFamily="18" charset="0"/>
              </a:rPr>
              <a:t>, except inside a thin 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Constantia" pitchFamily="18" charset="0"/>
                <a:cs typeface="Times New Roman" pitchFamily="18" charset="0"/>
              </a:rPr>
            </a:b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Debye </a:t>
            </a:r>
            <a:r>
              <a:rPr lang="en-US" sz="3200" dirty="0">
                <a:latin typeface="Constantia" pitchFamily="18" charset="0"/>
                <a:cs typeface="Times New Roman" pitchFamily="18" charset="0"/>
              </a:rPr>
              <a:t>layer around </a:t>
            </a:r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the particle.</a:t>
            </a:r>
            <a:endParaRPr lang="en-US" sz="3200" dirty="0">
              <a:latin typeface="Constantia" pitchFamily="18" charset="0"/>
              <a:cs typeface="Times New Roman" pitchFamily="18" charset="0"/>
            </a:endParaRPr>
          </a:p>
          <a:p>
            <a:pPr algn="l" rtl="0"/>
            <a:endParaRPr lang="en-US" sz="3200" dirty="0">
              <a:latin typeface="Constantia" pitchFamily="18" charset="0"/>
              <a:cs typeface="Times New Roman" pitchFamily="18" charset="0"/>
            </a:endParaRPr>
          </a:p>
          <a:p>
            <a:pPr algn="l" rtl="0"/>
            <a:r>
              <a:rPr lang="en-US" sz="3200" dirty="0">
                <a:latin typeface="Constantia" pitchFamily="18" charset="0"/>
                <a:cs typeface="Times New Roman" pitchFamily="18" charset="0"/>
              </a:rPr>
              <a:t>This scale separation allows for a mathematical analysis using singular expansions, leading to an effective macro-scale description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b="45428"/>
          <a:stretch>
            <a:fillRect/>
          </a:stretch>
        </p:blipFill>
        <p:spPr bwMode="auto">
          <a:xfrm>
            <a:off x="5868144" y="2132533"/>
            <a:ext cx="309778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Towards a Solution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6</a:t>
            </a:fld>
            <a:endParaRPr lang="he-IL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6517657" y="3860725"/>
          <a:ext cx="1241425" cy="360363"/>
        </p:xfrm>
        <a:graphic>
          <a:graphicData uri="http://schemas.openxmlformats.org/presentationml/2006/ole">
            <p:oleObj spid="_x0000_s35841" name="Equation" r:id="rId5" imgW="876240" imgH="253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1143000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The Physical Problem</a:t>
            </a:r>
            <a:endParaRPr lang="he-IL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2DE938-759D-4DEE-9126-4D7FF1FA2D3A}" type="slidenum">
              <a:rPr lang="he-IL"/>
              <a:pPr>
                <a:defRPr/>
              </a:pPr>
              <a:t>7</a:t>
            </a:fld>
            <a:endParaRPr lang="he-IL"/>
          </a:p>
        </p:txBody>
      </p:sp>
      <p:pic>
        <p:nvPicPr>
          <p:cNvPr id="57345" name="Picture 1" descr="C:\Home\Research\Numerics\poster\ElecPh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988840"/>
            <a:ext cx="4680520" cy="4347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684213" y="2133600"/>
            <a:ext cx="79914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	- electrostatic potential</a:t>
            </a:r>
          </a:p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	- ion concentration</a:t>
            </a:r>
          </a:p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	- fluid velocity and pressure</a:t>
            </a:r>
          </a:p>
          <a:p>
            <a:pPr algn="l" rtl="0"/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algn="l" rtl="0"/>
            <a:r>
              <a:rPr lang="en-US" sz="3200" dirty="0" err="1" smtClean="0">
                <a:latin typeface="Constantia" pitchFamily="18" charset="0"/>
                <a:cs typeface="Times New Roman" pitchFamily="18" charset="0"/>
              </a:rPr>
              <a:t>Nondimensionalized</a:t>
            </a: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 by:</a:t>
            </a:r>
          </a:p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			thermal voltage (~26mV)</a:t>
            </a:r>
          </a:p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			ambient concentration</a:t>
            </a:r>
          </a:p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			velocity and pressure units</a:t>
            </a:r>
          </a:p>
        </p:txBody>
      </p:sp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Problem Variables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8</a:t>
            </a:fld>
            <a:endParaRPr lang="he-IL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827584" y="2276872"/>
          <a:ext cx="660458" cy="1404689"/>
        </p:xfrm>
        <a:graphic>
          <a:graphicData uri="http://schemas.openxmlformats.org/presentationml/2006/ole">
            <p:oleObj spid="_x0000_s2051" name="Equation" r:id="rId4" imgW="304560" imgH="647640" progId="Equation.DSMT4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827584" y="4646613"/>
          <a:ext cx="1998663" cy="1951037"/>
        </p:xfrm>
        <a:graphic>
          <a:graphicData uri="http://schemas.openxmlformats.org/presentationml/2006/ole">
            <p:oleObj spid="_x0000_s2052" name="Equation" r:id="rId5" imgW="990360" imgH="965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865188"/>
          </a:xfrm>
        </p:spPr>
        <p:txBody>
          <a:bodyPr/>
          <a:lstStyle/>
          <a:p>
            <a:pPr algn="ctr" rtl="0"/>
            <a:r>
              <a:rPr lang="en-US" sz="4000" dirty="0" smtClean="0">
                <a:cs typeface="Arial" charset="0"/>
              </a:rPr>
              <a:t>Problem Equations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D2E8-D2C1-4F64-BD51-8079BC74D25E}" type="slidenum">
              <a:rPr lang="he-IL"/>
              <a:pPr>
                <a:defRPr/>
              </a:pPr>
              <a:t>9</a:t>
            </a:fld>
            <a:endParaRPr lang="he-IL"/>
          </a:p>
        </p:txBody>
      </p:sp>
      <p:sp>
        <p:nvSpPr>
          <p:cNvPr id="22531" name="TextBox 15"/>
          <p:cNvSpPr txBox="1">
            <a:spLocks noChangeArrowheads="1"/>
          </p:cNvSpPr>
          <p:nvPr/>
        </p:nvSpPr>
        <p:spPr bwMode="auto">
          <a:xfrm>
            <a:off x="684213" y="1916832"/>
            <a:ext cx="79914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The ionic fluxes are given by:</a:t>
            </a:r>
          </a:p>
          <a:p>
            <a:pPr algn="l" rtl="0"/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algn="l" rtl="0"/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Rewrite as salt and charge fluxes:</a:t>
            </a:r>
          </a:p>
          <a:p>
            <a:pPr algn="l" rtl="0"/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algn="l" rtl="0"/>
            <a:endParaRPr lang="en-US" sz="3200" dirty="0" smtClean="0">
              <a:latin typeface="Constantia" pitchFamily="18" charset="0"/>
              <a:cs typeface="Times New Roman" pitchFamily="18" charset="0"/>
            </a:endParaRPr>
          </a:p>
          <a:p>
            <a:pPr algn="l" rtl="0"/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Constantia" pitchFamily="18" charset="0"/>
                <a:cs typeface="Times New Roman" pitchFamily="18" charset="0"/>
              </a:rPr>
            </a:br>
            <a:r>
              <a:rPr lang="en-US" sz="3200" dirty="0" smtClean="0">
                <a:latin typeface="Constantia" pitchFamily="18" charset="0"/>
                <a:cs typeface="Times New Roman" pitchFamily="18" charset="0"/>
              </a:rPr>
              <a:t>Steady- state ion conservation :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193456" y="2410775"/>
          <a:ext cx="4521684" cy="589597"/>
        </p:xfrm>
        <a:graphic>
          <a:graphicData uri="http://schemas.openxmlformats.org/presentationml/2006/ole">
            <p:oleObj spid="_x0000_s4098" name="Equation" r:id="rId4" imgW="1752480" imgH="228600" progId="Equation.DSMT4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411760" y="3872390"/>
          <a:ext cx="3816423" cy="1106111"/>
        </p:xfrm>
        <a:graphic>
          <a:graphicData uri="http://schemas.openxmlformats.org/presentationml/2006/ole">
            <p:oleObj spid="_x0000_s4099" name="Equation" r:id="rId5" imgW="1574640" imgH="457200" progId="Equation.DSMT4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727101" y="6021288"/>
          <a:ext cx="5077147" cy="603328"/>
        </p:xfrm>
        <a:graphic>
          <a:graphicData uri="http://schemas.openxmlformats.org/presentationml/2006/ole">
            <p:oleObj spid="_x0000_s4100" name="Equation" r:id="rId6" imgW="191736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12107</TotalTime>
  <Words>2759</Words>
  <Application>Microsoft Office PowerPoint</Application>
  <PresentationFormat>On-screen Show (4:3)</PresentationFormat>
  <Paragraphs>408</Paragraphs>
  <Slides>42</Slides>
  <Notes>42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Flow</vt:lpstr>
      <vt:lpstr>Equation</vt:lpstr>
      <vt:lpstr>Computational Electrokinetics</vt:lpstr>
      <vt:lpstr>Contents</vt:lpstr>
      <vt:lpstr>Physical Problem</vt:lpstr>
      <vt:lpstr>  Introduction</vt:lpstr>
      <vt:lpstr>Applications</vt:lpstr>
      <vt:lpstr>Towards a Solution</vt:lpstr>
      <vt:lpstr>The Physical Problem</vt:lpstr>
      <vt:lpstr>Problem Variables</vt:lpstr>
      <vt:lpstr>Problem Equations</vt:lpstr>
      <vt:lpstr>Problem Equations</vt:lpstr>
      <vt:lpstr>Boundary Conditions</vt:lpstr>
      <vt:lpstr>Effective Boundary Conditions for Ion Exchanger[1]</vt:lpstr>
      <vt:lpstr>Effective Boundary Conditions for Ion Exchanger[1]</vt:lpstr>
      <vt:lpstr>Effective Boundary Conditions for Highly Surface-Charged Inert Particle[2]</vt:lpstr>
      <vt:lpstr>Effective Boundary Conditions for Highly Surface-Charged Inert Particle[2]</vt:lpstr>
      <vt:lpstr>Steady-State Solution</vt:lpstr>
      <vt:lpstr>Numerical Solver</vt:lpstr>
      <vt:lpstr>Problem Discretization – Coordinates</vt:lpstr>
      <vt:lpstr>Problem Discretization – Grid</vt:lpstr>
      <vt:lpstr>Problem Discretization – Variables</vt:lpstr>
      <vt:lpstr>Problem Discretization – Equations</vt:lpstr>
      <vt:lpstr>Iterative Nonlinear Solver</vt:lpstr>
      <vt:lpstr>Automatic Gradient Computation</vt:lpstr>
      <vt:lpstr>Automatic Gradient Computation</vt:lpstr>
      <vt:lpstr>U(β) Solver</vt:lpstr>
      <vt:lpstr>Asymptotic Analysis</vt:lpstr>
      <vt:lpstr>Asymptotic Analysis</vt:lpstr>
      <vt:lpstr>Asymptotic Analysis</vt:lpstr>
      <vt:lpstr>Weak-field Solution</vt:lpstr>
      <vt:lpstr>Nonlinear Correction</vt:lpstr>
      <vt:lpstr>Results</vt:lpstr>
      <vt:lpstr>Numerical Results for β «1 for an Ion Exchanger</vt:lpstr>
      <vt:lpstr>Numerical Results for β = O(1) for an Ion Exchanger</vt:lpstr>
      <vt:lpstr>Nonlinear Numerical vs. Analytical Results for an Ion Exchanger</vt:lpstr>
      <vt:lpstr>Nonlinear Numerical vs. Analytical Results for an Ion Exchanger</vt:lpstr>
      <vt:lpstr>Nonlinear Numerical vs. Analytical Streamlines for an Ion Exchanger</vt:lpstr>
      <vt:lpstr>Nonlinear Numerical vs. Analytical for a Highly Surface-Charged Inert Particle</vt:lpstr>
      <vt:lpstr>Nonlinear Numerical vs. Analytical for a Highly Surface-Charged Inert Particle</vt:lpstr>
      <vt:lpstr>Nonlinear Numerical vs. Analytical for a Highly Surface-Charged Inert Particle</vt:lpstr>
      <vt:lpstr>Summary</vt:lpstr>
      <vt:lpstr>Future Work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Multilevel Approach for Sparse &amp; Redundant Representation of Signals</dc:title>
  <dc:creator>Eran Treister</dc:creator>
  <cp:lastModifiedBy>romanz</cp:lastModifiedBy>
  <cp:revision>1900</cp:revision>
  <dcterms:created xsi:type="dcterms:W3CDTF">2010-07-19T12:43:45Z</dcterms:created>
  <dcterms:modified xsi:type="dcterms:W3CDTF">2012-11-05T15:31:00Z</dcterms:modified>
</cp:coreProperties>
</file>