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6" r:id="rId3"/>
    <p:sldId id="311" r:id="rId4"/>
    <p:sldId id="326" r:id="rId5"/>
    <p:sldId id="321" r:id="rId6"/>
    <p:sldId id="339" r:id="rId7"/>
    <p:sldId id="305" r:id="rId8"/>
    <p:sldId id="322" r:id="rId9"/>
    <p:sldId id="320" r:id="rId10"/>
    <p:sldId id="335" r:id="rId11"/>
    <p:sldId id="327" r:id="rId12"/>
    <p:sldId id="337" r:id="rId13"/>
    <p:sldId id="336" r:id="rId14"/>
    <p:sldId id="328" r:id="rId15"/>
    <p:sldId id="340" r:id="rId16"/>
    <p:sldId id="338" r:id="rId17"/>
    <p:sldId id="323" r:id="rId18"/>
    <p:sldId id="329" r:id="rId19"/>
    <p:sldId id="330" r:id="rId20"/>
    <p:sldId id="331" r:id="rId21"/>
    <p:sldId id="332" r:id="rId22"/>
    <p:sldId id="334" r:id="rId23"/>
    <p:sldId id="333" r:id="rId24"/>
    <p:sldId id="31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1312D0-E1C0-4DFC-9A90-A1D9D4CCEAFA}">
          <p14:sldIdLst>
            <p14:sldId id="257"/>
            <p14:sldId id="256"/>
            <p14:sldId id="311"/>
            <p14:sldId id="326"/>
            <p14:sldId id="321"/>
            <p14:sldId id="339"/>
            <p14:sldId id="305"/>
          </p14:sldIdLst>
        </p14:section>
        <p14:section name="Untitled Section" id="{FBFF7B97-9C99-44D2-9084-CF1BC159E902}">
          <p14:sldIdLst>
            <p14:sldId id="322"/>
            <p14:sldId id="320"/>
            <p14:sldId id="335"/>
            <p14:sldId id="327"/>
            <p14:sldId id="337"/>
            <p14:sldId id="336"/>
            <p14:sldId id="328"/>
            <p14:sldId id="340"/>
            <p14:sldId id="338"/>
            <p14:sldId id="323"/>
            <p14:sldId id="329"/>
            <p14:sldId id="330"/>
            <p14:sldId id="331"/>
            <p14:sldId id="332"/>
            <p14:sldId id="334"/>
            <p14:sldId id="333"/>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1241" autoAdjust="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56B0D3-E864-4456-B2F7-A5C53DB2F530}"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12-12-2023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D9E3E8-63A8-4109-B0FF-925586455973}" type="datetimeFigureOut">
              <a:rPr lang="en-IN" smtClean="0"/>
              <a:t>12-12-2023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56B0D3-E864-4456-B2F7-A5C53DB2F530}"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Image" descr="Image"/>
          <p:cNvPicPr>
            <a:picLocks noChangeAspect="1"/>
          </p:cNvPicPr>
          <p:nvPr/>
        </p:nvPicPr>
        <p:blipFill>
          <a:blip r:embed="rId2"/>
          <a:stretch>
            <a:fillRect/>
          </a:stretch>
        </p:blipFill>
        <p:spPr>
          <a:xfrm>
            <a:off x="5622924" y="257575"/>
            <a:ext cx="1014838" cy="1048789"/>
          </a:xfrm>
          <a:prstGeom prst="rect">
            <a:avLst/>
          </a:prstGeom>
          <a:ln w="12700">
            <a:miter lim="400000"/>
            <a:headEnd/>
            <a:tailEnd/>
          </a:ln>
        </p:spPr>
      </p:pic>
      <p:sp>
        <p:nvSpPr>
          <p:cNvPr id="11" name="TextBox 10"/>
          <p:cNvSpPr txBox="1"/>
          <p:nvPr/>
        </p:nvSpPr>
        <p:spPr>
          <a:xfrm>
            <a:off x="2833352" y="1306364"/>
            <a:ext cx="6233375" cy="5940088"/>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    </a:t>
            </a:r>
            <a:r>
              <a:rPr lang="en-GB" altLang="en-IN" sz="2000"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“Review-1 </a:t>
            </a:r>
            <a:r>
              <a:rPr lang="en-IN" sz="2000" b="1" dirty="0">
                <a:latin typeface="Times New Roman" panose="02020603050405020304" pitchFamily="18" charset="0"/>
                <a:cs typeface="Times New Roman" panose="02020603050405020304" pitchFamily="18" charset="0"/>
                <a:sym typeface="+mn-ea"/>
              </a:rPr>
              <a:t>of </a:t>
            </a:r>
            <a:r>
              <a:rPr lang="en-GB" sz="2000" b="1" dirty="0" smtClean="0">
                <a:latin typeface="Times New Roman" panose="02020603050405020304" pitchFamily="18" charset="0"/>
                <a:cs typeface="Times New Roman" panose="02020603050405020304" pitchFamily="18" charset="0"/>
                <a:sym typeface="+mn-ea"/>
              </a:rPr>
              <a:t>Major</a:t>
            </a:r>
            <a:r>
              <a:rPr lang="en-IN" sz="2000" b="1" dirty="0" smtClean="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Project”         </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for </a:t>
            </a:r>
            <a:r>
              <a:rPr lang="en-IN" sz="2000" b="1" dirty="0" smtClean="0">
                <a:latin typeface="Times New Roman" panose="02020603050405020304" pitchFamily="18" charset="0"/>
                <a:cs typeface="Times New Roman" panose="02020603050405020304" pitchFamily="18" charset="0"/>
                <a:sym typeface="+mn-ea"/>
              </a:rPr>
              <a:t>E-4 2018 </a:t>
            </a:r>
            <a:r>
              <a:rPr lang="en-IN" sz="2000" b="1" dirty="0">
                <a:latin typeface="Times New Roman" panose="02020603050405020304" pitchFamily="18" charset="0"/>
                <a:cs typeface="Times New Roman" panose="02020603050405020304" pitchFamily="18" charset="0"/>
                <a:sym typeface="+mn-ea"/>
              </a:rPr>
              <a:t>Admitted Batch</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sym typeface="+mn-ea"/>
              </a:rPr>
              <a:t>       </a:t>
            </a:r>
            <a:r>
              <a:rPr lang="en-GB" altLang="en-IN" sz="2000" b="1" dirty="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Submitted as part of </a:t>
            </a:r>
            <a:r>
              <a:rPr lang="en-IN" sz="2000" b="1" dirty="0" smtClean="0">
                <a:latin typeface="Times New Roman" panose="02020603050405020304" pitchFamily="18" charset="0"/>
                <a:cs typeface="Times New Roman" panose="02020603050405020304" pitchFamily="18" charset="0"/>
                <a:sym typeface="+mn-ea"/>
              </a:rPr>
              <a:t>Major </a:t>
            </a:r>
            <a:r>
              <a:rPr lang="en-IN" sz="2000" b="1" dirty="0">
                <a:latin typeface="Times New Roman" panose="02020603050405020304" pitchFamily="18" charset="0"/>
                <a:cs typeface="Times New Roman" panose="02020603050405020304" pitchFamily="18" charset="0"/>
                <a:sym typeface="+mn-ea"/>
              </a:rPr>
              <a:t>Project. </a:t>
            </a:r>
            <a:endParaRPr lang="en-IN" sz="2000" b="1"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a:t>
            </a: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sym typeface="+mn-ea"/>
              </a:rPr>
              <a:t> </a:t>
            </a:r>
            <a:r>
              <a:rPr lang="en-GB" altLang="en-IN" sz="2000" b="1" dirty="0">
                <a:latin typeface="Times New Roman" panose="02020603050405020304" pitchFamily="18" charset="0"/>
                <a:cs typeface="Times New Roman" panose="02020603050405020304" pitchFamily="18" charset="0"/>
                <a:sym typeface="+mn-ea"/>
              </a:rPr>
              <a:t> </a:t>
            </a:r>
            <a:r>
              <a:rPr lang="en-GB" altLang="en-IN" sz="2000"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1</a:t>
            </a:r>
            <a:r>
              <a:rPr lang="en-IN" sz="2000" b="1" dirty="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D. Keerthi- S180532</a:t>
            </a:r>
            <a:endParaRPr lang="en-IN" sz="2000" b="1" dirty="0" smtClean="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sym typeface="+mn-ea"/>
              </a:rPr>
              <a:t>  2. P. </a:t>
            </a:r>
            <a:r>
              <a:rPr lang="en-IN" sz="2000" b="1" dirty="0" err="1" smtClean="0">
                <a:latin typeface="Times New Roman" panose="02020603050405020304" pitchFamily="18" charset="0"/>
                <a:cs typeface="Times New Roman" panose="02020603050405020304" pitchFamily="18" charset="0"/>
                <a:sym typeface="+mn-ea"/>
              </a:rPr>
              <a:t>Kumari</a:t>
            </a:r>
            <a:r>
              <a:rPr lang="en-IN" sz="2000" b="1" dirty="0" smtClean="0">
                <a:latin typeface="Times New Roman" panose="02020603050405020304" pitchFamily="18" charset="0"/>
                <a:cs typeface="Times New Roman" panose="02020603050405020304" pitchFamily="18" charset="0"/>
                <a:sym typeface="+mn-ea"/>
              </a:rPr>
              <a:t>- S180192</a:t>
            </a:r>
            <a:endParaRPr lang="en-IN" sz="2000" b="1" dirty="0" smtClean="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sym typeface="+mn-ea"/>
              </a:rPr>
              <a:t>                  3. Sk. Haseena Begum- S180720</a:t>
            </a:r>
          </a:p>
          <a:p>
            <a:pPr algn="ctr"/>
            <a:r>
              <a:rPr lang="en-GB" sz="2000" b="1" dirty="0" smtClean="0">
                <a:latin typeface="Times New Roman" panose="02020603050405020304" pitchFamily="18" charset="0"/>
                <a:cs typeface="Times New Roman" panose="02020603050405020304" pitchFamily="18" charset="0"/>
                <a:sym typeface="+mn-ea"/>
              </a:rPr>
              <a:t>             4. J. Leela </a:t>
            </a:r>
            <a:r>
              <a:rPr lang="en-GB" sz="2000" b="1" dirty="0" err="1" smtClean="0">
                <a:latin typeface="Times New Roman" panose="02020603050405020304" pitchFamily="18" charset="0"/>
                <a:cs typeface="Times New Roman" panose="02020603050405020304" pitchFamily="18" charset="0"/>
                <a:sym typeface="+mn-ea"/>
              </a:rPr>
              <a:t>Satyasri</a:t>
            </a:r>
            <a:r>
              <a:rPr lang="en-GB" sz="2000" b="1" dirty="0" smtClean="0">
                <a:latin typeface="Times New Roman" panose="02020603050405020304" pitchFamily="18" charset="0"/>
                <a:cs typeface="Times New Roman" panose="02020603050405020304" pitchFamily="18" charset="0"/>
                <a:sym typeface="+mn-ea"/>
              </a:rPr>
              <a:t>- S180543</a:t>
            </a:r>
            <a:endParaRPr lang="en-IN" sz="2000" b="1" dirty="0" smtClean="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Under the Supervision of:</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Mrs.Ch.Lakshmi </a:t>
            </a:r>
            <a:r>
              <a:rPr lang="en-IN" sz="2000" b="1" dirty="0" err="1" smtClean="0">
                <a:latin typeface="Times New Roman" panose="02020603050405020304" pitchFamily="18" charset="0"/>
                <a:cs typeface="Times New Roman" panose="02020603050405020304" pitchFamily="18" charset="0"/>
                <a:sym typeface="+mn-ea"/>
              </a:rPr>
              <a:t>Bala</a:t>
            </a:r>
            <a:r>
              <a:rPr lang="en-IN" sz="2000" b="1" dirty="0" smtClean="0">
                <a:latin typeface="Times New Roman" panose="02020603050405020304" pitchFamily="18" charset="0"/>
                <a:cs typeface="Times New Roman" panose="02020603050405020304" pitchFamily="18" charset="0"/>
                <a:sym typeface="+mn-ea"/>
              </a:rPr>
              <a:t>, </a:t>
            </a:r>
            <a:r>
              <a:rPr lang="en-IN" sz="2000" b="1" dirty="0" err="1" smtClean="0">
                <a:latin typeface="Times New Roman" panose="02020603050405020304" pitchFamily="18" charset="0"/>
                <a:cs typeface="Times New Roman" panose="02020603050405020304" pitchFamily="18" charset="0"/>
                <a:sym typeface="+mn-ea"/>
              </a:rPr>
              <a:t>M.Tech</a:t>
            </a:r>
            <a:r>
              <a:rPr lang="en-IN" sz="2000" b="1" dirty="0" smtClean="0">
                <a:latin typeface="Times New Roman" panose="02020603050405020304" pitchFamily="18" charset="0"/>
                <a:cs typeface="Times New Roman" panose="02020603050405020304" pitchFamily="18" charset="0"/>
                <a:sym typeface="+mn-ea"/>
              </a:rPr>
              <a:t>(Ph.D)</a:t>
            </a:r>
          </a:p>
          <a:p>
            <a:pPr algn="ctr"/>
            <a:r>
              <a:rPr lang="en-IN" sz="2000" b="1" dirty="0" smtClean="0">
                <a:latin typeface="Times New Roman" panose="02020603050405020304" pitchFamily="18" charset="0"/>
                <a:cs typeface="Times New Roman" panose="02020603050405020304" pitchFamily="18" charset="0"/>
              </a:rPr>
              <a:t>Assistant Professor, Head of the Department (HOD)</a:t>
            </a:r>
            <a:endParaRPr lang="en-IN" sz="2000" b="1"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Department of Computer Science and Engineering</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Rajiv Gandhi University of Knowledge Technologies</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Srikakulam – 532402</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3301" y="837063"/>
            <a:ext cx="8915400" cy="3777622"/>
          </a:xfrm>
        </p:spPr>
        <p:txBody>
          <a:bodyPr/>
          <a:lstStyle/>
          <a:p>
            <a:pPr marL="0" indent="0" algn="ctr">
              <a:buNone/>
            </a:pPr>
            <a:r>
              <a:rPr lang="en-US" sz="3000" b="1" u="sng" dirty="0" smtClean="0">
                <a:solidFill>
                  <a:schemeClr val="tx1"/>
                </a:solidFill>
                <a:latin typeface="Times New Roman" panose="02020603050405020304" pitchFamily="18" charset="0"/>
                <a:cs typeface="Times New Roman" panose="02020603050405020304" pitchFamily="18" charset="0"/>
              </a:rPr>
              <a:t>OBJECTIVES</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r>
              <a:rPr lang="en-GB" sz="2000" dirty="0">
                <a:solidFill>
                  <a:schemeClr val="tx1"/>
                </a:solidFill>
                <a:latin typeface="Times New Roman" panose="02020603050405020304" pitchFamily="18" charset="0"/>
                <a:cs typeface="Times New Roman" panose="02020603050405020304" pitchFamily="18" charset="0"/>
              </a:rPr>
              <a:t>Enable real-time speech-to-text transcription during live events, meetings, or conversations for immediate access to written content.</a:t>
            </a:r>
          </a:p>
          <a:p>
            <a:pPr algn="just"/>
            <a:r>
              <a:rPr lang="en-GB" sz="2000" dirty="0">
                <a:solidFill>
                  <a:schemeClr val="tx1"/>
                </a:solidFill>
                <a:latin typeface="Times New Roman" panose="02020603050405020304" pitchFamily="18" charset="0"/>
                <a:cs typeface="Times New Roman" panose="02020603050405020304" pitchFamily="18" charset="0"/>
              </a:rPr>
              <a:t>Develop an accurate speech recognition system to minimize transcription errors and improve the reliability of the generated text.</a:t>
            </a:r>
            <a:endParaRPr lang="en-US"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endParaRPr>
          </a:p>
        </p:txBody>
      </p:sp>
    </p:spTree>
    <p:extLst>
      <p:ext uri="{BB962C8B-B14F-4D97-AF65-F5344CB8AC3E}">
        <p14:creationId xmlns:p14="http://schemas.microsoft.com/office/powerpoint/2010/main" val="179433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3516" y="172279"/>
            <a:ext cx="9471096" cy="6175512"/>
          </a:xfrm>
        </p:spPr>
        <p:txBody>
          <a:bodyPr>
            <a:normAutofit/>
          </a:bodyPr>
          <a:lstStyle/>
          <a:p>
            <a:pPr marL="0" indent="0" algn="ctr">
              <a:buNone/>
            </a:pP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u="sng" dirty="0" smtClean="0">
                <a:solidFill>
                  <a:schemeClr val="tx1"/>
                </a:solidFill>
                <a:latin typeface="Times New Roman" panose="02020603050405020304" pitchFamily="18" charset="0"/>
                <a:cs typeface="Times New Roman" panose="02020603050405020304" pitchFamily="18" charset="0"/>
              </a:rPr>
              <a:t>EXISTED SYSTEM </a:t>
            </a:r>
          </a:p>
          <a:p>
            <a:pPr marL="0" indent="0" algn="ctr">
              <a:buNone/>
            </a:pP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rPr>
              <a:t>Development Of Note-Taking Support System With Speech Interface: </a:t>
            </a:r>
            <a:r>
              <a:rPr lang="en-US" sz="2000" dirty="0" smtClean="0">
                <a:solidFill>
                  <a:schemeClr val="tx1"/>
                </a:solidFill>
                <a:latin typeface="Times New Roman" panose="02020603050405020304" pitchFamily="18" charset="0"/>
                <a:cs typeface="Times New Roman" panose="02020603050405020304" pitchFamily="18" charset="0"/>
              </a:rPr>
              <a:t>It capture the speech and perform automated speech recognition system</a:t>
            </a:r>
            <a:r>
              <a:rPr lang="en-IN" sz="2000" dirty="0" smtClean="0">
                <a:solidFill>
                  <a:schemeClr val="tx1"/>
                </a:solidFill>
                <a:latin typeface="Times New Roman" panose="02020603050405020304" pitchFamily="18" charset="0"/>
                <a:cs typeface="Times New Roman" panose="02020603050405020304" pitchFamily="18" charset="0"/>
              </a:rPr>
              <a:t> and user can replay the recorded speech(audio file) , user can also write and modify the text.</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388" t="15202" r="35441" b="52458"/>
          <a:stretch/>
        </p:blipFill>
        <p:spPr>
          <a:xfrm>
            <a:off x="2033516" y="2838402"/>
            <a:ext cx="4166541" cy="3291103"/>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124" t="51993" r="34914" b="6059"/>
          <a:stretch/>
        </p:blipFill>
        <p:spPr>
          <a:xfrm>
            <a:off x="7061981" y="2789211"/>
            <a:ext cx="4324846" cy="33894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4325" y="622852"/>
            <a:ext cx="8915400" cy="5274365"/>
          </a:xfrm>
        </p:spPr>
        <p:txBody>
          <a:bodyPr/>
          <a:lstStyle/>
          <a:p>
            <a:pPr algn="just"/>
            <a:r>
              <a:rPr lang="en-IN" sz="2000" b="1" dirty="0">
                <a:solidFill>
                  <a:schemeClr val="tx1"/>
                </a:solidFill>
                <a:latin typeface="Times New Roman" panose="02020603050405020304" pitchFamily="18" charset="0"/>
                <a:cs typeface="Times New Roman" panose="02020603050405020304" pitchFamily="18" charset="0"/>
              </a:rPr>
              <a:t>Speech-To-Text Conversion Using Hidden Markov Model: </a:t>
            </a:r>
            <a:r>
              <a:rPr lang="en-IN" sz="2000" dirty="0">
                <a:solidFill>
                  <a:schemeClr val="tx1"/>
                </a:solidFill>
                <a:latin typeface="Times New Roman" panose="02020603050405020304" pitchFamily="18" charset="0"/>
                <a:cs typeface="Times New Roman" panose="02020603050405020304" pitchFamily="18" charset="0"/>
              </a:rPr>
              <a:t>Using HMM used for speech recognition and used digital signal processing algorithm for converting audio files into text</a:t>
            </a:r>
            <a:r>
              <a:rPr lang="en-IN" sz="2000" dirty="0" smtClean="0">
                <a:latin typeface="Times New Roman" panose="02020603050405020304" pitchFamily="18" charset="0"/>
                <a:cs typeface="Times New Roman" panose="02020603050405020304" pitchFamily="18" charset="0"/>
              </a:rPr>
              <a:t>.</a:t>
            </a:r>
          </a:p>
          <a:p>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8616" t="27154" r="26351" b="42616"/>
          <a:stretch/>
        </p:blipFill>
        <p:spPr>
          <a:xfrm>
            <a:off x="1831877" y="2422083"/>
            <a:ext cx="4380148" cy="331884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2397" t="36527" r="52570" b="21994"/>
          <a:stretch/>
        </p:blipFill>
        <p:spPr>
          <a:xfrm>
            <a:off x="6672520" y="2422083"/>
            <a:ext cx="4156087" cy="3257797"/>
          </a:xfrm>
          <a:prstGeom prst="rect">
            <a:avLst/>
          </a:prstGeom>
        </p:spPr>
      </p:pic>
    </p:spTree>
    <p:extLst>
      <p:ext uri="{BB962C8B-B14F-4D97-AF65-F5344CB8AC3E}">
        <p14:creationId xmlns:p14="http://schemas.microsoft.com/office/powerpoint/2010/main" val="111341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4040" y="530086"/>
            <a:ext cx="9660572" cy="5381135"/>
          </a:xfrm>
        </p:spPr>
        <p:txBody>
          <a:bodyPr/>
          <a:lstStyle/>
          <a:p>
            <a:pPr algn="just"/>
            <a:r>
              <a:rPr lang="en-US" sz="2000" b="1" dirty="0">
                <a:solidFill>
                  <a:schemeClr val="tx1"/>
                </a:solidFill>
                <a:latin typeface="Times New Roman" panose="02020603050405020304" pitchFamily="18" charset="0"/>
                <a:cs typeface="Times New Roman" panose="02020603050405020304" pitchFamily="18" charset="0"/>
              </a:rPr>
              <a:t>Note-ing Hill: A Note Making Application: </a:t>
            </a:r>
            <a:r>
              <a:rPr lang="en-US" sz="2000" dirty="0">
                <a:solidFill>
                  <a:schemeClr val="tx1"/>
                </a:solidFill>
                <a:latin typeface="Times New Roman" panose="02020603050405020304" pitchFamily="18" charset="0"/>
                <a:cs typeface="Times New Roman" panose="02020603050405020304" pitchFamily="18" charset="0"/>
              </a:rPr>
              <a:t>Used Textrank, Amazon Transcribe , Tesseract OCR and it provide text summarization,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speech to text, image to text</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485" t="17758" r="51060" b="11636"/>
          <a:stretch/>
        </p:blipFill>
        <p:spPr>
          <a:xfrm>
            <a:off x="2105285" y="1570077"/>
            <a:ext cx="4081987" cy="467876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2059" t="26239" r="30736" b="31911"/>
          <a:stretch/>
        </p:blipFill>
        <p:spPr>
          <a:xfrm>
            <a:off x="6864626" y="1570076"/>
            <a:ext cx="3962632" cy="4678769"/>
          </a:xfrm>
          <a:prstGeom prst="rect">
            <a:avLst/>
          </a:prstGeom>
        </p:spPr>
      </p:pic>
    </p:spTree>
    <p:extLst>
      <p:ext uri="{BB962C8B-B14F-4D97-AF65-F5344CB8AC3E}">
        <p14:creationId xmlns:p14="http://schemas.microsoft.com/office/powerpoint/2010/main" val="416345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7876" y="552639"/>
            <a:ext cx="9280525" cy="4812665"/>
          </a:xfrm>
        </p:spPr>
        <p:txBody>
          <a:bodyPr>
            <a:normAutofit/>
          </a:bodyPr>
          <a:lstStyle/>
          <a:p>
            <a:pPr marL="0" indent="0" algn="ctr">
              <a:buNone/>
            </a:pPr>
            <a:r>
              <a:rPr lang="en-US" sz="3000" b="1" u="sng" dirty="0" smtClean="0">
                <a:solidFill>
                  <a:schemeClr val="tx1"/>
                </a:solidFill>
                <a:latin typeface="Times New Roman" panose="02020603050405020304" pitchFamily="18" charset="0"/>
                <a:cs typeface="Times New Roman" panose="02020603050405020304" pitchFamily="18" charset="0"/>
              </a:rPr>
              <a:t>PROPOSED SYSTEM</a:t>
            </a:r>
          </a:p>
          <a:p>
            <a:pPr marL="0" indent="0" algn="ctr">
              <a:buNone/>
            </a:pPr>
            <a:endParaRPr lang="en-US" sz="2000" b="1" dirty="0" smtClean="0">
              <a:latin typeface="Times New Roman" panose="02020603050405020304" pitchFamily="18" charset="0"/>
              <a:cs typeface="Times New Roman" panose="02020603050405020304" pitchFamily="18" charset="0"/>
            </a:endParaRPr>
          </a:p>
          <a:p>
            <a:pPr marL="0" indent="0" algn="ctr">
              <a:buNone/>
            </a:pPr>
            <a:endParaRPr lang="en-US" sz="2000" b="1" dirty="0" smtClean="0">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The proposed system encourages digital note taking system  i.e. speech based automatic note-making system.</a:t>
            </a:r>
          </a:p>
          <a:p>
            <a:pPr algn="just"/>
            <a:r>
              <a:rPr lang="en-US" sz="2000" dirty="0" smtClean="0">
                <a:solidFill>
                  <a:schemeClr val="tx1"/>
                </a:solidFill>
                <a:latin typeface="Times New Roman" panose="02020603050405020304" pitchFamily="18" charset="0"/>
                <a:cs typeface="Times New Roman" panose="02020603050405020304" pitchFamily="18" charset="0"/>
              </a:rPr>
              <a:t>It is Used to create the customized document preparation or organizing the notes.</a:t>
            </a:r>
          </a:p>
          <a:p>
            <a:pPr algn="just"/>
            <a:r>
              <a:rPr lang="en-US" sz="2000" dirty="0" smtClean="0">
                <a:solidFill>
                  <a:schemeClr val="tx1"/>
                </a:solidFill>
                <a:latin typeface="Times New Roman" panose="02020603050405020304" pitchFamily="18" charset="0"/>
                <a:cs typeface="Times New Roman" panose="02020603050405020304" pitchFamily="18" charset="0"/>
              </a:rPr>
              <a:t>It is used to write the E-mails.</a:t>
            </a:r>
          </a:p>
          <a:p>
            <a:pPr algn="just"/>
            <a:r>
              <a:rPr lang="en-US" sz="2000" dirty="0" smtClean="0">
                <a:solidFill>
                  <a:schemeClr val="tx1"/>
                </a:solidFill>
                <a:latin typeface="Times New Roman" panose="02020603050405020304" pitchFamily="18" charset="0"/>
                <a:cs typeface="Times New Roman" panose="02020603050405020304" pitchFamily="18" charset="0"/>
              </a:rPr>
              <a:t>It is used to translate the speech into text Accurately and efficiently.</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7785" y="900332"/>
            <a:ext cx="10170941" cy="5669280"/>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1. Sending Emails:</a:t>
            </a:r>
          </a:p>
          <a:p>
            <a:pPr mar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Users can use voice commands to:</a:t>
            </a:r>
          </a:p>
          <a:p>
            <a:r>
              <a:rPr lang="en-US" b="1" dirty="0">
                <a:latin typeface="Times New Roman" panose="02020603050405020304" pitchFamily="18" charset="0"/>
                <a:ea typeface="Tahoma" panose="020B0604030504040204" pitchFamily="34" charset="0"/>
                <a:cs typeface="Times New Roman" panose="02020603050405020304" pitchFamily="18" charset="0"/>
              </a:rPr>
              <a:t>Compose Content:</a:t>
            </a:r>
            <a:r>
              <a:rPr lang="en-US" dirty="0">
                <a:latin typeface="Times New Roman" panose="02020603050405020304" pitchFamily="18" charset="0"/>
                <a:ea typeface="Tahoma" panose="020B0604030504040204" pitchFamily="34" charset="0"/>
                <a:cs typeface="Times New Roman" panose="02020603050405020304" pitchFamily="18" charset="0"/>
              </a:rPr>
              <a:t> Dictate the email's body, addressing recipients, and specifying the message content verbally.</a:t>
            </a:r>
          </a:p>
          <a:p>
            <a:r>
              <a:rPr lang="en-US" b="1" dirty="0">
                <a:latin typeface="Times New Roman" panose="02020603050405020304" pitchFamily="18" charset="0"/>
                <a:ea typeface="Tahoma" panose="020B0604030504040204" pitchFamily="34" charset="0"/>
                <a:cs typeface="Times New Roman" panose="02020603050405020304" pitchFamily="18" charset="0"/>
              </a:rPr>
              <a:t>Set Recipients:</a:t>
            </a:r>
            <a:r>
              <a:rPr lang="en-US" dirty="0">
                <a:latin typeface="Times New Roman" panose="02020603050405020304" pitchFamily="18" charset="0"/>
                <a:ea typeface="Tahoma" panose="020B0604030504040204" pitchFamily="34" charset="0"/>
                <a:cs typeface="Times New Roman" panose="02020603050405020304" pitchFamily="18" charset="0"/>
              </a:rPr>
              <a:t> Speak the email addresses or contact names to whom the email should be sent.</a:t>
            </a:r>
          </a:p>
          <a:p>
            <a:r>
              <a:rPr lang="en-US" b="1" dirty="0">
                <a:latin typeface="Times New Roman" panose="02020603050405020304" pitchFamily="18" charset="0"/>
                <a:ea typeface="Tahoma" panose="020B0604030504040204" pitchFamily="34" charset="0"/>
                <a:cs typeface="Times New Roman" panose="02020603050405020304" pitchFamily="18" charset="0"/>
              </a:rPr>
              <a:t>Send Email:</a:t>
            </a:r>
            <a:r>
              <a:rPr lang="en-US" dirty="0">
                <a:latin typeface="Times New Roman" panose="02020603050405020304" pitchFamily="18" charset="0"/>
                <a:ea typeface="Tahoma" panose="020B0604030504040204" pitchFamily="34" charset="0"/>
                <a:cs typeface="Times New Roman" panose="02020603050405020304" pitchFamily="18" charset="0"/>
              </a:rPr>
              <a:t> Use voice commands to send the email once it's composed, eliminating the need for manual clicking or tapping.</a:t>
            </a:r>
          </a:p>
          <a:p>
            <a:pPr marL="0" indent="0">
              <a:buNone/>
            </a:pPr>
            <a:r>
              <a:rPr lang="en-US" sz="2800" b="1" u="sng" dirty="0">
                <a:latin typeface="Times New Roman" panose="02020603050405020304" pitchFamily="18" charset="0"/>
                <a:cs typeface="Times New Roman" panose="02020603050405020304" pitchFamily="18" charset="0"/>
              </a:rPr>
              <a:t>2. Editing and Formatting:</a:t>
            </a:r>
          </a:p>
          <a:p>
            <a:pPr marL="0" indent="0">
              <a:buNone/>
            </a:pPr>
            <a:r>
              <a:rPr lang="en-US" dirty="0">
                <a:latin typeface="Times New Roman" panose="02020603050405020304" pitchFamily="18" charset="0"/>
                <a:cs typeface="Times New Roman" panose="02020603050405020304" pitchFamily="18" charset="0"/>
              </a:rPr>
              <a:t>Voice commands facilitate:</a:t>
            </a:r>
          </a:p>
          <a:p>
            <a:r>
              <a:rPr lang="en-US" b="1" dirty="0">
                <a:latin typeface="Times New Roman" panose="02020603050405020304" pitchFamily="18" charset="0"/>
                <a:cs typeface="Times New Roman" panose="02020603050405020304" pitchFamily="18" charset="0"/>
              </a:rPr>
              <a:t>Editing Text:</a:t>
            </a:r>
            <a:r>
              <a:rPr lang="en-US" dirty="0">
                <a:latin typeface="Times New Roman" panose="02020603050405020304" pitchFamily="18" charset="0"/>
                <a:cs typeface="Times New Roman" panose="02020603050405020304" pitchFamily="18" charset="0"/>
              </a:rPr>
              <a:t> Users can verbally edit or modify the email content, making changes to sentences, phrases, or formatting elements like bold, italics, etc.</a:t>
            </a:r>
          </a:p>
          <a:p>
            <a:r>
              <a:rPr lang="en-US" b="1" dirty="0">
                <a:latin typeface="Times New Roman" panose="02020603050405020304" pitchFamily="18" charset="0"/>
                <a:cs typeface="Times New Roman" panose="02020603050405020304" pitchFamily="18" charset="0"/>
              </a:rPr>
              <a:t>Formatting Emails:</a:t>
            </a:r>
            <a:r>
              <a:rPr lang="en-US" dirty="0">
                <a:latin typeface="Times New Roman" panose="02020603050405020304" pitchFamily="18" charset="0"/>
                <a:cs typeface="Times New Roman" panose="02020603050405020304" pitchFamily="18" charset="0"/>
              </a:rPr>
              <a:t> Apply formatting styles such as font changes, bullet points, headings, or paragraph alignments by voice commands.</a:t>
            </a:r>
          </a:p>
          <a:p>
            <a:endParaRPr lang="en-US" dirty="0"/>
          </a:p>
          <a:p>
            <a:endParaRPr lang="en-IN" dirty="0"/>
          </a:p>
        </p:txBody>
      </p:sp>
    </p:spTree>
    <p:extLst>
      <p:ext uri="{BB962C8B-B14F-4D97-AF65-F5344CB8AC3E}">
        <p14:creationId xmlns:p14="http://schemas.microsoft.com/office/powerpoint/2010/main" val="328485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966" t="3109" r="37184"/>
          <a:stretch/>
        </p:blipFill>
        <p:spPr>
          <a:xfrm>
            <a:off x="2160105" y="927651"/>
            <a:ext cx="9170504" cy="4823791"/>
          </a:xfrm>
        </p:spPr>
      </p:pic>
    </p:spTree>
    <p:extLst>
      <p:ext uri="{BB962C8B-B14F-4D97-AF65-F5344CB8AC3E}">
        <p14:creationId xmlns:p14="http://schemas.microsoft.com/office/powerpoint/2010/main" val="3196393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188" y="607665"/>
            <a:ext cx="8911687" cy="1280890"/>
          </a:xfrm>
        </p:spPr>
        <p:txBody>
          <a:bodyPr>
            <a:normAutofit/>
          </a:bodyPr>
          <a:lstStyle/>
          <a:p>
            <a:pPr algn="ctr"/>
            <a:r>
              <a:rPr lang="en-IN" sz="3000" b="1" u="sng" dirty="0" smtClean="0">
                <a:solidFill>
                  <a:schemeClr val="tx1"/>
                </a:solidFill>
                <a:latin typeface="Times New Roman" panose="02020603050405020304" pitchFamily="18" charset="0"/>
                <a:cs typeface="Times New Roman" panose="02020603050405020304" pitchFamily="18" charset="0"/>
              </a:rPr>
              <a:t>ADVANTAGES</a:t>
            </a:r>
            <a:endParaRPr lang="en-IN" sz="3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4188" y="1789043"/>
            <a:ext cx="9324304" cy="4753425"/>
          </a:xfrm>
        </p:spPr>
        <p:txBody>
          <a:bodyPr>
            <a:normAutofit/>
          </a:bodyPr>
          <a:lstStyle/>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Like all forms </a:t>
            </a:r>
            <a:r>
              <a:rPr lang="en-US" sz="2000" dirty="0">
                <a:solidFill>
                  <a:schemeClr val="tx1"/>
                </a:solidFill>
                <a:latin typeface="Times New Roman" panose="02020603050405020304" pitchFamily="18" charset="0"/>
                <a:cs typeface="Times New Roman" panose="02020603050405020304" pitchFamily="18" charset="0"/>
              </a:rPr>
              <a:t>of technology, speech to text has many benefits that help us improve daily processes. These are some of the main advantages of using speech to text:</a:t>
            </a:r>
          </a:p>
          <a:p>
            <a:pPr algn="just"/>
            <a:r>
              <a:rPr lang="en-IN" sz="2000" b="1" dirty="0" smtClean="0">
                <a:solidFill>
                  <a:schemeClr val="tx1"/>
                </a:solidFill>
                <a:latin typeface="Times New Roman" panose="02020603050405020304" pitchFamily="18" charset="0"/>
                <a:cs typeface="Times New Roman" panose="02020603050405020304" pitchFamily="18" charset="0"/>
              </a:rPr>
              <a:t>Save time:</a:t>
            </a:r>
            <a:r>
              <a:rPr lang="en-US" sz="2000" dirty="0">
                <a:solidFill>
                  <a:schemeClr val="tx1"/>
                </a:solidFill>
                <a:latin typeface="Times New Roman" panose="02020603050405020304" pitchFamily="18" charset="0"/>
                <a:cs typeface="Times New Roman" panose="02020603050405020304" pitchFamily="18" charset="0"/>
              </a:rPr>
              <a:t>Automatic speech recognition technology saves time by delivering accurate transcripts in real-time</a:t>
            </a: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r>
              <a:rPr lang="en-IN" sz="2000" b="1" dirty="0" smtClean="0">
                <a:solidFill>
                  <a:schemeClr val="tx1"/>
                </a:solidFill>
                <a:latin typeface="Times New Roman" panose="02020603050405020304" pitchFamily="18" charset="0"/>
                <a:cs typeface="Times New Roman" panose="02020603050405020304" pitchFamily="18" charset="0"/>
              </a:rPr>
              <a:t>Cost-efficient</a:t>
            </a:r>
            <a:r>
              <a:rPr lang="en-IN"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Most speech to text software has a subscription fee, and a few services are free. However, the cost of the subscription is far more cost-efficient than hiring human transcription services</a:t>
            </a: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r>
              <a:rPr lang="en-IN" sz="2000" b="1" dirty="0" smtClean="0">
                <a:solidFill>
                  <a:schemeClr val="tx1"/>
                </a:solidFill>
                <a:latin typeface="Times New Roman" panose="02020603050405020304" pitchFamily="18" charset="0"/>
                <a:cs typeface="Times New Roman" panose="02020603050405020304" pitchFamily="18" charset="0"/>
              </a:rPr>
              <a:t>Enhance audio and video content: </a:t>
            </a:r>
            <a:r>
              <a:rPr lang="en-US" sz="2000" dirty="0" smtClean="0">
                <a:solidFill>
                  <a:schemeClr val="tx1"/>
                </a:solidFill>
                <a:latin typeface="Times New Roman" panose="02020603050405020304" pitchFamily="18" charset="0"/>
                <a:cs typeface="Times New Roman" panose="02020603050405020304" pitchFamily="18" charset="0"/>
              </a:rPr>
              <a:t>Speech </a:t>
            </a:r>
            <a:r>
              <a:rPr lang="en-US" sz="2000" dirty="0">
                <a:solidFill>
                  <a:schemeClr val="tx1"/>
                </a:solidFill>
                <a:latin typeface="Times New Roman" panose="02020603050405020304" pitchFamily="18" charset="0"/>
                <a:cs typeface="Times New Roman" panose="02020603050405020304" pitchFamily="18" charset="0"/>
              </a:rPr>
              <a:t>to text capabilities mean that audio and video data can be converted in real-time for subtitling and fast video transcription</a:t>
            </a: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r>
              <a:rPr lang="en-IN" sz="2000" b="1" dirty="0" smtClean="0">
                <a:solidFill>
                  <a:schemeClr val="tx1"/>
                </a:solidFill>
                <a:latin typeface="Times New Roman" panose="02020603050405020304" pitchFamily="18" charset="0"/>
                <a:cs typeface="Times New Roman" panose="02020603050405020304" pitchFamily="18" charset="0"/>
              </a:rPr>
              <a:t>Streamline the user experience:</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user experience is transformed through ease, accessibility, and seamlessness.</a:t>
            </a:r>
          </a:p>
          <a:p>
            <a:pPr algn="just"/>
            <a:endParaRPr lang="en-IN" sz="2000" dirty="0" smtClean="0">
              <a:latin typeface="Times New Roman" panose="02020603050405020304" pitchFamily="18" charset="0"/>
              <a:cs typeface="Times New Roman" panose="02020603050405020304" pitchFamily="18" charset="0"/>
            </a:endParaRPr>
          </a:p>
          <a:p>
            <a:pPr marL="0" indent="0" algn="just">
              <a:buNone/>
            </a:pPr>
            <a:endParaRPr lang="en-I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027" y="327547"/>
            <a:ext cx="10044752" cy="6359856"/>
          </a:xfrm>
        </p:spPr>
        <p:txBody>
          <a:bodyPr>
            <a:normAutofit/>
          </a:bodyPr>
          <a:lstStyle/>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ctr">
              <a:buNone/>
            </a:pPr>
            <a:r>
              <a:rPr lang="en-US" sz="3000" b="1" u="sng" dirty="0" smtClean="0">
                <a:solidFill>
                  <a:schemeClr val="tx1"/>
                </a:solidFill>
                <a:latin typeface="Times New Roman" panose="02020603050405020304" pitchFamily="18" charset="0"/>
                <a:cs typeface="Times New Roman" panose="02020603050405020304" pitchFamily="18" charset="0"/>
              </a:rPr>
              <a:t>METHODOLOGIES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rPr>
              <a:t>Speech Recognition :</a:t>
            </a:r>
            <a:r>
              <a:rPr lang="en-US" sz="2000" dirty="0" smtClean="0">
                <a:solidFill>
                  <a:schemeClr val="tx1"/>
                </a:solidFill>
                <a:latin typeface="Times New Roman" panose="02020603050405020304" pitchFamily="18" charset="0"/>
                <a:cs typeface="Times New Roman" panose="02020603050405020304" pitchFamily="18" charset="0"/>
              </a:rPr>
              <a:t> Utilizes </a:t>
            </a:r>
            <a:r>
              <a:rPr lang="en-US" sz="2000" dirty="0">
                <a:solidFill>
                  <a:schemeClr val="tx1"/>
                </a:solidFill>
                <a:latin typeface="Times New Roman" panose="02020603050405020304" pitchFamily="18" charset="0"/>
                <a:cs typeface="Times New Roman" panose="02020603050405020304" pitchFamily="18" charset="0"/>
              </a:rPr>
              <a:t>state-of-the-art automatic speech recognition (ASR) models trained on large datasets to accurately convert spoken words into </a:t>
            </a:r>
            <a:r>
              <a:rPr lang="en-US" sz="2000" dirty="0" smtClean="0">
                <a:solidFill>
                  <a:schemeClr val="tx1"/>
                </a:solidFill>
                <a:latin typeface="Times New Roman" panose="02020603050405020304" pitchFamily="18" charset="0"/>
                <a:cs typeface="Times New Roman" panose="02020603050405020304" pitchFamily="18" charset="0"/>
              </a:rPr>
              <a:t>text . Employs </a:t>
            </a:r>
            <a:r>
              <a:rPr lang="en-US" sz="2000" dirty="0">
                <a:solidFill>
                  <a:schemeClr val="tx1"/>
                </a:solidFill>
                <a:latin typeface="Times New Roman" panose="02020603050405020304" pitchFamily="18" charset="0"/>
                <a:cs typeface="Times New Roman" panose="02020603050405020304" pitchFamily="18" charset="0"/>
              </a:rPr>
              <a:t>deep learning architectures such as recurrent neural networks (RNNs) or transformer models for robust and context-aware </a:t>
            </a:r>
            <a:r>
              <a:rPr lang="en-US" sz="2000" dirty="0" smtClean="0">
                <a:solidFill>
                  <a:schemeClr val="tx1"/>
                </a:solidFill>
                <a:latin typeface="Times New Roman" panose="02020603050405020304" pitchFamily="18" charset="0"/>
                <a:cs typeface="Times New Roman" panose="02020603050405020304" pitchFamily="18" charset="0"/>
              </a:rPr>
              <a:t>transcription</a:t>
            </a:r>
          </a:p>
          <a:p>
            <a:pPr marL="0" indent="0" algn="just">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rPr>
              <a:t>Algorithms: </a:t>
            </a:r>
            <a:r>
              <a:rPr lang="en-US" sz="2000" dirty="0" smtClean="0">
                <a:solidFill>
                  <a:schemeClr val="tx1"/>
                </a:solidFill>
                <a:latin typeface="Times New Roman" panose="02020603050405020304" pitchFamily="18" charset="0"/>
                <a:cs typeface="Times New Roman" panose="02020603050405020304" pitchFamily="18" charset="0"/>
              </a:rPr>
              <a:t>Hidden Markov Model or Julius Decoder</a:t>
            </a:r>
          </a:p>
          <a:p>
            <a:pPr marL="0" indent="0" algn="just">
              <a:buNone/>
            </a:pPr>
            <a:endParaRPr lang="en-US" sz="2000" b="1" dirty="0" smtClean="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rPr>
              <a:t>Natural </a:t>
            </a:r>
            <a:r>
              <a:rPr lang="en-US" sz="2000" b="1" dirty="0">
                <a:solidFill>
                  <a:schemeClr val="tx1"/>
                </a:solidFill>
                <a:latin typeface="Times New Roman" panose="02020603050405020304" pitchFamily="18" charset="0"/>
                <a:cs typeface="Times New Roman" panose="02020603050405020304" pitchFamily="18" charset="0"/>
              </a:rPr>
              <a:t>Language Processing (NLP</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Applies </a:t>
            </a:r>
            <a:r>
              <a:rPr lang="en-US" sz="2000" dirty="0">
                <a:solidFill>
                  <a:schemeClr val="tx1"/>
                </a:solidFill>
                <a:latin typeface="Times New Roman" panose="02020603050405020304" pitchFamily="18" charset="0"/>
                <a:cs typeface="Times New Roman" panose="02020603050405020304" pitchFamily="18" charset="0"/>
              </a:rPr>
              <a:t>NLP </a:t>
            </a:r>
            <a:r>
              <a:rPr lang="en-US" sz="2000" dirty="0" smtClean="0">
                <a:solidFill>
                  <a:schemeClr val="tx1"/>
                </a:solidFill>
                <a:latin typeface="Times New Roman" panose="02020603050405020304" pitchFamily="18" charset="0"/>
                <a:cs typeface="Times New Roman" panose="02020603050405020304" pitchFamily="18" charset="0"/>
              </a:rPr>
              <a:t>techniques such as Named Entity Recognition, POS </a:t>
            </a:r>
            <a:r>
              <a:rPr lang="en-US" sz="2000" dirty="0" smtClean="0">
                <a:solidFill>
                  <a:schemeClr val="tx1"/>
                </a:solidFill>
                <a:latin typeface="Times New Roman" panose="02020603050405020304" pitchFamily="18" charset="0"/>
                <a:cs typeface="Times New Roman" panose="02020603050405020304" pitchFamily="18" charset="0"/>
              </a:rPr>
              <a:t>Tagging etc</a:t>
            </a:r>
            <a:r>
              <a:rPr lang="en-US" sz="2000" dirty="0" smtClean="0">
                <a:solidFill>
                  <a:schemeClr val="tx1"/>
                </a:solidFill>
                <a:latin typeface="Times New Roman" panose="02020603050405020304" pitchFamily="18" charset="0"/>
                <a:cs typeface="Times New Roman" panose="02020603050405020304" pitchFamily="18" charset="0"/>
              </a:rPr>
              <a:t>. for creating email format.</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503" y="436728"/>
            <a:ext cx="9730855" cy="6045959"/>
          </a:xfrm>
        </p:spPr>
        <p:txBody>
          <a:bodyPr>
            <a:normAutofit lnSpcReduction="10000"/>
          </a:bodyPr>
          <a:lstStyle/>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3000" b="1" u="sng" dirty="0" smtClean="0">
                <a:solidFill>
                  <a:schemeClr val="tx1"/>
                </a:solidFill>
                <a:latin typeface="Times New Roman" panose="02020603050405020304" pitchFamily="18" charset="0"/>
                <a:cs typeface="Times New Roman" panose="02020603050405020304" pitchFamily="18" charset="0"/>
              </a:rPr>
              <a:t>TECHNOLOGIES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solidFill>
                  <a:schemeClr val="tx1"/>
                </a:solidFill>
                <a:latin typeface="Times New Roman" panose="02020603050405020304" pitchFamily="18" charset="0"/>
                <a:cs typeface="Times New Roman" panose="02020603050405020304" pitchFamily="18" charset="0"/>
                <a:sym typeface="+mn-ea"/>
              </a:rPr>
              <a:t>Front-end Development :</a:t>
            </a:r>
            <a:r>
              <a:rPr lang="en-US" sz="2000" dirty="0" smtClean="0">
                <a:solidFill>
                  <a:schemeClr val="tx1"/>
                </a:solidFill>
                <a:latin typeface="Times New Roman" panose="02020603050405020304" pitchFamily="18" charset="0"/>
                <a:cs typeface="Times New Roman" panose="02020603050405020304" pitchFamily="18" charset="0"/>
                <a:sym typeface="+mn-ea"/>
              </a:rPr>
              <a:t> HTML, CSS, JavaScript</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sym typeface="+mn-ea"/>
              </a:rPr>
              <a:t>HTML:</a:t>
            </a:r>
            <a:r>
              <a:rPr lang="en-US" sz="2000" dirty="0" smtClean="0">
                <a:solidFill>
                  <a:schemeClr val="tx1"/>
                </a:solidFill>
                <a:latin typeface="Times New Roman" panose="02020603050405020304" pitchFamily="18" charset="0"/>
                <a:cs typeface="Times New Roman" panose="02020603050405020304" pitchFamily="18" charset="0"/>
                <a:sym typeface="+mn-ea"/>
              </a:rPr>
              <a:t> Used to design an interface layout</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sym typeface="+mn-ea"/>
              </a:rPr>
              <a:t>CSS:</a:t>
            </a:r>
            <a:r>
              <a:rPr lang="en-US" sz="2000" dirty="0" smtClean="0">
                <a:solidFill>
                  <a:schemeClr val="tx1"/>
                </a:solidFill>
                <a:latin typeface="Times New Roman" panose="02020603050405020304" pitchFamily="18" charset="0"/>
                <a:cs typeface="Times New Roman" panose="02020603050405020304" pitchFamily="18" charset="0"/>
                <a:sym typeface="+mn-ea"/>
              </a:rPr>
              <a:t> Used for styling</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sym typeface="+mn-ea"/>
              </a:rPr>
              <a:t>JavaScript:</a:t>
            </a:r>
            <a:r>
              <a:rPr lang="en-US" sz="2000" dirty="0" smtClean="0">
                <a:solidFill>
                  <a:schemeClr val="tx1"/>
                </a:solidFill>
                <a:latin typeface="Times New Roman" panose="02020603050405020304" pitchFamily="18" charset="0"/>
                <a:cs typeface="Times New Roman" panose="02020603050405020304" pitchFamily="18" charset="0"/>
                <a:sym typeface="+mn-ea"/>
              </a:rPr>
              <a:t> Used to interact with web speech API and to create a responsive webpage.</a:t>
            </a:r>
          </a:p>
          <a:p>
            <a:pPr marL="0" indent="0" algn="just">
              <a:buNone/>
            </a:pPr>
            <a:endParaRPr lang="en-US" sz="2000" dirty="0" smtClean="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2000" b="1" dirty="0" smtClean="0">
                <a:solidFill>
                  <a:schemeClr val="tx1"/>
                </a:solidFill>
                <a:latin typeface="Times New Roman" panose="02020603050405020304" pitchFamily="18" charset="0"/>
                <a:cs typeface="Times New Roman" panose="02020603050405020304" pitchFamily="18" charset="0"/>
                <a:sym typeface="+mn-ea"/>
              </a:rPr>
              <a:t>Backend Development: </a:t>
            </a:r>
            <a:r>
              <a:rPr lang="en-US" sz="2000" dirty="0" smtClean="0">
                <a:solidFill>
                  <a:schemeClr val="tx1"/>
                </a:solidFill>
                <a:latin typeface="Times New Roman" panose="02020603050405020304" pitchFamily="18" charset="0"/>
                <a:cs typeface="Times New Roman" panose="02020603050405020304" pitchFamily="18" charset="0"/>
                <a:sym typeface="+mn-ea"/>
              </a:rPr>
              <a:t>Flask/Flutter</a:t>
            </a:r>
          </a:p>
          <a:p>
            <a:pPr algn="just"/>
            <a:r>
              <a:rPr lang="en-US" sz="2000" b="1" dirty="0" smtClean="0">
                <a:solidFill>
                  <a:schemeClr val="tx1"/>
                </a:solidFill>
                <a:latin typeface="Times New Roman" panose="02020603050405020304" pitchFamily="18" charset="0"/>
                <a:cs typeface="Times New Roman" panose="02020603050405020304" pitchFamily="18" charset="0"/>
                <a:sym typeface="+mn-ea"/>
              </a:rPr>
              <a:t>Flask: </a:t>
            </a:r>
            <a:r>
              <a:rPr lang="en-GB" sz="2000" dirty="0">
                <a:solidFill>
                  <a:schemeClr val="tx1"/>
                </a:solidFill>
                <a:latin typeface="Times New Roman" panose="02020603050405020304" pitchFamily="18" charset="0"/>
                <a:cs typeface="Times New Roman" panose="02020603050405020304" pitchFamily="18" charset="0"/>
                <a:sym typeface="+mn-ea"/>
              </a:rPr>
              <a:t>Flask refers to a micro web framework written in Python. It is designed to be lightweight and easy to use, making it an excellent choice for developing web applications and </a:t>
            </a:r>
            <a:r>
              <a:rPr lang="en-GB" sz="2000" dirty="0" smtClean="0">
                <a:solidFill>
                  <a:schemeClr val="tx1"/>
                </a:solidFill>
                <a:latin typeface="Times New Roman" panose="02020603050405020304" pitchFamily="18" charset="0"/>
                <a:cs typeface="Times New Roman" panose="02020603050405020304" pitchFamily="18" charset="0"/>
                <a:sym typeface="+mn-ea"/>
              </a:rPr>
              <a:t>APIs.</a:t>
            </a:r>
          </a:p>
          <a:p>
            <a:pPr algn="just"/>
            <a:r>
              <a:rPr lang="en-GB" sz="2000" b="1" dirty="0" smtClean="0">
                <a:solidFill>
                  <a:schemeClr val="tx1"/>
                </a:solidFill>
                <a:latin typeface="Times New Roman" panose="02020603050405020304" pitchFamily="18" charset="0"/>
                <a:cs typeface="Times New Roman" panose="02020603050405020304" pitchFamily="18" charset="0"/>
                <a:sym typeface="+mn-ea"/>
              </a:rPr>
              <a:t>Flutter</a:t>
            </a:r>
            <a:r>
              <a:rPr lang="en-GB" sz="2000" b="1" dirty="0">
                <a:solidFill>
                  <a:schemeClr val="tx1"/>
                </a:solidFill>
                <a:latin typeface="Times New Roman" panose="02020603050405020304" pitchFamily="18" charset="0"/>
                <a:cs typeface="Times New Roman" panose="02020603050405020304" pitchFamily="18" charset="0"/>
                <a:sym typeface="+mn-ea"/>
              </a:rPr>
              <a:t>: </a:t>
            </a:r>
            <a:r>
              <a:rPr lang="en-GB" sz="2000" dirty="0">
                <a:solidFill>
                  <a:schemeClr val="tx1"/>
                </a:solidFill>
                <a:latin typeface="Times New Roman" panose="02020603050405020304" pitchFamily="18" charset="0"/>
                <a:cs typeface="Times New Roman" panose="02020603050405020304" pitchFamily="18" charset="0"/>
                <a:sym typeface="+mn-ea"/>
              </a:rPr>
              <a:t>Flutter is an open-source UI software development toolkit created by Google. It is used to build natively compiled applications for mobile, web, and desktop from a single codebase</a:t>
            </a:r>
            <a:r>
              <a:rPr lang="en-GB" sz="2000" dirty="0" smtClean="0">
                <a:solidFill>
                  <a:schemeClr val="tx1"/>
                </a:solidFill>
                <a:latin typeface="Times New Roman" panose="02020603050405020304" pitchFamily="18" charset="0"/>
                <a:cs typeface="Times New Roman" panose="02020603050405020304" pitchFamily="18" charset="0"/>
                <a:sym typeface="+mn-ea"/>
              </a:rPr>
              <a:t>.</a:t>
            </a:r>
          </a:p>
          <a:p>
            <a:pPr algn="just"/>
            <a:endParaRPr lang="en-US" sz="2000" dirty="0" smtClean="0">
              <a:latin typeface="Times New Roman" panose="02020603050405020304" pitchFamily="18" charset="0"/>
              <a:cs typeface="Times New Roman" panose="02020603050405020304" pitchFamily="18" charset="0"/>
              <a:sym typeface="+mn-ea"/>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2830" y="2755886"/>
            <a:ext cx="10885170" cy="2845596"/>
          </a:xfrm>
        </p:spPr>
        <p:txBody>
          <a:bodyPr>
            <a:normAutofit fontScale="90000"/>
          </a:bodyPr>
          <a:lstStyle/>
          <a:p>
            <a:r>
              <a:rPr lang="en-GB" altLang="en-IN" sz="4200" b="1" dirty="0" smtClean="0">
                <a:latin typeface="Times New Roman" panose="02020603050405020304" pitchFamily="18" charset="0"/>
                <a:cs typeface="Times New Roman" panose="02020603050405020304" pitchFamily="18" charset="0"/>
                <a:sym typeface="+mn-ea"/>
              </a:rPr>
              <a:t>                          </a:t>
            </a:r>
            <a:r>
              <a:rPr lang="en-GB" altLang="en-IN" sz="4000" b="1" dirty="0" smtClean="0">
                <a:latin typeface="Times New Roman" panose="02020603050405020304" pitchFamily="18" charset="0"/>
                <a:cs typeface="Times New Roman" panose="02020603050405020304" pitchFamily="18" charset="0"/>
                <a:sym typeface="+mn-ea"/>
              </a:rPr>
              <a:t>Project Title</a:t>
            </a:r>
            <a:br>
              <a:rPr lang="en-GB" altLang="en-IN" sz="4000" b="1" dirty="0" smtClean="0">
                <a:latin typeface="Times New Roman" panose="02020603050405020304" pitchFamily="18" charset="0"/>
                <a:cs typeface="Times New Roman" panose="02020603050405020304" pitchFamily="18" charset="0"/>
                <a:sym typeface="+mn-ea"/>
              </a:rPr>
            </a:br>
            <a:r>
              <a:rPr lang="en-GB" altLang="en-IN" sz="4000" b="1" dirty="0" smtClean="0">
                <a:latin typeface="Times New Roman" panose="02020603050405020304" pitchFamily="18" charset="0"/>
                <a:cs typeface="Times New Roman" panose="02020603050405020304" pitchFamily="18" charset="0"/>
                <a:sym typeface="+mn-ea"/>
              </a:rPr>
              <a:t/>
            </a:r>
            <a:br>
              <a:rPr lang="en-GB" altLang="en-IN" sz="4000" b="1" dirty="0" smtClean="0">
                <a:latin typeface="Times New Roman" panose="02020603050405020304" pitchFamily="18" charset="0"/>
                <a:cs typeface="Times New Roman" panose="02020603050405020304" pitchFamily="18" charset="0"/>
                <a:sym typeface="+mn-ea"/>
              </a:rPr>
            </a:br>
            <a:r>
              <a:rPr lang="en-GB" altLang="en-IN" sz="4200" b="1" dirty="0" smtClean="0">
                <a:latin typeface="Times New Roman" panose="02020603050405020304" pitchFamily="18" charset="0"/>
                <a:cs typeface="Times New Roman" panose="02020603050405020304" pitchFamily="18" charset="0"/>
                <a:sym typeface="+mn-ea"/>
              </a:rPr>
              <a:t/>
            </a:r>
            <a:br>
              <a:rPr lang="en-GB" altLang="en-IN" sz="4200" b="1" dirty="0" smtClean="0">
                <a:latin typeface="Times New Roman" panose="02020603050405020304" pitchFamily="18" charset="0"/>
                <a:cs typeface="Times New Roman" panose="02020603050405020304" pitchFamily="18" charset="0"/>
                <a:sym typeface="+mn-ea"/>
              </a:rPr>
            </a:br>
            <a:r>
              <a:rPr lang="en-IN" sz="4445" b="1" dirty="0" smtClean="0">
                <a:latin typeface="Times New Roman" panose="02020603050405020304" pitchFamily="18" charset="0"/>
                <a:cs typeface="Times New Roman" panose="02020603050405020304" pitchFamily="18" charset="0"/>
                <a:sym typeface="+mn-ea"/>
              </a:rPr>
              <a:t>“</a:t>
            </a:r>
            <a:r>
              <a:rPr lang="en-IN" sz="3900" b="1" dirty="0" smtClean="0">
                <a:latin typeface="Times New Roman" panose="02020603050405020304" pitchFamily="18" charset="0"/>
                <a:cs typeface="Times New Roman" panose="02020603050405020304" pitchFamily="18" charset="0"/>
                <a:sym typeface="+mn-ea"/>
              </a:rPr>
              <a:t>Speech Based Automated Note-Making System</a:t>
            </a:r>
            <a:r>
              <a:rPr lang="en-IN" sz="4445" b="1" dirty="0" smtClean="0">
                <a:latin typeface="Times New Roman" panose="02020603050405020304" pitchFamily="18" charset="0"/>
                <a:cs typeface="Times New Roman" panose="02020603050405020304" pitchFamily="18" charset="0"/>
                <a:sym typeface="+mn-ea"/>
              </a:rPr>
              <a:t>”</a:t>
            </a:r>
            <a:r>
              <a:rPr lang="en-IN" sz="4445" b="1" dirty="0" smtClean="0">
                <a:latin typeface="Arial Rounded MT Bold" panose="020F0704030504030204" pitchFamily="34" charset="0"/>
                <a:sym typeface="+mn-ea"/>
              </a:rPr>
              <a:t/>
            </a:r>
            <a:br>
              <a:rPr lang="en-IN" sz="4445" b="1" dirty="0" smtClean="0">
                <a:latin typeface="Arial Rounded MT Bold" panose="020F0704030504030204" pitchFamily="34" charset="0"/>
                <a:sym typeface="+mn-ea"/>
              </a:rPr>
            </a:br>
            <a:endParaRPr lang="en-IN" sz="4445" b="1"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78701"/>
            <a:ext cx="8911687" cy="1280890"/>
          </a:xfrm>
        </p:spPr>
        <p:txBody>
          <a:bodyPr/>
          <a:lstStyle/>
          <a:p>
            <a:pPr algn="ctr"/>
            <a:r>
              <a:rPr lang="en-IN" b="1" u="sng" dirty="0" smtClean="0">
                <a:solidFill>
                  <a:schemeClr val="tx1"/>
                </a:solidFill>
                <a:latin typeface="Times New Roman" panose="02020603050405020304" pitchFamily="18" charset="0"/>
                <a:cs typeface="Times New Roman" panose="02020603050405020304" pitchFamily="18" charset="0"/>
              </a:rPr>
              <a:t>INTERFACE</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8525" y="1959591"/>
            <a:ext cx="8915400" cy="3777622"/>
          </a:xfrm>
        </p:spPr>
        <p:txBody>
          <a:bodyPr>
            <a:normAutofit/>
          </a:bodyPr>
          <a:lstStyle/>
          <a:p>
            <a:pPr algn="just"/>
            <a:r>
              <a:rPr lang="en-IN" sz="2000" dirty="0" smtClean="0">
                <a:solidFill>
                  <a:schemeClr val="tx1"/>
                </a:solidFill>
                <a:latin typeface="Times New Roman" panose="02020603050405020304" pitchFamily="18" charset="0"/>
                <a:cs typeface="Times New Roman" panose="02020603050405020304" pitchFamily="18" charset="0"/>
              </a:rPr>
              <a:t>The proposed system enables user to give speech as input through an user interface created with frontend-development technologies like CSS, HTML, JavaScript.</a:t>
            </a:r>
          </a:p>
          <a:p>
            <a:pPr algn="just"/>
            <a:r>
              <a:rPr lang="en-IN" sz="2000" dirty="0" smtClean="0">
                <a:solidFill>
                  <a:schemeClr val="tx1"/>
                </a:solidFill>
                <a:latin typeface="Times New Roman" panose="02020603050405020304" pitchFamily="18" charset="0"/>
                <a:cs typeface="Times New Roman" panose="02020603050405020304" pitchFamily="18" charset="0"/>
              </a:rPr>
              <a:t>The “start recording” button enables the microphone to recognize speech.</a:t>
            </a:r>
          </a:p>
          <a:p>
            <a:pPr algn="just"/>
            <a:r>
              <a:rPr lang="en-IN" sz="2000" dirty="0" smtClean="0">
                <a:solidFill>
                  <a:schemeClr val="tx1"/>
                </a:solidFill>
                <a:latin typeface="Times New Roman" panose="02020603050405020304" pitchFamily="18" charset="0"/>
                <a:cs typeface="Times New Roman" panose="02020603050405020304" pitchFamily="18" charset="0"/>
              </a:rPr>
              <a:t>The interface makes choice of selecting language to speak.</a:t>
            </a:r>
          </a:p>
          <a:p>
            <a:pPr algn="just"/>
            <a:r>
              <a:rPr lang="en-IN" sz="2000" dirty="0" smtClean="0">
                <a:solidFill>
                  <a:schemeClr val="tx1"/>
                </a:solidFill>
                <a:latin typeface="Times New Roman" panose="02020603050405020304" pitchFamily="18" charset="0"/>
                <a:cs typeface="Times New Roman" panose="02020603050405020304" pitchFamily="18" charset="0"/>
              </a:rPr>
              <a:t>We can download the generated text from the interface.</a:t>
            </a:r>
          </a:p>
          <a:p>
            <a:pPr algn="just"/>
            <a:r>
              <a:rPr lang="en-IN" sz="2000" dirty="0" smtClean="0">
                <a:solidFill>
                  <a:schemeClr val="tx1"/>
                </a:solidFill>
                <a:latin typeface="Times New Roman" panose="02020603050405020304" pitchFamily="18" charset="0"/>
                <a:cs typeface="Times New Roman" panose="02020603050405020304" pitchFamily="18" charset="0"/>
              </a:rPr>
              <a:t>A clear button is created to clear the generated text through speech.</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4777740" y="1136650"/>
            <a:ext cx="4064000" cy="368300"/>
          </a:xfrm>
          <a:prstGeom prst="rect">
            <a:avLst/>
          </a:prstGeom>
          <a:no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822" y="996285"/>
            <a:ext cx="9441839" cy="540451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665053"/>
            <a:ext cx="8911687" cy="1280890"/>
          </a:xfrm>
        </p:spPr>
        <p:txBody>
          <a:bodyPr/>
          <a:lstStyle/>
          <a:p>
            <a:pPr algn="ctr"/>
            <a:r>
              <a:rPr lang="en-IN" b="1" u="sng" dirty="0" smtClean="0">
                <a:solidFill>
                  <a:schemeClr val="tx1"/>
                </a:solidFill>
                <a:latin typeface="Times New Roman" panose="02020603050405020304" pitchFamily="18" charset="0"/>
                <a:cs typeface="Times New Roman" panose="02020603050405020304" pitchFamily="18" charset="0"/>
              </a:rPr>
              <a:t>CONCLUSION</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2991" y="2215066"/>
            <a:ext cx="8915400" cy="3777622"/>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Manual note-taking can be difficult, especially while making documents, during meetings or lectures. It is a time consuming task for humans to make notes, prepare documents and writing the emails. To address this challenge, a Speech-Based Automated </a:t>
            </a:r>
            <a:r>
              <a:rPr lang="en-US" sz="2000" dirty="0" smtClean="0">
                <a:solidFill>
                  <a:schemeClr val="tx1"/>
                </a:solidFill>
                <a:latin typeface="Times New Roman" panose="02020603050405020304" pitchFamily="18" charset="0"/>
                <a:cs typeface="Times New Roman" panose="02020603050405020304" pitchFamily="18" charset="0"/>
              </a:rPr>
              <a:t>Note-Making </a:t>
            </a:r>
            <a:r>
              <a:rPr lang="en-US" sz="2000" dirty="0">
                <a:solidFill>
                  <a:schemeClr val="tx1"/>
                </a:solidFill>
                <a:latin typeface="Times New Roman" panose="02020603050405020304" pitchFamily="18" charset="0"/>
                <a:cs typeface="Times New Roman" panose="02020603050405020304" pitchFamily="18" charset="0"/>
              </a:rPr>
              <a:t>System is proposed</a:t>
            </a:r>
            <a:r>
              <a:rPr lang="en-IN" sz="2000" dirty="0" smtClean="0">
                <a:solidFill>
                  <a:schemeClr val="tx1"/>
                </a:solidFill>
                <a:latin typeface="Times New Roman" panose="02020603050405020304" pitchFamily="18" charset="0"/>
                <a:cs typeface="Times New Roman" panose="02020603050405020304" pitchFamily="18" charset="0"/>
              </a:rPr>
              <a:t>. The proposed system enables users to make notes using speech and it transcribes the input speech into equivalent text. This system has an user-friendly interface to make use of the system efficiently. We can also write emails and can edit text by adding editing features to the system. It can be useful for record meetings and generating meeting reports in future by making the necessary changes in the system.</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624110"/>
            <a:ext cx="8911687" cy="1280890"/>
          </a:xfrm>
        </p:spPr>
        <p:txBody>
          <a:bodyPr/>
          <a:lstStyle/>
          <a:p>
            <a:pPr algn="ctr"/>
            <a:r>
              <a:rPr lang="en-IN" b="1" u="sng" dirty="0" smtClean="0">
                <a:solidFill>
                  <a:schemeClr val="tx1"/>
                </a:solidFill>
                <a:latin typeface="Times New Roman" panose="02020603050405020304" pitchFamily="18" charset="0"/>
                <a:cs typeface="Times New Roman" panose="02020603050405020304" pitchFamily="18" charset="0"/>
              </a:rPr>
              <a:t>REFERENCES</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2991" y="2079009"/>
            <a:ext cx="8915400" cy="3777622"/>
          </a:xfrm>
        </p:spPr>
        <p:txBody>
          <a:bodyPr>
            <a:normAutofit fontScale="92500" lnSpcReduction="20000"/>
          </a:bodyPr>
          <a:lstStyle/>
          <a:p>
            <a:pPr algn="just"/>
            <a:r>
              <a:rPr lang="en-IN" sz="2200" dirty="0" smtClean="0">
                <a:latin typeface="Times New Roman" panose="02020603050405020304" pitchFamily="18" charset="0"/>
                <a:cs typeface="Times New Roman" panose="02020603050405020304" pitchFamily="18" charset="0"/>
              </a:rPr>
              <a:t>2022 </a:t>
            </a:r>
            <a:r>
              <a:rPr lang="en-IN" sz="2200" dirty="0">
                <a:latin typeface="Times New Roman" panose="02020603050405020304" pitchFamily="18" charset="0"/>
                <a:cs typeface="Times New Roman" panose="02020603050405020304" pitchFamily="18" charset="0"/>
              </a:rPr>
              <a:t>IEEE International Conference on Distributed Computing and Electrical Circuits and Electronics (ICDCECE) 978-1-6654-8316-2/22/$31.00 ©2022 IEEE Note-ing Hill: A Note-Making Application Vishnu </a:t>
            </a:r>
            <a:r>
              <a:rPr lang="en-IN" sz="2200" dirty="0" err="1">
                <a:latin typeface="Times New Roman" panose="02020603050405020304" pitchFamily="18" charset="0"/>
                <a:cs typeface="Times New Roman" panose="02020603050405020304" pitchFamily="18" charset="0"/>
              </a:rPr>
              <a:t>Anand</a:t>
            </a:r>
            <a:r>
              <a:rPr lang="en-IN" sz="2200" dirty="0">
                <a:latin typeface="Times New Roman" panose="02020603050405020304" pitchFamily="18" charset="0"/>
                <a:cs typeface="Times New Roman" panose="02020603050405020304" pitchFamily="18" charset="0"/>
              </a:rPr>
              <a:t> Department of Computer Science PES University Bengaluru, India vishnuanand2000@gmail.com </a:t>
            </a:r>
            <a:r>
              <a:rPr lang="en-IN" sz="2200" dirty="0" err="1">
                <a:latin typeface="Times New Roman" panose="02020603050405020304" pitchFamily="18" charset="0"/>
                <a:cs typeface="Times New Roman" panose="02020603050405020304" pitchFamily="18" charset="0"/>
              </a:rPr>
              <a:t>Chinmaya</a:t>
            </a:r>
            <a:r>
              <a:rPr lang="en-IN" sz="2200" dirty="0">
                <a:latin typeface="Times New Roman" panose="02020603050405020304" pitchFamily="18" charset="0"/>
                <a:cs typeface="Times New Roman" panose="02020603050405020304" pitchFamily="18" charset="0"/>
              </a:rPr>
              <a:t> Ravi Department of Computer science PES University Bengaluru, India chinmayaravi@gmail.com </a:t>
            </a:r>
            <a:r>
              <a:rPr lang="en-IN" sz="2200" dirty="0" err="1">
                <a:latin typeface="Times New Roman" panose="02020603050405020304" pitchFamily="18" charset="0"/>
                <a:cs typeface="Times New Roman" panose="02020603050405020304" pitchFamily="18" charset="0"/>
              </a:rPr>
              <a:t>Aniket</a:t>
            </a:r>
            <a:r>
              <a:rPr lang="en-IN" sz="2200" dirty="0">
                <a:latin typeface="Times New Roman" panose="02020603050405020304" pitchFamily="18" charset="0"/>
                <a:cs typeface="Times New Roman" panose="02020603050405020304" pitchFamily="18" charset="0"/>
              </a:rPr>
              <a:t> Acharya Department of Computer Science PES University Bengaluru, India aniket.ga8@gmail.com </a:t>
            </a:r>
            <a:endParaRPr lang="en-IN" sz="2200" dirty="0" smtClean="0">
              <a:latin typeface="Times New Roman" panose="02020603050405020304" pitchFamily="18" charset="0"/>
              <a:cs typeface="Times New Roman" panose="02020603050405020304" pitchFamily="18" charset="0"/>
            </a:endParaRPr>
          </a:p>
          <a:p>
            <a:pPr algn="just"/>
            <a:r>
              <a:rPr lang="en-IN" sz="2000" dirty="0" smtClean="0">
                <a:solidFill>
                  <a:schemeClr val="tx1"/>
                </a:solidFill>
                <a:latin typeface="Times New Roman" panose="02020603050405020304" pitchFamily="18" charset="0"/>
                <a:cs typeface="Times New Roman" panose="02020603050405020304" pitchFamily="18" charset="0"/>
              </a:rPr>
              <a:t>(APSIPA ASC 2010), pp. 490–493, 2010. [5] S. Natori, H. </a:t>
            </a:r>
            <a:r>
              <a:rPr lang="en-IN" sz="2000" dirty="0" err="1" smtClean="0">
                <a:solidFill>
                  <a:schemeClr val="tx1"/>
                </a:solidFill>
                <a:latin typeface="Times New Roman" panose="02020603050405020304" pitchFamily="18" charset="0"/>
                <a:cs typeface="Times New Roman" panose="02020603050405020304" pitchFamily="18" charset="0"/>
              </a:rPr>
              <a:t>Nishizaki</a:t>
            </a:r>
            <a:r>
              <a:rPr lang="en-IN" sz="2000" dirty="0" smtClean="0">
                <a:solidFill>
                  <a:schemeClr val="tx1"/>
                </a:solidFill>
                <a:latin typeface="Times New Roman" panose="02020603050405020304" pitchFamily="18" charset="0"/>
                <a:cs typeface="Times New Roman" panose="02020603050405020304" pitchFamily="18" charset="0"/>
              </a:rPr>
              <a:t>, and Y. </a:t>
            </a:r>
            <a:r>
              <a:rPr lang="en-IN" sz="2000" dirty="0" err="1" smtClean="0">
                <a:solidFill>
                  <a:schemeClr val="tx1"/>
                </a:solidFill>
                <a:latin typeface="Times New Roman" panose="02020603050405020304" pitchFamily="18" charset="0"/>
                <a:cs typeface="Times New Roman" panose="02020603050405020304" pitchFamily="18" charset="0"/>
              </a:rPr>
              <a:t>Sekiguchi</a:t>
            </a:r>
            <a:r>
              <a:rPr lang="en-IN" sz="2000" dirty="0" smtClean="0">
                <a:solidFill>
                  <a:schemeClr val="tx1"/>
                </a:solidFill>
                <a:latin typeface="Times New Roman" panose="02020603050405020304" pitchFamily="18" charset="0"/>
                <a:cs typeface="Times New Roman" panose="02020603050405020304" pitchFamily="18" charset="0"/>
              </a:rPr>
              <a:t>, “Japanese spoken term detection using syllable transition network derived from multiple speech recognizers’ outputs,” in Proc. of INTERSPEECH2010, pp. 681–684, 2010.</a:t>
            </a:r>
          </a:p>
          <a:p>
            <a:pPr algn="just"/>
            <a:r>
              <a:rPr lang="en-IN" sz="2000" dirty="0" err="1" smtClean="0">
                <a:solidFill>
                  <a:schemeClr val="tx1"/>
                </a:solidFill>
                <a:latin typeface="Times New Roman" panose="02020603050405020304" pitchFamily="18" charset="0"/>
                <a:cs typeface="Times New Roman" panose="02020603050405020304" pitchFamily="18" charset="0"/>
              </a:rPr>
              <a:t>Dua</a:t>
            </a:r>
            <a:r>
              <a:rPr lang="en-IN" sz="2000" dirty="0">
                <a:solidFill>
                  <a:schemeClr val="tx1"/>
                </a:solidFill>
                <a:latin typeface="Times New Roman" panose="02020603050405020304" pitchFamily="18" charset="0"/>
                <a:cs typeface="Times New Roman" panose="02020603050405020304" pitchFamily="18" charset="0"/>
              </a:rPr>
              <a:t>, M.; Aggarwal, R.K.; Biswas, M. Optimizing Integrated Features for Hindi Automatic Speech Recognition System. J. </a:t>
            </a:r>
            <a:r>
              <a:rPr lang="en-IN" sz="2000" dirty="0" err="1">
                <a:solidFill>
                  <a:schemeClr val="tx1"/>
                </a:solidFill>
                <a:latin typeface="Times New Roman" panose="02020603050405020304" pitchFamily="18" charset="0"/>
                <a:cs typeface="Times New Roman" panose="02020603050405020304" pitchFamily="18" charset="0"/>
              </a:rPr>
              <a:t>Intell</a:t>
            </a:r>
            <a:r>
              <a:rPr lang="en-IN" sz="2000" dirty="0">
                <a:solidFill>
                  <a:schemeClr val="tx1"/>
                </a:solidFill>
                <a:latin typeface="Times New Roman" panose="02020603050405020304" pitchFamily="18" charset="0"/>
                <a:cs typeface="Times New Roman" panose="02020603050405020304" pitchFamily="18" charset="0"/>
              </a:rPr>
              <a:t>. Syst. 2019, 29, 959–976</a:t>
            </a:r>
            <a:r>
              <a:rPr lang="en-IN" sz="20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5036" y="2908655"/>
            <a:ext cx="6833314" cy="2262781"/>
          </a:xfrm>
        </p:spPr>
        <p:txBody>
          <a:bodyPr>
            <a:noAutofit/>
          </a:bodyPr>
          <a:lstStyle/>
          <a:p>
            <a:r>
              <a:rPr lang="en-GB" altLang="en-IN" sz="6600" dirty="0">
                <a:latin typeface="Lucida Handwriting" panose="03010101010101010101" pitchFamily="66" charset="0"/>
              </a:rPr>
              <a:t> </a:t>
            </a:r>
            <a:r>
              <a:rPr lang="en-GB" altLang="en-IN" sz="6600" dirty="0" smtClean="0">
                <a:latin typeface="Lucida Handwriting" panose="03010101010101010101" pitchFamily="66" charset="0"/>
              </a:rPr>
              <a:t/>
            </a:r>
            <a:br>
              <a:rPr lang="en-GB" altLang="en-IN" sz="6600" dirty="0" smtClean="0">
                <a:latin typeface="Lucida Handwriting" panose="03010101010101010101" pitchFamily="66" charset="0"/>
              </a:rPr>
            </a:br>
            <a:r>
              <a:rPr lang="en-GB" altLang="en-IN" sz="6600" dirty="0">
                <a:latin typeface="Lucida Handwriting" panose="03010101010101010101" pitchFamily="66" charset="0"/>
              </a:rPr>
              <a:t/>
            </a:r>
            <a:br>
              <a:rPr lang="en-GB" altLang="en-IN" sz="6600" dirty="0">
                <a:latin typeface="Lucida Handwriting" panose="03010101010101010101" pitchFamily="66" charset="0"/>
              </a:rPr>
            </a:br>
            <a:r>
              <a:rPr lang="en-GB" altLang="en-IN" sz="6600" dirty="0" smtClean="0">
                <a:latin typeface="Lucida Handwriting" panose="03010101010101010101" pitchFamily="66" charset="0"/>
              </a:rPr>
              <a:t/>
            </a:r>
            <a:br>
              <a:rPr lang="en-GB" altLang="en-IN" sz="6600" dirty="0" smtClean="0">
                <a:latin typeface="Lucida Handwriting" panose="03010101010101010101" pitchFamily="66" charset="0"/>
              </a:rPr>
            </a:br>
            <a:r>
              <a:rPr lang="en-IN" sz="6600" b="1" dirty="0" smtClean="0">
                <a:latin typeface="Times New Roman" panose="02020603050405020304" pitchFamily="18" charset="0"/>
                <a:cs typeface="Times New Roman" panose="02020603050405020304" pitchFamily="18" charset="0"/>
              </a:rPr>
              <a:t>THANK </a:t>
            </a:r>
            <a:r>
              <a:rPr lang="en-IN" sz="6600" b="1" dirty="0">
                <a:latin typeface="Times New Roman" panose="02020603050405020304" pitchFamily="18" charset="0"/>
                <a:cs typeface="Times New Roman" panose="02020603050405020304" pitchFamily="18" charset="0"/>
              </a:rPr>
              <a:t>YOU</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136" y="611231"/>
            <a:ext cx="8911687" cy="1280890"/>
          </a:xfrm>
        </p:spPr>
        <p:txBody>
          <a:bodyPr>
            <a:normAutofit/>
          </a:bodyPr>
          <a:lstStyle/>
          <a:p>
            <a:r>
              <a:rPr lang="en-IN" sz="3000" b="1" u="sng" dirty="0" smtClean="0">
                <a:latin typeface="Times New Roman" panose="02020603050405020304" pitchFamily="18" charset="0"/>
                <a:cs typeface="Times New Roman" panose="02020603050405020304" pitchFamily="18" charset="0"/>
              </a:rPr>
              <a:t>AGENDA</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64435" y="1391478"/>
            <a:ext cx="8915400" cy="4498147"/>
          </a:xfrm>
        </p:spPr>
        <p:txBody>
          <a:bodyPr>
            <a:noAutofit/>
          </a:bodyPr>
          <a:lstStyle/>
          <a:p>
            <a:pPr marL="0" indent="0" algn="just">
              <a:buNone/>
            </a:pPr>
            <a:endParaRPr lang="en-IN" sz="1600" dirty="0" smtClean="0">
              <a:solidFill>
                <a:schemeClr val="tx1"/>
              </a:solidFill>
              <a:latin typeface="Times New Roman" panose="02020603050405020304" pitchFamily="18" charset="0"/>
              <a:cs typeface="Times New Roman" panose="02020603050405020304" pitchFamily="18" charset="0"/>
            </a:endParaRPr>
          </a:p>
          <a:p>
            <a:pPr algn="just"/>
            <a:r>
              <a:rPr lang="en-IN" sz="1600" dirty="0" smtClean="0">
                <a:solidFill>
                  <a:schemeClr val="tx1"/>
                </a:solidFill>
                <a:latin typeface="Times New Roman" panose="02020603050405020304" pitchFamily="18" charset="0"/>
                <a:cs typeface="Times New Roman" panose="02020603050405020304" pitchFamily="18" charset="0"/>
              </a:rPr>
              <a:t>PROBLEM </a:t>
            </a:r>
            <a:r>
              <a:rPr lang="en-IN" sz="1600" dirty="0">
                <a:solidFill>
                  <a:schemeClr val="tx1"/>
                </a:solidFill>
                <a:latin typeface="Times New Roman" panose="02020603050405020304" pitchFamily="18" charset="0"/>
                <a:cs typeface="Times New Roman" panose="02020603050405020304" pitchFamily="18" charset="0"/>
              </a:rPr>
              <a:t>STATEMENT</a:t>
            </a:r>
          </a:p>
          <a:p>
            <a:pPr algn="just"/>
            <a:r>
              <a:rPr lang="en-IN" sz="1600" dirty="0">
                <a:solidFill>
                  <a:schemeClr val="tx1"/>
                </a:solidFill>
                <a:latin typeface="Times New Roman" panose="02020603050405020304" pitchFamily="18" charset="0"/>
                <a:cs typeface="Times New Roman" panose="02020603050405020304" pitchFamily="18" charset="0"/>
              </a:rPr>
              <a:t>INTRODUCTION</a:t>
            </a:r>
          </a:p>
          <a:p>
            <a:pPr algn="just"/>
            <a:r>
              <a:rPr lang="en-IN" sz="1600" dirty="0" smtClean="0">
                <a:solidFill>
                  <a:schemeClr val="tx1"/>
                </a:solidFill>
                <a:latin typeface="Times New Roman" panose="02020603050405020304" pitchFamily="18" charset="0"/>
                <a:cs typeface="Times New Roman" panose="02020603050405020304" pitchFamily="18" charset="0"/>
              </a:rPr>
              <a:t>ABSTRACT</a:t>
            </a:r>
          </a:p>
          <a:p>
            <a:pPr algn="just"/>
            <a:r>
              <a:rPr lang="en-IN" sz="1600" dirty="0" smtClean="0">
                <a:solidFill>
                  <a:schemeClr val="tx1"/>
                </a:solidFill>
                <a:latin typeface="Times New Roman" panose="02020603050405020304" pitchFamily="18" charset="0"/>
                <a:cs typeface="Times New Roman" panose="02020603050405020304" pitchFamily="18" charset="0"/>
              </a:rPr>
              <a:t>SCOPE OF THE PROJECT</a:t>
            </a:r>
          </a:p>
          <a:p>
            <a:pPr algn="just"/>
            <a:r>
              <a:rPr lang="en-IN" sz="1600" dirty="0" smtClean="0">
                <a:solidFill>
                  <a:schemeClr val="tx1"/>
                </a:solidFill>
                <a:latin typeface="Times New Roman" panose="02020603050405020304" pitchFamily="18" charset="0"/>
                <a:cs typeface="Times New Roman" panose="02020603050405020304" pitchFamily="18" charset="0"/>
              </a:rPr>
              <a:t>GOAL AND OBJECTIVE</a:t>
            </a:r>
          </a:p>
          <a:p>
            <a:pPr algn="just"/>
            <a:r>
              <a:rPr lang="en-IN" sz="1600" dirty="0" smtClean="0">
                <a:solidFill>
                  <a:schemeClr val="tx1"/>
                </a:solidFill>
                <a:latin typeface="Times New Roman" panose="02020603050405020304" pitchFamily="18" charset="0"/>
                <a:cs typeface="Times New Roman" panose="02020603050405020304" pitchFamily="18" charset="0"/>
              </a:rPr>
              <a:t>EXISTED AND PROPOSED SYSTEMS</a:t>
            </a:r>
          </a:p>
          <a:p>
            <a:pPr algn="just"/>
            <a:r>
              <a:rPr lang="en-IN" sz="1600" dirty="0" smtClean="0">
                <a:solidFill>
                  <a:schemeClr val="tx1"/>
                </a:solidFill>
                <a:latin typeface="Times New Roman" panose="02020603050405020304" pitchFamily="18" charset="0"/>
                <a:cs typeface="Times New Roman" panose="02020603050405020304" pitchFamily="18" charset="0"/>
              </a:rPr>
              <a:t>METHDOLOGIES AND TECHNOLOGIES</a:t>
            </a:r>
          </a:p>
          <a:p>
            <a:pPr algn="just"/>
            <a:r>
              <a:rPr lang="en-GB" sz="1600" dirty="0" smtClean="0">
                <a:solidFill>
                  <a:schemeClr val="tx1"/>
                </a:solidFill>
                <a:latin typeface="Times New Roman" panose="02020603050405020304" pitchFamily="18" charset="0"/>
                <a:cs typeface="Times New Roman" panose="02020603050405020304" pitchFamily="18" charset="0"/>
              </a:rPr>
              <a:t>ADVANTAGES</a:t>
            </a:r>
          </a:p>
          <a:p>
            <a:pPr algn="just"/>
            <a:r>
              <a:rPr lang="en-GB" sz="1600" dirty="0" smtClean="0">
                <a:solidFill>
                  <a:schemeClr val="tx1"/>
                </a:solidFill>
                <a:latin typeface="Times New Roman" panose="02020603050405020304" pitchFamily="18" charset="0"/>
                <a:cs typeface="Times New Roman" panose="02020603050405020304" pitchFamily="18" charset="0"/>
              </a:rPr>
              <a:t>INTERFACE</a:t>
            </a:r>
          </a:p>
          <a:p>
            <a:pPr algn="just"/>
            <a:r>
              <a:rPr lang="en-GB" sz="1600" dirty="0" smtClean="0">
                <a:solidFill>
                  <a:schemeClr val="tx1"/>
                </a:solidFill>
                <a:latin typeface="Times New Roman" panose="02020603050405020304" pitchFamily="18" charset="0"/>
                <a:cs typeface="Times New Roman" panose="02020603050405020304" pitchFamily="18" charset="0"/>
              </a:rPr>
              <a:t>CONCLUSION</a:t>
            </a:r>
          </a:p>
          <a:p>
            <a:pPr algn="just"/>
            <a:r>
              <a:rPr lang="en-GB" sz="1600" dirty="0" smtClean="0">
                <a:solidFill>
                  <a:schemeClr val="tx1"/>
                </a:solidFill>
                <a:latin typeface="Times New Roman" panose="02020603050405020304" pitchFamily="18" charset="0"/>
                <a:cs typeface="Times New Roman" panose="02020603050405020304" pitchFamily="18" charset="0"/>
              </a:rPr>
              <a:t>REFERENCES</a:t>
            </a:r>
            <a:endParaRPr lang="en-IN" sz="16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344" y="611231"/>
            <a:ext cx="8911687" cy="1280890"/>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PROBLEM STATEMENT</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7141" y="2131272"/>
            <a:ext cx="8915400" cy="2683098"/>
          </a:xfrm>
        </p:spPr>
        <p:txBody>
          <a:bodyPr>
            <a:normAutofit/>
          </a:bodyPr>
          <a:lstStyle/>
          <a:p>
            <a:pPr algn="just"/>
            <a:r>
              <a:rPr lang="en-GB" sz="2000" dirty="0">
                <a:latin typeface="Times New Roman" panose="02020603050405020304" pitchFamily="18" charset="0"/>
                <a:cs typeface="Times New Roman" panose="02020603050405020304" pitchFamily="18" charset="0"/>
              </a:rPr>
              <a:t>Traditional note-taking methods </a:t>
            </a:r>
            <a:r>
              <a:rPr lang="en-GB" sz="2000" dirty="0" smtClean="0">
                <a:latin typeface="Times New Roman" panose="02020603050405020304" pitchFamily="18" charset="0"/>
                <a:cs typeface="Times New Roman" panose="02020603050405020304" pitchFamily="18" charset="0"/>
              </a:rPr>
              <a:t>(like handwritten </a:t>
            </a:r>
            <a:r>
              <a:rPr lang="en-GB" sz="2000" dirty="0">
                <a:latin typeface="Times New Roman" panose="02020603050405020304" pitchFamily="18" charset="0"/>
                <a:cs typeface="Times New Roman" panose="02020603050405020304" pitchFamily="18" charset="0"/>
              </a:rPr>
              <a:t>or </a:t>
            </a:r>
            <a:r>
              <a:rPr lang="en-GB" sz="2000" dirty="0" smtClean="0">
                <a:latin typeface="Times New Roman" panose="02020603050405020304" pitchFamily="18" charset="0"/>
                <a:cs typeface="Times New Roman" panose="02020603050405020304" pitchFamily="18" charset="0"/>
              </a:rPr>
              <a:t>typed documents) </a:t>
            </a:r>
            <a:r>
              <a:rPr lang="en-GB" sz="2000" dirty="0">
                <a:latin typeface="Times New Roman" panose="02020603050405020304" pitchFamily="18" charset="0"/>
                <a:cs typeface="Times New Roman" panose="02020603050405020304" pitchFamily="18" charset="0"/>
              </a:rPr>
              <a:t>are time-consuming and inefficient, especially </a:t>
            </a:r>
            <a:r>
              <a:rPr lang="en-GB" sz="2000" dirty="0" smtClean="0">
                <a:latin typeface="Times New Roman" panose="02020603050405020304" pitchFamily="18" charset="0"/>
                <a:cs typeface="Times New Roman" panose="02020603050405020304" pitchFamily="18" charset="0"/>
              </a:rPr>
              <a:t>in this fast-paced world. Accuracy </a:t>
            </a:r>
            <a:r>
              <a:rPr lang="en-GB" sz="2000" dirty="0">
                <a:latin typeface="Times New Roman" panose="02020603050405020304" pitchFamily="18" charset="0"/>
                <a:cs typeface="Times New Roman" panose="02020603050405020304" pitchFamily="18" charset="0"/>
              </a:rPr>
              <a:t>and completeness of notes are often </a:t>
            </a:r>
            <a:r>
              <a:rPr lang="en-GB" sz="2000" dirty="0" smtClean="0">
                <a:latin typeface="Times New Roman" panose="02020603050405020304" pitchFamily="18" charset="0"/>
                <a:cs typeface="Times New Roman" panose="02020603050405020304" pitchFamily="18" charset="0"/>
              </a:rPr>
              <a:t>compromised.</a:t>
            </a:r>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address this challenge, a Speech-Based Automated </a:t>
            </a:r>
            <a:r>
              <a:rPr lang="en-US" sz="2000" dirty="0" smtClean="0">
                <a:solidFill>
                  <a:schemeClr val="tx1"/>
                </a:solidFill>
                <a:latin typeface="Times New Roman" panose="02020603050405020304" pitchFamily="18" charset="0"/>
                <a:cs typeface="Times New Roman" panose="02020603050405020304" pitchFamily="18" charset="0"/>
              </a:rPr>
              <a:t>Note-Making </a:t>
            </a:r>
            <a:r>
              <a:rPr lang="en-US" sz="2000" dirty="0">
                <a:solidFill>
                  <a:schemeClr val="tx1"/>
                </a:solidFill>
                <a:latin typeface="Times New Roman" panose="02020603050405020304" pitchFamily="18" charset="0"/>
                <a:cs typeface="Times New Roman" panose="02020603050405020304" pitchFamily="18" charset="0"/>
              </a:rPr>
              <a:t>System is proposed. This system </a:t>
            </a:r>
            <a:r>
              <a:rPr lang="en-US" sz="2000" dirty="0" smtClean="0">
                <a:solidFill>
                  <a:schemeClr val="tx1"/>
                </a:solidFill>
                <a:latin typeface="Times New Roman" panose="02020603050405020304" pitchFamily="18" charset="0"/>
                <a:cs typeface="Times New Roman" panose="02020603050405020304" pitchFamily="18" charset="0"/>
              </a:rPr>
              <a:t>uses </a:t>
            </a:r>
            <a:r>
              <a:rPr lang="en-US" sz="2000" dirty="0">
                <a:solidFill>
                  <a:schemeClr val="tx1"/>
                </a:solidFill>
                <a:latin typeface="Times New Roman" panose="02020603050405020304" pitchFamily="18" charset="0"/>
                <a:cs typeface="Times New Roman" panose="02020603050405020304" pitchFamily="18" charset="0"/>
              </a:rPr>
              <a:t>speech recognition technology to seamlessly convert spoken words </a:t>
            </a:r>
            <a:r>
              <a:rPr lang="en-US" sz="2000" dirty="0" smtClean="0">
                <a:solidFill>
                  <a:schemeClr val="tx1"/>
                </a:solidFill>
                <a:latin typeface="Times New Roman" panose="02020603050405020304" pitchFamily="18" charset="0"/>
                <a:cs typeface="Times New Roman" panose="02020603050405020304" pitchFamily="18" charset="0"/>
              </a:rPr>
              <a:t>into </a:t>
            </a:r>
            <a:r>
              <a:rPr lang="en-US" sz="2000" dirty="0">
                <a:solidFill>
                  <a:schemeClr val="tx1"/>
                </a:solidFill>
                <a:latin typeface="Times New Roman" panose="02020603050405020304" pitchFamily="18" charset="0"/>
                <a:cs typeface="Times New Roman" panose="02020603050405020304" pitchFamily="18" charset="0"/>
              </a:rPr>
              <a:t>text, eliminating the need for manual </a:t>
            </a:r>
            <a:r>
              <a:rPr lang="en-US" sz="2000" dirty="0" smtClean="0">
                <a:solidFill>
                  <a:schemeClr val="tx1"/>
                </a:solidFill>
                <a:latin typeface="Times New Roman" panose="02020603050405020304" pitchFamily="18" charset="0"/>
                <a:cs typeface="Times New Roman" panose="02020603050405020304" pitchFamily="18" charset="0"/>
              </a:rPr>
              <a:t>note-making or document preparation and writing emails.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135" y="711379"/>
            <a:ext cx="8911687" cy="1280890"/>
          </a:xfrm>
        </p:spPr>
        <p:txBody>
          <a:bodyPr>
            <a:normAutofit/>
          </a:bodyPr>
          <a:lstStyle/>
          <a:p>
            <a:pPr algn="ctr"/>
            <a:r>
              <a:rPr lang="en-IN" sz="3000" b="1" u="sng" dirty="0" smtClean="0">
                <a:solidFill>
                  <a:schemeClr val="tx1"/>
                </a:solidFill>
                <a:latin typeface="Times New Roman" panose="02020603050405020304" pitchFamily="18" charset="0"/>
                <a:cs typeface="Times New Roman" panose="02020603050405020304" pitchFamily="18" charset="0"/>
              </a:rPr>
              <a:t>INTRODUCTION</a:t>
            </a:r>
            <a:endParaRPr lang="en-IN" sz="3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4135" y="1992269"/>
            <a:ext cx="8915400" cy="3684896"/>
          </a:xfrm>
        </p:spPr>
        <p:txBody>
          <a:bodyPr>
            <a:normAutofit/>
          </a:bodyPr>
          <a:lstStyle/>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ym typeface="Times New Roman" panose="02020603050405020304"/>
              </a:rPr>
              <a:t>The real-time transcription of spoken-words to text acts like a powerful tool for note-making.</a:t>
            </a:r>
          </a:p>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ym typeface="Times New Roman" panose="02020603050405020304"/>
              </a:rPr>
              <a:t>With this speech recognition tool, </a:t>
            </a:r>
            <a:r>
              <a:rPr lang="en-GB" sz="2000" dirty="0">
                <a:sym typeface="Times New Roman" panose="02020603050405020304"/>
              </a:rPr>
              <a:t>the goal is to simply input any continuous audio speech and output the text </a:t>
            </a:r>
            <a:r>
              <a:rPr lang="en-GB" sz="2000" dirty="0" smtClean="0">
                <a:sym typeface="Times New Roman" panose="02020603050405020304"/>
              </a:rPr>
              <a:t>equivalent (like documents and e-mails </a:t>
            </a:r>
            <a:r>
              <a:rPr lang="en-GB" sz="2000" dirty="0" err="1" smtClean="0">
                <a:sym typeface="Times New Roman" panose="02020603050405020304"/>
              </a:rPr>
              <a:t>etc</a:t>
            </a:r>
            <a:r>
              <a:rPr lang="en-GB" sz="2000" dirty="0" smtClean="0">
                <a:sym typeface="Times New Roman" panose="02020603050405020304"/>
              </a:rPr>
              <a:t> ).</a:t>
            </a:r>
          </a:p>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ym typeface="Times New Roman" panose="02020603050405020304"/>
              </a:rPr>
              <a:t>We </a:t>
            </a:r>
            <a:r>
              <a:rPr lang="en-GB" sz="2000" dirty="0">
                <a:sym typeface="Times New Roman" panose="02020603050405020304"/>
              </a:rPr>
              <a:t>want our Speech Recognition system to be speaker-independent and have high accuracy</a:t>
            </a:r>
            <a:r>
              <a:rPr lang="en-GB" sz="2000" dirty="0" smtClean="0">
                <a:sym typeface="Times New Roman" panose="02020603050405020304"/>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77" y="680381"/>
            <a:ext cx="8911687" cy="1280890"/>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EXAMPLE</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8879" y="1981200"/>
            <a:ext cx="4683785" cy="3777622"/>
          </a:xfrm>
        </p:spPr>
        <p:txBody>
          <a:bodyPr>
            <a:normAutofit/>
          </a:bodyPr>
          <a:lstStyle/>
          <a:p>
            <a:pPr algn="just"/>
            <a:r>
              <a:rPr lang="en-GB" sz="2000" dirty="0" smtClean="0">
                <a:latin typeface="Times New Roman" panose="02020603050405020304" pitchFamily="18" charset="0"/>
                <a:cs typeface="Times New Roman" panose="02020603050405020304" pitchFamily="18" charset="0"/>
              </a:rPr>
              <a:t>A student is struggling to make the documents for his academics. </a:t>
            </a:r>
            <a:r>
              <a:rPr lang="en-GB" sz="2000" dirty="0">
                <a:latin typeface="Times New Roman" panose="02020603050405020304" pitchFamily="18" charset="0"/>
                <a:cs typeface="Times New Roman" panose="02020603050405020304" pitchFamily="18" charset="0"/>
              </a:rPr>
              <a:t>Frustrated, </a:t>
            </a:r>
            <a:r>
              <a:rPr lang="en-GB" sz="2000" dirty="0" smtClean="0">
                <a:latin typeface="Times New Roman" panose="02020603050405020304" pitchFamily="18" charset="0"/>
                <a:cs typeface="Times New Roman" panose="02020603050405020304" pitchFamily="18" charset="0"/>
              </a:rPr>
              <a:t>he </a:t>
            </a:r>
            <a:r>
              <a:rPr lang="en-GB" sz="2000" dirty="0">
                <a:latin typeface="Times New Roman" panose="02020603050405020304" pitchFamily="18" charset="0"/>
                <a:cs typeface="Times New Roman" panose="02020603050405020304" pitchFamily="18" charset="0"/>
              </a:rPr>
              <a:t>switches on her speech-based note-taking </a:t>
            </a:r>
            <a:r>
              <a:rPr lang="en-GB" sz="2000" dirty="0" smtClean="0">
                <a:latin typeface="Times New Roman" panose="02020603050405020304" pitchFamily="18" charset="0"/>
                <a:cs typeface="Times New Roman" panose="02020603050405020304" pitchFamily="18" charset="0"/>
              </a:rPr>
              <a:t>system . This  device </a:t>
            </a:r>
            <a:r>
              <a:rPr lang="en-GB" sz="2000" dirty="0">
                <a:latin typeface="Times New Roman" panose="02020603050405020304" pitchFamily="18" charset="0"/>
                <a:cs typeface="Times New Roman" panose="02020603050405020304" pitchFamily="18" charset="0"/>
              </a:rPr>
              <a:t>effortlessly transcribes his </a:t>
            </a:r>
            <a:r>
              <a:rPr lang="en-GB" sz="2000" dirty="0" smtClean="0">
                <a:latin typeface="Times New Roman" panose="02020603050405020304" pitchFamily="18" charset="0"/>
                <a:cs typeface="Times New Roman" panose="02020603050405020304" pitchFamily="18" charset="0"/>
              </a:rPr>
              <a:t>words into text.</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So that he can easily </a:t>
            </a:r>
            <a:r>
              <a:rPr lang="en-GB" sz="2000" dirty="0">
                <a:latin typeface="Times New Roman" panose="02020603050405020304" pitchFamily="18" charset="0"/>
                <a:cs typeface="Times New Roman" panose="02020603050405020304" pitchFamily="18" charset="0"/>
              </a:rPr>
              <a:t>prepare for upcoming </a:t>
            </a:r>
            <a:r>
              <a:rPr lang="en-GB" sz="2000" dirty="0" smtClean="0">
                <a:latin typeface="Times New Roman" panose="02020603050405020304" pitchFamily="18" charset="0"/>
                <a:cs typeface="Times New Roman" panose="02020603050405020304" pitchFamily="18" charset="0"/>
              </a:rPr>
              <a:t>exams as the time is saved.</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611" y="1981200"/>
            <a:ext cx="3247628" cy="2554458"/>
          </a:xfrm>
          <a:prstGeom prst="rect">
            <a:avLst/>
          </a:prstGeom>
        </p:spPr>
      </p:pic>
    </p:spTree>
    <p:extLst>
      <p:ext uri="{BB962C8B-B14F-4D97-AF65-F5344CB8AC3E}">
        <p14:creationId xmlns:p14="http://schemas.microsoft.com/office/powerpoint/2010/main" val="1394009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361" y="0"/>
            <a:ext cx="3631842" cy="1171978"/>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                         </a:t>
            </a:r>
            <a:r>
              <a:rPr lang="en-US" sz="3000" b="1" u="sng" dirty="0" smtClean="0">
                <a:latin typeface="Times New Roman" panose="02020603050405020304" pitchFamily="18" charset="0"/>
                <a:cs typeface="Times New Roman" panose="02020603050405020304" pitchFamily="18" charset="0"/>
              </a:rPr>
              <a:t>ABSTRACT</a:t>
            </a:r>
            <a:endParaRPr lang="en-US"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2131" y="1190405"/>
            <a:ext cx="9514411" cy="5271025"/>
          </a:xfrm>
        </p:spPr>
        <p:txBody>
          <a:bodyPr>
            <a:normAutofit lnSpcReduction="10000"/>
          </a:bodyPr>
          <a:lstStyle/>
          <a:p>
            <a:pPr marL="0" indent="0" algn="just">
              <a:lnSpc>
                <a:spcPct val="120000"/>
              </a:lnSpc>
              <a:buNone/>
            </a:pPr>
            <a:r>
              <a:rPr lang="en-US" sz="1900" dirty="0">
                <a:solidFill>
                  <a:schemeClr val="tx1"/>
                </a:solidFill>
                <a:latin typeface="Times New Roman" panose="02020603050405020304" pitchFamily="18" charset="0"/>
                <a:cs typeface="Times New Roman" panose="02020603050405020304" pitchFamily="18" charset="0"/>
              </a:rPr>
              <a:t>In an increasingly digital and fast-paced world, efficient </a:t>
            </a:r>
            <a:r>
              <a:rPr lang="en-US" sz="1900" dirty="0" smtClean="0">
                <a:solidFill>
                  <a:schemeClr val="tx1"/>
                </a:solidFill>
                <a:latin typeface="Times New Roman" panose="02020603050405020304" pitchFamily="18" charset="0"/>
                <a:cs typeface="Times New Roman" panose="02020603050405020304" pitchFamily="18" charset="0"/>
              </a:rPr>
              <a:t>note-making </a:t>
            </a:r>
            <a:r>
              <a:rPr lang="en-US" sz="1900" dirty="0">
                <a:solidFill>
                  <a:schemeClr val="tx1"/>
                </a:solidFill>
                <a:latin typeface="Times New Roman" panose="02020603050405020304" pitchFamily="18" charset="0"/>
                <a:cs typeface="Times New Roman" panose="02020603050405020304" pitchFamily="18" charset="0"/>
              </a:rPr>
              <a:t>remains a fundamental skill for information retention and productivity. However, manual </a:t>
            </a:r>
            <a:r>
              <a:rPr lang="en-US" sz="1900" dirty="0" smtClean="0">
                <a:solidFill>
                  <a:schemeClr val="tx1"/>
                </a:solidFill>
                <a:latin typeface="Times New Roman" panose="02020603050405020304" pitchFamily="18" charset="0"/>
                <a:cs typeface="Times New Roman" panose="02020603050405020304" pitchFamily="18" charset="0"/>
              </a:rPr>
              <a:t>note-making </a:t>
            </a:r>
            <a:r>
              <a:rPr lang="en-US" sz="1900" dirty="0">
                <a:solidFill>
                  <a:schemeClr val="tx1"/>
                </a:solidFill>
                <a:latin typeface="Times New Roman" panose="02020603050405020304" pitchFamily="18" charset="0"/>
                <a:cs typeface="Times New Roman" panose="02020603050405020304" pitchFamily="18" charset="0"/>
              </a:rPr>
              <a:t>can be difficult, especially while making </a:t>
            </a:r>
            <a:r>
              <a:rPr lang="en-US" sz="1900" dirty="0" smtClean="0">
                <a:solidFill>
                  <a:schemeClr val="tx1"/>
                </a:solidFill>
                <a:latin typeface="Times New Roman" panose="02020603050405020304" pitchFamily="18" charset="0"/>
                <a:cs typeface="Times New Roman" panose="02020603050405020304" pitchFamily="18" charset="0"/>
              </a:rPr>
              <a:t>documents. </a:t>
            </a:r>
            <a:r>
              <a:rPr lang="en-US" sz="1900" dirty="0">
                <a:solidFill>
                  <a:schemeClr val="tx1"/>
                </a:solidFill>
                <a:latin typeface="Times New Roman" panose="02020603050405020304" pitchFamily="18" charset="0"/>
                <a:cs typeface="Times New Roman" panose="02020603050405020304" pitchFamily="18" charset="0"/>
              </a:rPr>
              <a:t>To address this challenge, a Speech-Based Automated </a:t>
            </a:r>
            <a:r>
              <a:rPr lang="en-US" sz="1900" dirty="0" smtClean="0">
                <a:solidFill>
                  <a:schemeClr val="tx1"/>
                </a:solidFill>
                <a:latin typeface="Times New Roman" panose="02020603050405020304" pitchFamily="18" charset="0"/>
                <a:cs typeface="Times New Roman" panose="02020603050405020304" pitchFamily="18" charset="0"/>
              </a:rPr>
              <a:t>Note-Making </a:t>
            </a:r>
            <a:r>
              <a:rPr lang="en-US" sz="1900" dirty="0">
                <a:solidFill>
                  <a:schemeClr val="tx1"/>
                </a:solidFill>
                <a:latin typeface="Times New Roman" panose="02020603050405020304" pitchFamily="18" charset="0"/>
                <a:cs typeface="Times New Roman" panose="02020603050405020304" pitchFamily="18" charset="0"/>
              </a:rPr>
              <a:t>System is </a:t>
            </a:r>
            <a:r>
              <a:rPr lang="en-US" sz="1900" dirty="0" smtClean="0">
                <a:solidFill>
                  <a:schemeClr val="tx1"/>
                </a:solidFill>
                <a:latin typeface="Times New Roman" panose="02020603050405020304" pitchFamily="18" charset="0"/>
                <a:cs typeface="Times New Roman" panose="02020603050405020304" pitchFamily="18" charset="0"/>
              </a:rPr>
              <a:t>proposed. Most of the existed systems converts speech-to-text only. Our proposed </a:t>
            </a:r>
            <a:r>
              <a:rPr lang="en-US" sz="1900" dirty="0">
                <a:solidFill>
                  <a:schemeClr val="tx1"/>
                </a:solidFill>
                <a:latin typeface="Times New Roman" panose="02020603050405020304" pitchFamily="18" charset="0"/>
                <a:cs typeface="Times New Roman" panose="02020603050405020304" pitchFamily="18" charset="0"/>
              </a:rPr>
              <a:t>system </a:t>
            </a:r>
            <a:r>
              <a:rPr lang="en-US" sz="1900" dirty="0" smtClean="0">
                <a:solidFill>
                  <a:schemeClr val="tx1"/>
                </a:solidFill>
                <a:latin typeface="Times New Roman" panose="02020603050405020304" pitchFamily="18" charset="0"/>
                <a:cs typeface="Times New Roman" panose="02020603050405020304" pitchFamily="18" charset="0"/>
              </a:rPr>
              <a:t>us</a:t>
            </a:r>
            <a:r>
              <a:rPr lang="en-US" sz="1900" dirty="0" smtClean="0">
                <a:solidFill>
                  <a:schemeClr val="tx1"/>
                </a:solidFill>
                <a:latin typeface="Times New Roman" panose="02020603050405020304" pitchFamily="18" charset="0"/>
                <a:cs typeface="Times New Roman" panose="02020603050405020304" pitchFamily="18" charset="0"/>
              </a:rPr>
              <a:t>es </a:t>
            </a:r>
            <a:r>
              <a:rPr lang="en-US" sz="1900" dirty="0">
                <a:solidFill>
                  <a:schemeClr val="tx1"/>
                </a:solidFill>
                <a:latin typeface="Times New Roman" panose="02020603050405020304" pitchFamily="18" charset="0"/>
                <a:cs typeface="Times New Roman" panose="02020603050405020304" pitchFamily="18" charset="0"/>
              </a:rPr>
              <a:t>speech recognition technology to seamlessly convert spoken words into written text</a:t>
            </a:r>
            <a:r>
              <a:rPr lang="en-US" sz="1900" dirty="0" smtClean="0">
                <a:solidFill>
                  <a:schemeClr val="tx1"/>
                </a:solidFill>
                <a:latin typeface="Times New Roman" panose="02020603050405020304" pitchFamily="18" charset="0"/>
                <a:cs typeface="Times New Roman" panose="02020603050405020304" pitchFamily="18" charset="0"/>
              </a:rPr>
              <a:t>, and also used to write emails. The </a:t>
            </a:r>
            <a:r>
              <a:rPr lang="en-US" sz="1900" dirty="0">
                <a:solidFill>
                  <a:schemeClr val="tx1"/>
                </a:solidFill>
                <a:latin typeface="Times New Roman" panose="02020603050405020304" pitchFamily="18" charset="0"/>
                <a:cs typeface="Times New Roman" panose="02020603050405020304" pitchFamily="18" charset="0"/>
              </a:rPr>
              <a:t>system begins by capturing audio input from a user's microphone or a designated source. A speech recognition engine is employed to transcribe the spoken words into text accurately and efficiently. The resulting text is then processed and organized as notes, which can be saved for future reference. Users are provided with a user-friendly interface that enables them to initiate the speech recognition process, start </a:t>
            </a:r>
            <a:r>
              <a:rPr lang="en-US" sz="1900" dirty="0" smtClean="0">
                <a:solidFill>
                  <a:schemeClr val="tx1"/>
                </a:solidFill>
                <a:latin typeface="Times New Roman" panose="02020603050405020304" pitchFamily="18" charset="0"/>
                <a:cs typeface="Times New Roman" panose="02020603050405020304" pitchFamily="18" charset="0"/>
              </a:rPr>
              <a:t>recording </a:t>
            </a:r>
            <a:r>
              <a:rPr lang="en-US" sz="1900" dirty="0">
                <a:solidFill>
                  <a:schemeClr val="tx1"/>
                </a:solidFill>
                <a:latin typeface="Times New Roman" panose="02020603050405020304" pitchFamily="18" charset="0"/>
                <a:cs typeface="Times New Roman" panose="02020603050405020304" pitchFamily="18" charset="0"/>
              </a:rPr>
              <a:t>and manage their notes </a:t>
            </a:r>
            <a:r>
              <a:rPr lang="en-US" sz="1900" dirty="0" smtClean="0">
                <a:solidFill>
                  <a:schemeClr val="tx1"/>
                </a:solidFill>
                <a:latin typeface="Times New Roman" panose="02020603050405020304" pitchFamily="18" charset="0"/>
                <a:cs typeface="Times New Roman" panose="02020603050405020304" pitchFamily="18" charset="0"/>
              </a:rPr>
              <a:t>effortlessly. This </a:t>
            </a:r>
            <a:r>
              <a:rPr lang="en-US" sz="1900" dirty="0">
                <a:solidFill>
                  <a:schemeClr val="tx1"/>
                </a:solidFill>
                <a:latin typeface="Times New Roman" panose="02020603050405020304" pitchFamily="18" charset="0"/>
                <a:cs typeface="Times New Roman" panose="02020603050405020304" pitchFamily="18" charset="0"/>
              </a:rPr>
              <a:t>Speech-Based Automated </a:t>
            </a:r>
            <a:r>
              <a:rPr lang="en-US" sz="1900" dirty="0" smtClean="0">
                <a:solidFill>
                  <a:schemeClr val="tx1"/>
                </a:solidFill>
                <a:latin typeface="Times New Roman" panose="02020603050405020304" pitchFamily="18" charset="0"/>
                <a:cs typeface="Times New Roman" panose="02020603050405020304" pitchFamily="18" charset="0"/>
              </a:rPr>
              <a:t>Note-Making </a:t>
            </a:r>
            <a:r>
              <a:rPr lang="en-US" sz="1900" dirty="0">
                <a:solidFill>
                  <a:schemeClr val="tx1"/>
                </a:solidFill>
                <a:latin typeface="Times New Roman" panose="02020603050405020304" pitchFamily="18" charset="0"/>
                <a:cs typeface="Times New Roman" panose="02020603050405020304" pitchFamily="18" charset="0"/>
              </a:rPr>
              <a:t>System, </a:t>
            </a:r>
            <a:r>
              <a:rPr lang="en-US" sz="1900" dirty="0" smtClean="0">
                <a:solidFill>
                  <a:schemeClr val="tx1"/>
                </a:solidFill>
                <a:latin typeface="Times New Roman" panose="02020603050405020304" pitchFamily="18" charset="0"/>
                <a:cs typeface="Times New Roman" panose="02020603050405020304" pitchFamily="18" charset="0"/>
              </a:rPr>
              <a:t>is </a:t>
            </a:r>
            <a:r>
              <a:rPr lang="en-US" sz="1900" dirty="0">
                <a:solidFill>
                  <a:schemeClr val="tx1"/>
                </a:solidFill>
                <a:latin typeface="Times New Roman" panose="02020603050405020304" pitchFamily="18" charset="0"/>
                <a:cs typeface="Times New Roman" panose="02020603050405020304" pitchFamily="18" charset="0"/>
              </a:rPr>
              <a:t>a valuable tool for capturing and organizing information quickly and accurately, freeing them from the limitations of manual </a:t>
            </a:r>
            <a:r>
              <a:rPr lang="en-US" sz="1900" dirty="0" smtClean="0">
                <a:solidFill>
                  <a:schemeClr val="tx1"/>
                </a:solidFill>
                <a:latin typeface="Times New Roman" panose="02020603050405020304" pitchFamily="18" charset="0"/>
                <a:cs typeface="Times New Roman" panose="02020603050405020304" pitchFamily="18" charset="0"/>
              </a:rPr>
              <a:t>note-making and document preparation.</a:t>
            </a:r>
            <a:endParaRPr lang="en-IN" sz="19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900" b="1" dirty="0">
                <a:solidFill>
                  <a:schemeClr val="tx1"/>
                </a:solidFill>
                <a:latin typeface="Times New Roman" panose="02020603050405020304" pitchFamily="18" charset="0"/>
                <a:cs typeface="Times New Roman" panose="02020603050405020304" pitchFamily="18" charset="0"/>
              </a:rPr>
              <a:t>Keywords</a:t>
            </a:r>
            <a:r>
              <a:rPr lang="en-US" sz="1900" dirty="0">
                <a:solidFill>
                  <a:schemeClr val="tx1"/>
                </a:solidFill>
                <a:latin typeface="Times New Roman" panose="02020603050405020304" pitchFamily="18" charset="0"/>
                <a:cs typeface="Times New Roman" panose="02020603050405020304" pitchFamily="18" charset="0"/>
              </a:rPr>
              <a:t>: </a:t>
            </a:r>
            <a:endParaRPr lang="en-IN" sz="19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Automated, </a:t>
            </a:r>
            <a:r>
              <a:rPr lang="en-US" sz="1900" dirty="0" smtClean="0">
                <a:solidFill>
                  <a:schemeClr val="tx1"/>
                </a:solidFill>
                <a:latin typeface="Times New Roman" panose="02020603050405020304" pitchFamily="18" charset="0"/>
                <a:cs typeface="Times New Roman" panose="02020603050405020304" pitchFamily="18" charset="0"/>
              </a:rPr>
              <a:t>Interface</a:t>
            </a:r>
            <a:r>
              <a:rPr lang="en-US" sz="1900" dirty="0">
                <a:solidFill>
                  <a:schemeClr val="tx1"/>
                </a:solidFill>
                <a:latin typeface="Times New Roman" panose="02020603050405020304" pitchFamily="18" charset="0"/>
                <a:cs typeface="Times New Roman" panose="02020603050405020304" pitchFamily="18" charset="0"/>
              </a:rPr>
              <a:t>, Speech </a:t>
            </a:r>
            <a:r>
              <a:rPr lang="en-US" sz="1900" dirty="0" smtClean="0">
                <a:solidFill>
                  <a:schemeClr val="tx1"/>
                </a:solidFill>
                <a:latin typeface="Times New Roman" panose="02020603050405020304" pitchFamily="18" charset="0"/>
                <a:cs typeface="Times New Roman" panose="02020603050405020304" pitchFamily="18" charset="0"/>
              </a:rPr>
              <a:t>recognition.</a:t>
            </a:r>
            <a:endParaRPr lang="en-US" sz="19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265" y="1535982"/>
            <a:ext cx="8915400" cy="3777622"/>
          </a:xfrm>
        </p:spPr>
        <p:txBody>
          <a:bodyPr/>
          <a:lstStyle/>
          <a:p>
            <a:pPr marL="0" indent="0">
              <a:buNone/>
            </a:pPr>
            <a:endParaRPr lang="en-US" sz="2000" b="1" dirty="0">
              <a:latin typeface="Times New Roman" panose="02020603050405020304" pitchFamily="18" charset="0"/>
              <a:cs typeface="Times New Roman" panose="02020603050405020304" pitchFamily="18" charset="0"/>
            </a:endParaRPr>
          </a:p>
          <a:p>
            <a:pPr algn="just"/>
            <a:r>
              <a:rPr lang="en-GB" sz="2000" dirty="0">
                <a:solidFill>
                  <a:schemeClr val="tx1"/>
                </a:solidFill>
                <a:latin typeface="Times New Roman" panose="02020603050405020304" pitchFamily="18" charset="0"/>
                <a:cs typeface="Times New Roman" panose="02020603050405020304" pitchFamily="18" charset="0"/>
              </a:rPr>
              <a:t>Develop an advanced speech recognition system capable of accurately transcribing spoken words into text.</a:t>
            </a:r>
          </a:p>
          <a:p>
            <a:pPr algn="just"/>
            <a:r>
              <a:rPr lang="en-GB" sz="2000" dirty="0">
                <a:solidFill>
                  <a:schemeClr val="tx1"/>
                </a:solidFill>
                <a:latin typeface="Times New Roman" panose="02020603050405020304" pitchFamily="18" charset="0"/>
                <a:cs typeface="Times New Roman" panose="02020603050405020304" pitchFamily="18" charset="0"/>
              </a:rPr>
              <a:t>Create an efficient mechanism to organize the transcribed and processed text into well-structured documents based on predefined templates or user-defined formatting rules.</a:t>
            </a:r>
          </a:p>
          <a:p>
            <a:pPr algn="just"/>
            <a:r>
              <a:rPr lang="en-GB" sz="2000" dirty="0">
                <a:solidFill>
                  <a:schemeClr val="tx1"/>
                </a:solidFill>
                <a:latin typeface="Times New Roman" panose="02020603050405020304" pitchFamily="18" charset="0"/>
                <a:cs typeface="Times New Roman" panose="02020603050405020304" pitchFamily="18" charset="0"/>
              </a:rPr>
              <a:t>Aim to provide real-time transcription and document creation to enhance productivity and efficiency in dynamic settings.</a:t>
            </a:r>
          </a:p>
          <a:p>
            <a:endParaRPr lang="en-IN" dirty="0"/>
          </a:p>
        </p:txBody>
      </p:sp>
      <p:sp>
        <p:nvSpPr>
          <p:cNvPr id="2" name="TextBox 1"/>
          <p:cNvSpPr txBox="1"/>
          <p:nvPr/>
        </p:nvSpPr>
        <p:spPr>
          <a:xfrm>
            <a:off x="3352941" y="846162"/>
            <a:ext cx="5500048" cy="553998"/>
          </a:xfrm>
          <a:prstGeom prst="rect">
            <a:avLst/>
          </a:prstGeom>
          <a:noFill/>
        </p:spPr>
        <p:txBody>
          <a:bodyPr wrap="square" rtlCol="0">
            <a:spAutoFit/>
          </a:bodyPr>
          <a:lstStyle/>
          <a:p>
            <a:pPr algn="ctr"/>
            <a:r>
              <a:rPr lang="en-IN" sz="3000" b="1" u="sng" dirty="0" smtClean="0">
                <a:latin typeface="Times New Roman" panose="02020603050405020304" pitchFamily="18" charset="0"/>
                <a:cs typeface="Times New Roman" panose="02020603050405020304" pitchFamily="18" charset="0"/>
              </a:rPr>
              <a:t>SCOPE OF THE PROJECT</a:t>
            </a:r>
            <a:endParaRPr lang="en-IN" sz="3000" b="1"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5659" y="713361"/>
            <a:ext cx="9286435" cy="4585358"/>
          </a:xfrm>
        </p:spPr>
        <p:txBody>
          <a:bodyPr>
            <a:normAutofit/>
          </a:bodyPr>
          <a:lstStyle/>
          <a:p>
            <a:pPr marL="0" indent="0" algn="ctr">
              <a:buNone/>
            </a:pPr>
            <a:r>
              <a:rPr lang="en-US" sz="3000" b="1" u="sng" dirty="0" smtClean="0">
                <a:solidFill>
                  <a:schemeClr val="tx1"/>
                </a:solidFill>
                <a:latin typeface="Times New Roman" panose="02020603050405020304" pitchFamily="18" charset="0"/>
                <a:cs typeface="Times New Roman" panose="02020603050405020304" pitchFamily="18" charset="0"/>
              </a:rPr>
              <a:t>GOALS </a:t>
            </a:r>
          </a:p>
          <a:p>
            <a:pPr marL="0" indent="0">
              <a:buNone/>
            </a:pPr>
            <a:endParaRPr lang="en-US" sz="2000" b="1" dirty="0">
              <a:latin typeface="Times New Roman" panose="02020603050405020304" pitchFamily="18" charset="0"/>
              <a:cs typeface="Times New Roman" panose="02020603050405020304" pitchFamily="18" charset="0"/>
            </a:endParaRPr>
          </a:p>
          <a:p>
            <a:pPr algn="just"/>
            <a:r>
              <a:rPr lang="en-GB" sz="2000" dirty="0" smtClean="0">
                <a:solidFill>
                  <a:schemeClr val="tx1"/>
                </a:solidFill>
                <a:latin typeface="Times New Roman" panose="02020603050405020304" pitchFamily="18" charset="0"/>
                <a:cs typeface="Times New Roman" panose="02020603050405020304" pitchFamily="18" charset="0"/>
                <a:sym typeface="Times New Roman" panose="02020603050405020304"/>
              </a:rPr>
              <a:t>With </a:t>
            </a:r>
            <a:r>
              <a:rPr lang="en-GB" sz="2000" dirty="0">
                <a:solidFill>
                  <a:schemeClr val="tx1"/>
                </a:solidFill>
                <a:latin typeface="Times New Roman" panose="02020603050405020304" pitchFamily="18" charset="0"/>
                <a:cs typeface="Times New Roman" panose="02020603050405020304" pitchFamily="18" charset="0"/>
                <a:sym typeface="Times New Roman" panose="02020603050405020304"/>
              </a:rPr>
              <a:t>automatic speech recognition, the goal is to simply input any continuous audio speech and output the text equivalent</a:t>
            </a:r>
            <a:r>
              <a:rPr lang="en-GB" sz="2000" dirty="0" smtClean="0">
                <a:solidFill>
                  <a:schemeClr val="tx1"/>
                </a:solidFill>
                <a:latin typeface="Times New Roman" panose="02020603050405020304" pitchFamily="18" charset="0"/>
                <a:cs typeface="Times New Roman" panose="02020603050405020304" pitchFamily="18" charset="0"/>
                <a:sym typeface="Times New Roman" panose="02020603050405020304"/>
              </a:rPr>
              <a:t>.</a:t>
            </a:r>
          </a:p>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olidFill>
                  <a:schemeClr val="tx1"/>
                </a:solidFill>
                <a:sym typeface="Times New Roman" panose="02020603050405020304"/>
              </a:rPr>
              <a:t>Our </a:t>
            </a:r>
            <a:r>
              <a:rPr lang="en-GB" sz="2000" dirty="0">
                <a:solidFill>
                  <a:schemeClr val="tx1"/>
                </a:solidFill>
                <a:sym typeface="Times New Roman" panose="02020603050405020304"/>
              </a:rPr>
              <a:t>Speech Recognition system to be speaker-independent and have high </a:t>
            </a:r>
            <a:r>
              <a:rPr lang="en-GB" sz="2000" dirty="0" smtClean="0">
                <a:solidFill>
                  <a:schemeClr val="tx1"/>
                </a:solidFill>
                <a:sym typeface="Times New Roman" panose="02020603050405020304"/>
              </a:rPr>
              <a:t>accuracy, efficiency with user-friendly interface.</a:t>
            </a:r>
            <a:endParaRPr lang="en-GB" sz="2000" dirty="0">
              <a:solidFill>
                <a:schemeClr val="tx1"/>
              </a:solidFill>
              <a:sym typeface="Times New Roman" panose="02020603050405020304"/>
            </a:endParaRPr>
          </a:p>
          <a:p>
            <a:pPr marL="0" indent="0" algn="just">
              <a:buNone/>
            </a:pPr>
            <a:endParaRPr lang="en-US" dirty="0" smtClean="0"/>
          </a:p>
          <a:p>
            <a:pPr algn="just"/>
            <a:endParaRPr lang="en-US" dirty="0" smtClean="0"/>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5654"/>
            <a:ext cx="65"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 y="2317736"/>
            <a:ext cx="11504613"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1023</TotalTime>
  <Words>1521</Words>
  <Application>Microsoft Office PowerPoint</Application>
  <PresentationFormat>Widescreen</PresentationFormat>
  <Paragraphs>131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Century Gothic</vt:lpstr>
      <vt:lpstr>Lucida Handwriting</vt:lpstr>
      <vt:lpstr>Tahoma</vt:lpstr>
      <vt:lpstr>Times New Roman</vt:lpstr>
      <vt:lpstr>Wingdings 3</vt:lpstr>
      <vt:lpstr>Wisp</vt:lpstr>
      <vt:lpstr>PowerPoint Presentation</vt:lpstr>
      <vt:lpstr>                          Project Title   “Speech Based Automated Note-Making System” </vt:lpstr>
      <vt:lpstr>AGENDA</vt:lpstr>
      <vt:lpstr>PROBLEM STATEMENT</vt:lpstr>
      <vt:lpstr>INTRODUCTION</vt:lpstr>
      <vt:lpstr>EXAMPLE</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INTERFACE</vt:lpstr>
      <vt:lpstr>PowerPoint Presentation</vt:lpstr>
      <vt:lpstr>CONCLUSION</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gangadharnikhil2001@gmail.com</dc:creator>
  <cp:lastModifiedBy>dongala keerthi</cp:lastModifiedBy>
  <cp:revision>115</cp:revision>
  <dcterms:created xsi:type="dcterms:W3CDTF">2022-09-20T19:07:00Z</dcterms:created>
  <dcterms:modified xsi:type="dcterms:W3CDTF">2023-12-12T09:09:50Z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9A70C0A8045B416D8E573A40E2F9D86F</vt:lpwstr>
  </property>
  <property fmtid="{D5CDD505-2E9C-101B-9397-08002B2CF9AE}" pid="3" name="KSOProductBuildVer">
    <vt:lpwstr>1033-12.2.0.13306</vt:lpwstr>
  </property>
</Properties>
</file>