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6" r:id="rId3"/>
    <p:sldId id="311" r:id="rId4"/>
    <p:sldId id="321" r:id="rId5"/>
    <p:sldId id="326" r:id="rId6"/>
    <p:sldId id="305" r:id="rId7"/>
    <p:sldId id="322" r:id="rId8"/>
    <p:sldId id="320" r:id="rId9"/>
    <p:sldId id="327" r:id="rId10"/>
    <p:sldId id="328" r:id="rId11"/>
    <p:sldId id="323" r:id="rId12"/>
    <p:sldId id="325" r:id="rId13"/>
    <p:sldId id="329" r:id="rId14"/>
    <p:sldId id="330" r:id="rId15"/>
    <p:sldId id="331" r:id="rId16"/>
    <p:sldId id="332" r:id="rId17"/>
    <p:sldId id="334" r:id="rId18"/>
    <p:sldId id="333" r:id="rId19"/>
    <p:sldId id="31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56B0D3-E864-4456-B2F7-A5C53DB2F530}"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56B0D3-E864-4456-B2F7-A5C53DB2F53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9E3E8-63A8-4109-B0FF-925586455973}" type="datetimeFigureOut">
              <a:rPr lang="en-IN" smtClean="0"/>
              <a:t>28-11-2023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56B0D3-E864-4456-B2F7-A5C53DB2F530}"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D9E3E8-63A8-4109-B0FF-925586455973}" type="datetimeFigureOut">
              <a:rPr lang="en-IN" smtClean="0"/>
              <a:t>28-11-2023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56B0D3-E864-4456-B2F7-A5C53DB2F530}"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Image" descr="Image"/>
          <p:cNvPicPr>
            <a:picLocks noChangeAspect="1"/>
          </p:cNvPicPr>
          <p:nvPr/>
        </p:nvPicPr>
        <p:blipFill>
          <a:blip r:embed="rId2"/>
          <a:stretch>
            <a:fillRect/>
          </a:stretch>
        </p:blipFill>
        <p:spPr>
          <a:xfrm>
            <a:off x="5622924" y="257575"/>
            <a:ext cx="1014838" cy="1048789"/>
          </a:xfrm>
          <a:prstGeom prst="rect">
            <a:avLst/>
          </a:prstGeom>
          <a:ln w="12700">
            <a:miter lim="400000"/>
            <a:headEnd/>
            <a:tailEnd/>
          </a:ln>
        </p:spPr>
      </p:pic>
      <p:sp>
        <p:nvSpPr>
          <p:cNvPr id="11" name="TextBox 10"/>
          <p:cNvSpPr txBox="1"/>
          <p:nvPr/>
        </p:nvSpPr>
        <p:spPr>
          <a:xfrm>
            <a:off x="2833352" y="1306364"/>
            <a:ext cx="6233375" cy="5940088"/>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    </a:t>
            </a:r>
            <a:r>
              <a:rPr lang="en-GB" altLang="en-IN" sz="2000"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“Review-1 </a:t>
            </a:r>
            <a:r>
              <a:rPr lang="en-IN" sz="2000" b="1" dirty="0">
                <a:latin typeface="Times New Roman" panose="02020603050405020304" pitchFamily="18" charset="0"/>
                <a:cs typeface="Times New Roman" panose="02020603050405020304" pitchFamily="18" charset="0"/>
                <a:sym typeface="+mn-ea"/>
              </a:rPr>
              <a:t>of </a:t>
            </a:r>
            <a:r>
              <a:rPr lang="en-GB" sz="2000" b="1" dirty="0" smtClean="0">
                <a:latin typeface="Times New Roman" panose="02020603050405020304" pitchFamily="18" charset="0"/>
                <a:cs typeface="Times New Roman" panose="02020603050405020304" pitchFamily="18" charset="0"/>
                <a:sym typeface="+mn-ea"/>
              </a:rPr>
              <a:t>Major</a:t>
            </a:r>
            <a:r>
              <a:rPr lang="en-IN" sz="2000" b="1" dirty="0" smtClean="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Project”         </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for </a:t>
            </a:r>
            <a:r>
              <a:rPr lang="en-IN" sz="2000" b="1" dirty="0" smtClean="0">
                <a:latin typeface="Times New Roman" panose="02020603050405020304" pitchFamily="18" charset="0"/>
                <a:cs typeface="Times New Roman" panose="02020603050405020304" pitchFamily="18" charset="0"/>
                <a:sym typeface="+mn-ea"/>
              </a:rPr>
              <a:t>E-4 2018 </a:t>
            </a:r>
            <a:r>
              <a:rPr lang="en-IN" sz="2000" b="1" dirty="0">
                <a:latin typeface="Times New Roman" panose="02020603050405020304" pitchFamily="18" charset="0"/>
                <a:cs typeface="Times New Roman" panose="02020603050405020304" pitchFamily="18" charset="0"/>
                <a:sym typeface="+mn-ea"/>
              </a:rPr>
              <a:t>Admitted Batch</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sym typeface="+mn-ea"/>
              </a:rPr>
              <a:t>       </a:t>
            </a:r>
            <a:r>
              <a:rPr lang="en-GB" altLang="en-IN" sz="2000" b="1" dirty="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Submitted as part of </a:t>
            </a:r>
            <a:r>
              <a:rPr lang="en-IN" sz="2000" b="1" dirty="0" smtClean="0">
                <a:latin typeface="Times New Roman" panose="02020603050405020304" pitchFamily="18" charset="0"/>
                <a:cs typeface="Times New Roman" panose="02020603050405020304" pitchFamily="18" charset="0"/>
                <a:sym typeface="+mn-ea"/>
              </a:rPr>
              <a:t>Major </a:t>
            </a:r>
            <a:r>
              <a:rPr lang="en-IN" sz="2000" b="1" dirty="0">
                <a:latin typeface="Times New Roman" panose="02020603050405020304" pitchFamily="18" charset="0"/>
                <a:cs typeface="Times New Roman" panose="02020603050405020304" pitchFamily="18" charset="0"/>
                <a:sym typeface="+mn-ea"/>
              </a:rPr>
              <a:t>Project. </a:t>
            </a:r>
            <a:endParaRPr lang="en-IN" sz="2000" b="1"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a:t>
            </a:r>
            <a:endParaRPr lang="en-IN" sz="2000"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sym typeface="+mn-ea"/>
              </a:rPr>
              <a:t> </a:t>
            </a:r>
            <a:r>
              <a:rPr lang="en-GB" altLang="en-IN" sz="2000" b="1" dirty="0">
                <a:latin typeface="Times New Roman" panose="02020603050405020304" pitchFamily="18" charset="0"/>
                <a:cs typeface="Times New Roman" panose="02020603050405020304" pitchFamily="18" charset="0"/>
                <a:sym typeface="+mn-ea"/>
              </a:rPr>
              <a:t> </a:t>
            </a:r>
            <a:r>
              <a:rPr lang="en-GB" altLang="en-IN" sz="2000" b="1" dirty="0" smtClean="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1</a:t>
            </a:r>
            <a:r>
              <a:rPr lang="en-IN" sz="2000" b="1" dirty="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D.Keerthi- S180532</a:t>
            </a:r>
            <a:endParaRPr lang="en-IN" sz="2000" b="1" dirty="0" smtClean="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sym typeface="+mn-ea"/>
              </a:rPr>
              <a:t>  2. </a:t>
            </a:r>
            <a:r>
              <a:rPr lang="en-IN" sz="2000" b="1" dirty="0" err="1" smtClean="0">
                <a:latin typeface="Times New Roman" panose="02020603050405020304" pitchFamily="18" charset="0"/>
                <a:cs typeface="Times New Roman" panose="02020603050405020304" pitchFamily="18" charset="0"/>
                <a:sym typeface="+mn-ea"/>
              </a:rPr>
              <a:t>P.Kumari</a:t>
            </a:r>
            <a:r>
              <a:rPr lang="en-IN" sz="2000" b="1" dirty="0" smtClean="0">
                <a:latin typeface="Times New Roman" panose="02020603050405020304" pitchFamily="18" charset="0"/>
                <a:cs typeface="Times New Roman" panose="02020603050405020304" pitchFamily="18" charset="0"/>
                <a:sym typeface="+mn-ea"/>
              </a:rPr>
              <a:t>- S180192</a:t>
            </a:r>
            <a:endParaRPr lang="en-IN" sz="2000" b="1" dirty="0" smtClean="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sym typeface="+mn-ea"/>
              </a:rPr>
              <a:t>                  3. </a:t>
            </a:r>
            <a:r>
              <a:rPr lang="en-IN" sz="2000" b="1" dirty="0" err="1" smtClean="0">
                <a:latin typeface="Times New Roman" panose="02020603050405020304" pitchFamily="18" charset="0"/>
                <a:cs typeface="Times New Roman" panose="02020603050405020304" pitchFamily="18" charset="0"/>
                <a:sym typeface="+mn-ea"/>
              </a:rPr>
              <a:t>Sk.Haseena</a:t>
            </a:r>
            <a:r>
              <a:rPr lang="en-IN" sz="2000" b="1" dirty="0" smtClean="0">
                <a:latin typeface="Times New Roman" panose="02020603050405020304" pitchFamily="18" charset="0"/>
                <a:cs typeface="Times New Roman" panose="02020603050405020304" pitchFamily="18" charset="0"/>
                <a:sym typeface="+mn-ea"/>
              </a:rPr>
              <a:t> Begum- S180720</a:t>
            </a:r>
          </a:p>
          <a:p>
            <a:pPr algn="ctr"/>
            <a:r>
              <a:rPr lang="en-GB" sz="2000" b="1" dirty="0" smtClean="0">
                <a:latin typeface="Times New Roman" panose="02020603050405020304" pitchFamily="18" charset="0"/>
                <a:cs typeface="Times New Roman" panose="02020603050405020304" pitchFamily="18" charset="0"/>
                <a:sym typeface="+mn-ea"/>
              </a:rPr>
              <a:t>             4. </a:t>
            </a:r>
            <a:r>
              <a:rPr lang="en-GB" sz="2000" b="1" dirty="0" err="1" smtClean="0">
                <a:latin typeface="Times New Roman" panose="02020603050405020304" pitchFamily="18" charset="0"/>
                <a:cs typeface="Times New Roman" panose="02020603050405020304" pitchFamily="18" charset="0"/>
                <a:sym typeface="+mn-ea"/>
              </a:rPr>
              <a:t>J.Leela</a:t>
            </a:r>
            <a:r>
              <a:rPr lang="en-GB" sz="2000" b="1" dirty="0" smtClean="0">
                <a:latin typeface="Times New Roman" panose="02020603050405020304" pitchFamily="18" charset="0"/>
                <a:cs typeface="Times New Roman" panose="02020603050405020304" pitchFamily="18" charset="0"/>
                <a:sym typeface="+mn-ea"/>
              </a:rPr>
              <a:t> </a:t>
            </a:r>
            <a:r>
              <a:rPr lang="en-GB" sz="2000" b="1" dirty="0" err="1" smtClean="0">
                <a:latin typeface="Times New Roman" panose="02020603050405020304" pitchFamily="18" charset="0"/>
                <a:cs typeface="Times New Roman" panose="02020603050405020304" pitchFamily="18" charset="0"/>
                <a:sym typeface="+mn-ea"/>
              </a:rPr>
              <a:t>Satyasri</a:t>
            </a:r>
            <a:r>
              <a:rPr lang="en-GB" sz="2000" b="1" dirty="0" smtClean="0">
                <a:latin typeface="Times New Roman" panose="02020603050405020304" pitchFamily="18" charset="0"/>
                <a:cs typeface="Times New Roman" panose="02020603050405020304" pitchFamily="18" charset="0"/>
                <a:sym typeface="+mn-ea"/>
              </a:rPr>
              <a:t>- S180543</a:t>
            </a:r>
            <a:endParaRPr lang="en-IN" sz="2000" b="1" dirty="0" smtClean="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Under the Supervision of:</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a:t>
            </a:r>
            <a:r>
              <a:rPr lang="en-IN" sz="2000" b="1" dirty="0" smtClean="0">
                <a:latin typeface="Times New Roman" panose="02020603050405020304" pitchFamily="18" charset="0"/>
                <a:cs typeface="Times New Roman" panose="02020603050405020304" pitchFamily="18" charset="0"/>
                <a:sym typeface="+mn-ea"/>
              </a:rPr>
              <a:t>Mrs.Ch.Lakshmi </a:t>
            </a:r>
            <a:r>
              <a:rPr lang="en-IN" sz="2000" b="1" dirty="0" err="1" smtClean="0">
                <a:latin typeface="Times New Roman" panose="02020603050405020304" pitchFamily="18" charset="0"/>
                <a:cs typeface="Times New Roman" panose="02020603050405020304" pitchFamily="18" charset="0"/>
                <a:sym typeface="+mn-ea"/>
              </a:rPr>
              <a:t>Bala</a:t>
            </a:r>
            <a:r>
              <a:rPr lang="en-IN" sz="2000" b="1" dirty="0" smtClean="0">
                <a:latin typeface="Times New Roman" panose="02020603050405020304" pitchFamily="18" charset="0"/>
                <a:cs typeface="Times New Roman" panose="02020603050405020304" pitchFamily="18" charset="0"/>
                <a:sym typeface="+mn-ea"/>
              </a:rPr>
              <a:t> ,</a:t>
            </a:r>
            <a:r>
              <a:rPr lang="en-IN" sz="2000" b="1" dirty="0" err="1" smtClean="0">
                <a:latin typeface="Times New Roman" panose="02020603050405020304" pitchFamily="18" charset="0"/>
                <a:cs typeface="Times New Roman" panose="02020603050405020304" pitchFamily="18" charset="0"/>
                <a:sym typeface="+mn-ea"/>
              </a:rPr>
              <a:t>M.Tech</a:t>
            </a:r>
            <a:r>
              <a:rPr lang="en-IN" sz="2000" b="1" dirty="0" smtClean="0">
                <a:latin typeface="Times New Roman" panose="02020603050405020304" pitchFamily="18" charset="0"/>
                <a:cs typeface="Times New Roman" panose="02020603050405020304" pitchFamily="18" charset="0"/>
                <a:sym typeface="+mn-ea"/>
              </a:rPr>
              <a:t>(</a:t>
            </a:r>
            <a:r>
              <a:rPr lang="en-IN" sz="2000" b="1" dirty="0" err="1" smtClean="0">
                <a:latin typeface="Times New Roman" panose="02020603050405020304" pitchFamily="18" charset="0"/>
                <a:cs typeface="Times New Roman" panose="02020603050405020304" pitchFamily="18" charset="0"/>
                <a:sym typeface="+mn-ea"/>
              </a:rPr>
              <a:t>Ph.D</a:t>
            </a:r>
            <a:r>
              <a:rPr lang="en-IN" sz="2000" b="1" dirty="0" smtClean="0">
                <a:latin typeface="Times New Roman" panose="02020603050405020304" pitchFamily="18" charset="0"/>
                <a:cs typeface="Times New Roman" panose="02020603050405020304" pitchFamily="18" charset="0"/>
                <a:sym typeface="+mn-ea"/>
              </a:rPr>
              <a:t>)</a:t>
            </a:r>
          </a:p>
          <a:p>
            <a:pPr algn="ctr"/>
            <a:r>
              <a:rPr lang="en-IN" sz="2000" b="1" dirty="0" smtClean="0">
                <a:latin typeface="Times New Roman" panose="02020603050405020304" pitchFamily="18" charset="0"/>
                <a:cs typeface="Times New Roman" panose="02020603050405020304" pitchFamily="18" charset="0"/>
              </a:rPr>
              <a:t>Assistant Professor</a:t>
            </a:r>
            <a:endParaRPr lang="en-IN" sz="2000" b="1"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Department of Computer Science and Engineering</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 Rajiv Gandhi University of Knowledge Technologies</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sym typeface="+mn-ea"/>
              </a:rPr>
              <a:t>Srikakulam – 532402</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8675" y="791570"/>
            <a:ext cx="9825937" cy="5119652"/>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Proposed system:</a:t>
            </a:r>
          </a:p>
          <a:p>
            <a:pPr algn="just"/>
            <a:r>
              <a:rPr lang="en-US" sz="2000" dirty="0" smtClean="0">
                <a:latin typeface="Times New Roman" panose="02020603050405020304" pitchFamily="18" charset="0"/>
                <a:cs typeface="Times New Roman" panose="02020603050405020304" pitchFamily="18" charset="0"/>
              </a:rPr>
              <a:t>It encourages digital note taking system  i.e. speech based automatic note-making system.</a:t>
            </a:r>
          </a:p>
          <a:p>
            <a:pPr algn="just"/>
            <a:r>
              <a:rPr lang="en-US" sz="2000" dirty="0" smtClean="0">
                <a:latin typeface="Times New Roman" panose="02020603050405020304" pitchFamily="18" charset="0"/>
                <a:cs typeface="Times New Roman" panose="02020603050405020304" pitchFamily="18" charset="0"/>
              </a:rPr>
              <a:t>It is Used to create the customized document preparation or organizing the notes.</a:t>
            </a:r>
          </a:p>
          <a:p>
            <a:pPr algn="just"/>
            <a:r>
              <a:rPr lang="en-US" sz="2000" dirty="0" smtClean="0">
                <a:latin typeface="Times New Roman" panose="02020603050405020304" pitchFamily="18" charset="0"/>
                <a:cs typeface="Times New Roman" panose="02020603050405020304" pitchFamily="18" charset="0"/>
              </a:rPr>
              <a:t>It is </a:t>
            </a:r>
            <a:r>
              <a:rPr lang="en-US" sz="2000" dirty="0" err="1" smtClean="0">
                <a:latin typeface="Times New Roman" panose="02020603050405020304" pitchFamily="18" charset="0"/>
                <a:cs typeface="Times New Roman" panose="02020603050405020304" pitchFamily="18" charset="0"/>
              </a:rPr>
              <a:t>ued</a:t>
            </a:r>
            <a:r>
              <a:rPr lang="en-US" sz="2000" dirty="0" smtClean="0">
                <a:latin typeface="Times New Roman" panose="02020603050405020304" pitchFamily="18" charset="0"/>
                <a:cs typeface="Times New Roman" panose="02020603050405020304" pitchFamily="18" charset="0"/>
              </a:rPr>
              <a:t> to write the E-mails.</a:t>
            </a:r>
          </a:p>
          <a:p>
            <a:pPr algn="just"/>
            <a:r>
              <a:rPr lang="en-US" sz="2000" dirty="0" smtClean="0">
                <a:latin typeface="Times New Roman" panose="02020603050405020304" pitchFamily="18" charset="0"/>
                <a:cs typeface="Times New Roman" panose="02020603050405020304" pitchFamily="18" charset="0"/>
              </a:rPr>
              <a:t>It is used to </a:t>
            </a:r>
            <a:r>
              <a:rPr lang="en-US" sz="2000" dirty="0" err="1" smtClean="0">
                <a:latin typeface="Times New Roman" panose="02020603050405020304" pitchFamily="18" charset="0"/>
                <a:cs typeface="Times New Roman" panose="02020603050405020304" pitchFamily="18" charset="0"/>
              </a:rPr>
              <a:t>transulate</a:t>
            </a:r>
            <a:r>
              <a:rPr lang="en-US" sz="2000" dirty="0" smtClean="0">
                <a:latin typeface="Times New Roman" panose="02020603050405020304" pitchFamily="18" charset="0"/>
                <a:cs typeface="Times New Roman" panose="02020603050405020304" pitchFamily="18" charset="0"/>
              </a:rPr>
              <a:t> the speech into text Accurately and efficiently.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22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49868"/>
            <a:ext cx="8911687" cy="1280890"/>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ADVANTAGES</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1076" y="2060620"/>
            <a:ext cx="9324304" cy="4481848"/>
          </a:xfrm>
        </p:spPr>
        <p:txBody>
          <a:bodyPr>
            <a:normAutofit/>
          </a:bodyPr>
          <a:lstStyle/>
          <a:p>
            <a:pPr marL="0" indent="0" algn="just">
              <a:buNone/>
            </a:pPr>
            <a:r>
              <a:rPr lang="en-IN" sz="2000" dirty="0" smtClean="0">
                <a:latin typeface="Times New Roman" panose="02020603050405020304" pitchFamily="18" charset="0"/>
                <a:cs typeface="Times New Roman" panose="02020603050405020304" pitchFamily="18" charset="0"/>
              </a:rPr>
              <a:t>Like all forms </a:t>
            </a:r>
            <a:r>
              <a:rPr lang="en-US" sz="2000" dirty="0">
                <a:latin typeface="Times New Roman" panose="02020603050405020304" pitchFamily="18" charset="0"/>
                <a:cs typeface="Times New Roman" panose="02020603050405020304" pitchFamily="18" charset="0"/>
              </a:rPr>
              <a:t>of technology, speech to text has many benefits that help us improve daily processes. These are some of the main advantages of using speech to text:</a:t>
            </a:r>
          </a:p>
          <a:p>
            <a:pPr algn="just"/>
            <a:r>
              <a:rPr lang="en-IN" sz="2000" b="1" dirty="0" smtClean="0">
                <a:latin typeface="Times New Roman" panose="02020603050405020304" pitchFamily="18" charset="0"/>
                <a:cs typeface="Times New Roman" panose="02020603050405020304" pitchFamily="18" charset="0"/>
              </a:rPr>
              <a:t>Save time:</a:t>
            </a:r>
            <a:r>
              <a:rPr lang="en-US" sz="2000" dirty="0">
                <a:latin typeface="Times New Roman" panose="02020603050405020304" pitchFamily="18" charset="0"/>
                <a:cs typeface="Times New Roman" panose="02020603050405020304" pitchFamily="18" charset="0"/>
              </a:rPr>
              <a:t>Automatic speech recognition technology saves time by delivering accurate transcripts in real-time</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Cost-efficient</a:t>
            </a:r>
            <a:r>
              <a:rPr lang="en-I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Most speech to text software has a subscription fee, and a few services are free. However, the cost of the subscription is far more cost-efficient than hiring human transcription services</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Enhance audio and video content: </a:t>
            </a:r>
            <a:r>
              <a:rPr lang="en-US" sz="2000" dirty="0" smtClean="0">
                <a:latin typeface="Times New Roman" panose="02020603050405020304" pitchFamily="18" charset="0"/>
                <a:cs typeface="Times New Roman" panose="02020603050405020304" pitchFamily="18" charset="0"/>
              </a:rPr>
              <a:t>Speech </a:t>
            </a:r>
            <a:r>
              <a:rPr lang="en-US" sz="2000" dirty="0">
                <a:latin typeface="Times New Roman" panose="02020603050405020304" pitchFamily="18" charset="0"/>
                <a:cs typeface="Times New Roman" panose="02020603050405020304" pitchFamily="18" charset="0"/>
              </a:rPr>
              <a:t>to text capabilities mean that audio and video data can be converted in real-time for subtitling and fast video transcription</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Streamline the user experience: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user experience is transformed through ease, accessibility, and seamlessness.</a:t>
            </a:r>
          </a:p>
          <a:p>
            <a:pPr algn="just"/>
            <a:endParaRPr lang="en-IN" sz="2000" dirty="0" smtClean="0">
              <a:latin typeface="Times New Roman" panose="02020603050405020304" pitchFamily="18" charset="0"/>
              <a:cs typeface="Times New Roman" panose="02020603050405020304" pitchFamily="18" charset="0"/>
            </a:endParaRPr>
          </a:p>
          <a:p>
            <a:pPr marL="0" indent="0" algn="just">
              <a:buNone/>
            </a:pPr>
            <a:endParaRPr lang="en-IN" sz="2000" dirty="0" smtClean="0"/>
          </a:p>
        </p:txBody>
      </p:sp>
    </p:spTree>
    <p:extLst>
      <p:ext uri="{BB962C8B-B14F-4D97-AF65-F5344CB8AC3E}">
        <p14:creationId xmlns:p14="http://schemas.microsoft.com/office/powerpoint/2010/main" val="143539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87" y="649868"/>
            <a:ext cx="8911687" cy="1280890"/>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DISADVANTAGE</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2000" dirty="0" smtClean="0">
                <a:latin typeface="Times New Roman" panose="02020603050405020304" pitchFamily="18" charset="0"/>
                <a:cs typeface="Times New Roman" panose="02020603050405020304" pitchFamily="18" charset="0"/>
              </a:rPr>
              <a:t>New </a:t>
            </a:r>
            <a:r>
              <a:rPr lang="en-US" sz="2000" dirty="0">
                <a:latin typeface="Times New Roman" panose="02020603050405020304" pitchFamily="18" charset="0"/>
                <a:cs typeface="Times New Roman" panose="02020603050405020304" pitchFamily="18" charset="0"/>
              </a:rPr>
              <a:t>technologies like speech to text don't come without imperfection, and these are some of the main limitations of speech to text</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Requires Human Input: </a:t>
            </a:r>
            <a:r>
              <a:rPr lang="en-US" sz="2000" dirty="0" smtClean="0">
                <a:latin typeface="Times New Roman" panose="02020603050405020304" pitchFamily="18" charset="0"/>
                <a:cs typeface="Times New Roman" panose="02020603050405020304" pitchFamily="18" charset="0"/>
              </a:rPr>
              <a:t>Because </a:t>
            </a:r>
            <a:r>
              <a:rPr lang="en-US" sz="2000" dirty="0">
                <a:latin typeface="Times New Roman" panose="02020603050405020304" pitchFamily="18" charset="0"/>
                <a:cs typeface="Times New Roman" panose="02020603050405020304" pitchFamily="18" charset="0"/>
              </a:rPr>
              <a:t>speech to text lacks complete accuracy, some human edits to the speech data are required for optimal usage</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Requires Clean recordings: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get a quality transcript from voice recognition software, you need to ensure the recorded audio is clear and intelligible. This means there needs to be no background noise, adequate pronunciation, no accents, and one person speaking at a time. You also need to provide voice commands for punctuation.</a:t>
            </a: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pPr>
              <a:lnSpc>
                <a:spcPct val="150000"/>
              </a:lnSpc>
            </a:pPr>
            <a:endParaRPr lang="en-IN" dirty="0" smtClean="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11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027" y="327547"/>
            <a:ext cx="10044752" cy="6359856"/>
          </a:xfrm>
        </p:spPr>
        <p:txBody>
          <a:bodyPr>
            <a:normAutofit/>
          </a:bodyPr>
          <a:lstStyle/>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Methodologies :</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Speech Recognition : Utilizes </a:t>
            </a:r>
            <a:r>
              <a:rPr lang="en-US" sz="2000" dirty="0">
                <a:latin typeface="Times New Roman" panose="02020603050405020304" pitchFamily="18" charset="0"/>
                <a:cs typeface="Times New Roman" panose="02020603050405020304" pitchFamily="18" charset="0"/>
              </a:rPr>
              <a:t>state-of-the-art automatic speech recognition (ASR) models trained on large datasets to accurately convert spoken words into </a:t>
            </a:r>
            <a:r>
              <a:rPr lang="en-US" sz="2000" dirty="0" smtClean="0">
                <a:latin typeface="Times New Roman" panose="02020603050405020304" pitchFamily="18" charset="0"/>
                <a:cs typeface="Times New Roman" panose="02020603050405020304" pitchFamily="18" charset="0"/>
              </a:rPr>
              <a:t>text . Employs </a:t>
            </a:r>
            <a:r>
              <a:rPr lang="en-US" sz="2000" dirty="0">
                <a:latin typeface="Times New Roman" panose="02020603050405020304" pitchFamily="18" charset="0"/>
                <a:cs typeface="Times New Roman" panose="02020603050405020304" pitchFamily="18" charset="0"/>
              </a:rPr>
              <a:t>deep learning architectures such as recurrent neural networks (RNNs) or transformer models for robust and context-aware </a:t>
            </a:r>
            <a:r>
              <a:rPr lang="en-US" sz="2000" dirty="0" smtClean="0">
                <a:latin typeface="Times New Roman" panose="02020603050405020304" pitchFamily="18" charset="0"/>
                <a:cs typeface="Times New Roman" panose="02020603050405020304" pitchFamily="18" charset="0"/>
              </a:rPr>
              <a:t>transcription</a:t>
            </a:r>
          </a:p>
          <a:p>
            <a:pPr algn="just"/>
            <a:r>
              <a:rPr lang="en-US" sz="2000" dirty="0" smtClean="0">
                <a:latin typeface="Times New Roman" panose="02020603050405020304" pitchFamily="18" charset="0"/>
                <a:cs typeface="Times New Roman" panose="02020603050405020304" pitchFamily="18" charset="0"/>
              </a:rPr>
              <a:t>Natural </a:t>
            </a:r>
            <a:r>
              <a:rPr lang="en-US" sz="2000" dirty="0">
                <a:latin typeface="Times New Roman" panose="02020603050405020304" pitchFamily="18" charset="0"/>
                <a:cs typeface="Times New Roman" panose="02020603050405020304" pitchFamily="18" charset="0"/>
              </a:rPr>
              <a:t>Language Processing (NLP</a:t>
            </a:r>
            <a:r>
              <a:rPr lang="en-US" sz="2000" dirty="0" smtClean="0">
                <a:latin typeface="Times New Roman" panose="02020603050405020304" pitchFamily="18" charset="0"/>
                <a:cs typeface="Times New Roman" panose="02020603050405020304" pitchFamily="18" charset="0"/>
              </a:rPr>
              <a:t>): Applies </a:t>
            </a:r>
            <a:r>
              <a:rPr lang="en-US" sz="2000" dirty="0">
                <a:latin typeface="Times New Roman" panose="02020603050405020304" pitchFamily="18" charset="0"/>
                <a:cs typeface="Times New Roman" panose="02020603050405020304" pitchFamily="18" charset="0"/>
              </a:rPr>
              <a:t>NLP techniques to understand the semantic meaning of transcribed text, enabling the system to extract key information and context from spoken </a:t>
            </a:r>
            <a:r>
              <a:rPr lang="en-US" sz="2000" dirty="0" smtClean="0">
                <a:latin typeface="Times New Roman" panose="02020603050405020304" pitchFamily="18" charset="0"/>
                <a:cs typeface="Times New Roman" panose="02020603050405020304" pitchFamily="18" charset="0"/>
              </a:rPr>
              <a:t>content . Implements </a:t>
            </a:r>
            <a:r>
              <a:rPr lang="en-US" sz="2000" dirty="0">
                <a:latin typeface="Times New Roman" panose="02020603050405020304" pitchFamily="18" charset="0"/>
                <a:cs typeface="Times New Roman" panose="02020603050405020304" pitchFamily="18" charset="0"/>
              </a:rPr>
              <a:t>named entity recognition and sentiment analysis to identify entities and sentiments expressed in the spoken content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Machine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Summarization : Utilizes </a:t>
            </a:r>
            <a:r>
              <a:rPr lang="en-US" sz="2000" dirty="0">
                <a:latin typeface="Times New Roman" panose="02020603050405020304" pitchFamily="18" charset="0"/>
                <a:cs typeface="Times New Roman" panose="02020603050405020304" pitchFamily="18" charset="0"/>
              </a:rPr>
              <a:t>machine learning algorithms, including supervised and unsupervised methods, for automatic summarization of transcribed </a:t>
            </a:r>
            <a:r>
              <a:rPr lang="en-US" sz="2000" dirty="0" smtClean="0">
                <a:latin typeface="Times New Roman" panose="02020603050405020304" pitchFamily="18" charset="0"/>
                <a:cs typeface="Times New Roman" panose="02020603050405020304" pitchFamily="18" charset="0"/>
              </a:rPr>
              <a:t>text . Trains </a:t>
            </a:r>
            <a:r>
              <a:rPr lang="en-US" sz="2000" dirty="0">
                <a:latin typeface="Times New Roman" panose="02020603050405020304" pitchFamily="18" charset="0"/>
                <a:cs typeface="Times New Roman" panose="02020603050405020304" pitchFamily="18" charset="0"/>
              </a:rPr>
              <a:t>models to identify important sentences and generate concise summaries, providing users with a quick overview of the content</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Categorization and Organization: Notes are automatically categorized based on topics, enabling users to quickly locate and reference information. This feature enhances the organization of notes, making it easier to manage and retrieve specific details.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49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0560" y="764274"/>
            <a:ext cx="9744051" cy="5146947"/>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Technologies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Python libraries : </a:t>
            </a:r>
            <a:r>
              <a:rPr lang="en-US" sz="2000" dirty="0">
                <a:latin typeface="Times New Roman" panose="02020603050405020304" pitchFamily="18" charset="0"/>
                <a:cs typeface="Times New Roman" panose="02020603050405020304" pitchFamily="18" charset="0"/>
              </a:rPr>
              <a:t>Python libraries are pre-written sets of code, functions, and modules that enhance the capabilities of the Python programming language, enabling developers to efficiently perform various tasks without having to build everything from scratch.</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Deep Learning :  Deep learning </a:t>
            </a:r>
            <a:r>
              <a:rPr lang="en-US" sz="2000" dirty="0">
                <a:latin typeface="Times New Roman" panose="02020603050405020304" pitchFamily="18" charset="0"/>
                <a:cs typeface="Times New Roman" panose="02020603050405020304" pitchFamily="18" charset="0"/>
              </a:rPr>
              <a:t>is a subfield of machine learning that involves training artificial neural networks on large amounts of data to enable them to make complex decisions and </a:t>
            </a:r>
            <a:r>
              <a:rPr lang="en-US" sz="2000" dirty="0" smtClean="0">
                <a:latin typeface="Times New Roman" panose="02020603050405020304" pitchFamily="18" charset="0"/>
                <a:cs typeface="Times New Roman" panose="02020603050405020304" pitchFamily="18" charset="0"/>
              </a:rPr>
              <a:t>predictions.</a:t>
            </a:r>
          </a:p>
          <a:p>
            <a:pPr algn="just"/>
            <a:r>
              <a:rPr lang="en-US" sz="2000" dirty="0" smtClean="0">
                <a:latin typeface="Times New Roman" panose="02020603050405020304" pitchFamily="18" charset="0"/>
                <a:cs typeface="Times New Roman" panose="02020603050405020304" pitchFamily="18" charset="0"/>
              </a:rPr>
              <a:t>Front end development : </a:t>
            </a:r>
            <a:r>
              <a:rPr lang="en-US" sz="2000" dirty="0" err="1" smtClean="0">
                <a:latin typeface="Times New Roman" panose="02020603050405020304" pitchFamily="18" charset="0"/>
                <a:cs typeface="Times New Roman" panose="02020603050405020304" pitchFamily="18" charset="0"/>
              </a:rPr>
              <a:t>javascript</a:t>
            </a:r>
            <a:r>
              <a:rPr lang="en-US" sz="2000" dirty="0" smtClean="0">
                <a:latin typeface="Times New Roman" panose="02020603050405020304" pitchFamily="18" charset="0"/>
                <a:cs typeface="Times New Roman" panose="02020603050405020304" pitchFamily="18" charset="0"/>
              </a:rPr>
              <a:t> , HTML ,CSS </a:t>
            </a:r>
          </a:p>
        </p:txBody>
      </p:sp>
    </p:spTree>
    <p:extLst>
      <p:ext uri="{BB962C8B-B14F-4D97-AF65-F5344CB8AC3E}">
        <p14:creationId xmlns:p14="http://schemas.microsoft.com/office/powerpoint/2010/main" val="290647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78701"/>
            <a:ext cx="8911687" cy="1280890"/>
          </a:xfrm>
        </p:spPr>
        <p:txBody>
          <a:bodyPr/>
          <a:lstStyle/>
          <a:p>
            <a:pPr algn="ctr"/>
            <a:r>
              <a:rPr lang="en-IN" b="1" u="sng" dirty="0" smtClean="0">
                <a:latin typeface="Times New Roman" panose="02020603050405020304" pitchFamily="18" charset="0"/>
                <a:cs typeface="Times New Roman" panose="02020603050405020304" pitchFamily="18" charset="0"/>
              </a:rPr>
              <a:t>INTERFACE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8525" y="1959591"/>
            <a:ext cx="8915400" cy="3777622"/>
          </a:xfrm>
        </p:spPr>
        <p:txBody>
          <a:bodyPr>
            <a:normAutofit/>
          </a:bodyPr>
          <a:lstStyle/>
          <a:p>
            <a:r>
              <a:rPr lang="en-IN" sz="2000" dirty="0" smtClean="0">
                <a:latin typeface="Times New Roman" panose="02020603050405020304" pitchFamily="18" charset="0"/>
                <a:cs typeface="Times New Roman" panose="02020603050405020304" pitchFamily="18" charset="0"/>
              </a:rPr>
              <a:t>The proposed system enables user to give speech as input through an user interface created with frontend-development technologies like CSS, HTML, JavaScript.</a:t>
            </a:r>
          </a:p>
          <a:p>
            <a:r>
              <a:rPr lang="en-IN" sz="2000" dirty="0" smtClean="0">
                <a:latin typeface="Times New Roman" panose="02020603050405020304" pitchFamily="18" charset="0"/>
                <a:cs typeface="Times New Roman" panose="02020603050405020304" pitchFamily="18" charset="0"/>
              </a:rPr>
              <a:t>The “start recording” button enables the microphone to recognize speech.</a:t>
            </a:r>
          </a:p>
          <a:p>
            <a:r>
              <a:rPr lang="en-IN" sz="2000" dirty="0" smtClean="0">
                <a:latin typeface="Times New Roman" panose="02020603050405020304" pitchFamily="18" charset="0"/>
                <a:cs typeface="Times New Roman" panose="02020603050405020304" pitchFamily="18" charset="0"/>
              </a:rPr>
              <a:t>The interface makes choice of selecting language to speak.</a:t>
            </a:r>
          </a:p>
          <a:p>
            <a:r>
              <a:rPr lang="en-IN" sz="2000" dirty="0" smtClean="0">
                <a:latin typeface="Times New Roman" panose="02020603050405020304" pitchFamily="18" charset="0"/>
                <a:cs typeface="Times New Roman" panose="02020603050405020304" pitchFamily="18" charset="0"/>
              </a:rPr>
              <a:t>We can download the generated text from the interface.</a:t>
            </a:r>
          </a:p>
          <a:p>
            <a:r>
              <a:rPr lang="en-IN" sz="2000" dirty="0" smtClean="0">
                <a:latin typeface="Times New Roman" panose="02020603050405020304" pitchFamily="18" charset="0"/>
                <a:cs typeface="Times New Roman" panose="02020603050405020304" pitchFamily="18" charset="0"/>
              </a:rPr>
              <a:t>A clear button is created to clear the generated text through speech.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98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822" y="996285"/>
            <a:ext cx="8544639" cy="4804013"/>
          </a:xfrm>
          <a:prstGeom prst="rect">
            <a:avLst/>
          </a:prstGeom>
        </p:spPr>
      </p:pic>
    </p:spTree>
    <p:extLst>
      <p:ext uri="{BB962C8B-B14F-4D97-AF65-F5344CB8AC3E}">
        <p14:creationId xmlns:p14="http://schemas.microsoft.com/office/powerpoint/2010/main" val="54464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665053"/>
            <a:ext cx="8911687" cy="1280890"/>
          </a:xfrm>
        </p:spPr>
        <p:txBody>
          <a:bodyPr/>
          <a:lstStyle/>
          <a:p>
            <a:pPr algn="ctr"/>
            <a:r>
              <a:rPr lang="en-IN" b="1" u="sng" dirty="0" smtClean="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2991" y="2229134"/>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Manual note-taking can be difficult, especially while making documents, during meetings or lectures. It is a time consuming task for humans to make notes, prepare documents and writing the emails. To address this challenge, a Speech-Based Automated </a:t>
            </a:r>
            <a:r>
              <a:rPr lang="en-US" sz="2000" dirty="0" smtClean="0">
                <a:latin typeface="Times New Roman" panose="02020603050405020304" pitchFamily="18" charset="0"/>
                <a:cs typeface="Times New Roman" panose="02020603050405020304" pitchFamily="18" charset="0"/>
              </a:rPr>
              <a:t>Note-Making </a:t>
            </a:r>
            <a:r>
              <a:rPr lang="en-US" sz="2000" dirty="0">
                <a:latin typeface="Times New Roman" panose="02020603050405020304" pitchFamily="18" charset="0"/>
                <a:cs typeface="Times New Roman" panose="02020603050405020304" pitchFamily="18" charset="0"/>
              </a:rPr>
              <a:t>System is proposed</a:t>
            </a:r>
            <a:r>
              <a:rPr lang="en-IN" sz="2000" dirty="0" smtClean="0">
                <a:latin typeface="Times New Roman" panose="02020603050405020304" pitchFamily="18" charset="0"/>
                <a:cs typeface="Times New Roman" panose="02020603050405020304" pitchFamily="18" charset="0"/>
              </a:rPr>
              <a:t>. The proposed system enables users to make notes using speech and it transcribes the input speech into equivalent text. This system has an user-friendly interface to make use of the system efficiently. We can also write emails and can edit text by adding features to the system. It can be useful for record meetings and generating meeting reports in future by making the necessary changes in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93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624110"/>
            <a:ext cx="8911687" cy="1280890"/>
          </a:xfrm>
        </p:spPr>
        <p:txBody>
          <a:bodyPr/>
          <a:lstStyle/>
          <a:p>
            <a:pPr algn="ctr"/>
            <a:r>
              <a:rPr lang="en-IN" b="1" u="sng" dirty="0" smtClean="0">
                <a:latin typeface="Times New Roman" panose="02020603050405020304" pitchFamily="18" charset="0"/>
                <a:cs typeface="Times New Roman" panose="02020603050405020304" pitchFamily="18" charset="0"/>
              </a:rPr>
              <a:t>REFERENCES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2991" y="2079009"/>
            <a:ext cx="8915400" cy="3777622"/>
          </a:xfrm>
        </p:spPr>
        <p:txBody>
          <a:bodyPr>
            <a:normAutofit/>
          </a:bodyPr>
          <a:lstStyle/>
          <a:p>
            <a:r>
              <a:rPr lang="en-GB" sz="2000" dirty="0">
                <a:latin typeface="Times New Roman" panose="02020603050405020304" pitchFamily="18" charset="0"/>
                <a:cs typeface="Times New Roman" panose="02020603050405020304" pitchFamily="18" charset="0"/>
              </a:rPr>
              <a:t>T. Kawahara, N. </a:t>
            </a:r>
            <a:r>
              <a:rPr lang="en-GB" sz="2000" dirty="0" err="1">
                <a:latin typeface="Times New Roman" panose="02020603050405020304" pitchFamily="18" charset="0"/>
                <a:cs typeface="Times New Roman" panose="02020603050405020304" pitchFamily="18" charset="0"/>
              </a:rPr>
              <a:t>Katsumaru</a:t>
            </a:r>
            <a:r>
              <a:rPr lang="en-GB" sz="2000" dirty="0">
                <a:latin typeface="Times New Roman" panose="02020603050405020304" pitchFamily="18" charset="0"/>
                <a:cs typeface="Times New Roman" panose="02020603050405020304" pitchFamily="18" charset="0"/>
              </a:rPr>
              <a:t>, Y. Akita, and S. Mori, “Classroom </a:t>
            </a:r>
            <a:r>
              <a:rPr lang="en-GB" sz="2000" dirty="0" err="1">
                <a:latin typeface="Times New Roman" panose="02020603050405020304" pitchFamily="18" charset="0"/>
                <a:cs typeface="Times New Roman" panose="02020603050405020304" pitchFamily="18" charset="0"/>
              </a:rPr>
              <a:t>Notetaking</a:t>
            </a:r>
            <a:r>
              <a:rPr lang="en-GB" sz="2000" dirty="0">
                <a:latin typeface="Times New Roman" panose="02020603050405020304" pitchFamily="18" charset="0"/>
                <a:cs typeface="Times New Roman" panose="02020603050405020304" pitchFamily="18" charset="0"/>
              </a:rPr>
              <a:t> System for Hearing Impaired Students using Automatic Speech Recognition Adapted to Lectures.” in Proc. of INTERSPEECH2010, pp. 626–629, </a:t>
            </a:r>
            <a:r>
              <a:rPr lang="en-GB" sz="2000" dirty="0" smtClean="0">
                <a:latin typeface="Times New Roman" panose="02020603050405020304" pitchFamily="18" charset="0"/>
                <a:cs typeface="Times New Roman" panose="02020603050405020304" pitchFamily="18" charset="0"/>
              </a:rPr>
              <a:t>2010.</a:t>
            </a:r>
          </a:p>
          <a:p>
            <a:r>
              <a:rPr lang="en-IN" sz="2000" dirty="0">
                <a:latin typeface="Times New Roman" panose="02020603050405020304" pitchFamily="18" charset="0"/>
                <a:cs typeface="Times New Roman" panose="02020603050405020304" pitchFamily="18" charset="0"/>
              </a:rPr>
              <a:t>(APSIPA ASC 2010), pp. 490–493, 2010. [5] S. Natori, H. </a:t>
            </a:r>
            <a:r>
              <a:rPr lang="en-IN" sz="2000" dirty="0" err="1">
                <a:latin typeface="Times New Roman" panose="02020603050405020304" pitchFamily="18" charset="0"/>
                <a:cs typeface="Times New Roman" panose="02020603050405020304" pitchFamily="18" charset="0"/>
              </a:rPr>
              <a:t>Nishizaki</a:t>
            </a:r>
            <a:r>
              <a:rPr lang="en-IN" sz="2000" dirty="0">
                <a:latin typeface="Times New Roman" panose="02020603050405020304" pitchFamily="18" charset="0"/>
                <a:cs typeface="Times New Roman" panose="02020603050405020304" pitchFamily="18" charset="0"/>
              </a:rPr>
              <a:t>, and Y. </a:t>
            </a:r>
            <a:r>
              <a:rPr lang="en-IN" sz="2000" dirty="0" err="1">
                <a:latin typeface="Times New Roman" panose="02020603050405020304" pitchFamily="18" charset="0"/>
                <a:cs typeface="Times New Roman" panose="02020603050405020304" pitchFamily="18" charset="0"/>
              </a:rPr>
              <a:t>Sekiguchi</a:t>
            </a:r>
            <a:r>
              <a:rPr lang="en-IN" sz="2000" dirty="0">
                <a:latin typeface="Times New Roman" panose="02020603050405020304" pitchFamily="18" charset="0"/>
                <a:cs typeface="Times New Roman" panose="02020603050405020304" pitchFamily="18" charset="0"/>
              </a:rPr>
              <a:t>, “Japanese spoken term </a:t>
            </a:r>
            <a:r>
              <a:rPr lang="en-IN" sz="2000" dirty="0" err="1">
                <a:latin typeface="Times New Roman" panose="02020603050405020304" pitchFamily="18" charset="0"/>
                <a:cs typeface="Times New Roman" panose="02020603050405020304" pitchFamily="18" charset="0"/>
              </a:rPr>
              <a:t>detection</a:t>
            </a:r>
            <a:r>
              <a:rPr lang="en-IN" sz="2000" dirty="0">
                <a:latin typeface="Times New Roman" panose="02020603050405020304" pitchFamily="18" charset="0"/>
                <a:cs typeface="Times New Roman" panose="02020603050405020304" pitchFamily="18" charset="0"/>
              </a:rPr>
              <a:t> using syllable transition network derived from multiple speech recognizers’ outputs,” in Proc. of INTERSPEECH2010, pp. 681–684, 2010</a:t>
            </a:r>
            <a:r>
              <a:rPr lang="en-IN" sz="2000" dirty="0" smtClean="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Dua</a:t>
            </a:r>
            <a:r>
              <a:rPr lang="en-IN" sz="2000" dirty="0">
                <a:latin typeface="Times New Roman" panose="02020603050405020304" pitchFamily="18" charset="0"/>
                <a:cs typeface="Times New Roman" panose="02020603050405020304" pitchFamily="18" charset="0"/>
              </a:rPr>
              <a:t>, M.; Aggarwal, R.K.; Biswas, M. Optimizing Integrated Features for Hindi Automatic Speech Recognition System. J.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Syst. 2019, 29, 959–976.</a:t>
            </a:r>
          </a:p>
        </p:txBody>
      </p:sp>
    </p:spTree>
    <p:extLst>
      <p:ext uri="{BB962C8B-B14F-4D97-AF65-F5344CB8AC3E}">
        <p14:creationId xmlns:p14="http://schemas.microsoft.com/office/powerpoint/2010/main" val="99645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8116" y="1857777"/>
            <a:ext cx="6833314" cy="2262781"/>
          </a:xfrm>
        </p:spPr>
        <p:txBody>
          <a:bodyPr>
            <a:noAutofit/>
          </a:bodyPr>
          <a:lstStyle/>
          <a:p>
            <a:r>
              <a:rPr lang="en-GB" altLang="en-IN" sz="6600" dirty="0">
                <a:latin typeface="Lucida Handwriting" panose="03010101010101010101" pitchFamily="66" charset="0"/>
              </a:rPr>
              <a:t> </a:t>
            </a:r>
            <a:r>
              <a:rPr lang="en-GB" altLang="en-IN" sz="6600" dirty="0" smtClean="0">
                <a:latin typeface="Lucida Handwriting" panose="03010101010101010101" pitchFamily="66" charset="0"/>
              </a:rPr>
              <a:t/>
            </a:r>
            <a:br>
              <a:rPr lang="en-GB" altLang="en-IN" sz="6600" dirty="0" smtClean="0">
                <a:latin typeface="Lucida Handwriting" panose="03010101010101010101" pitchFamily="66" charset="0"/>
              </a:rPr>
            </a:br>
            <a:r>
              <a:rPr lang="en-GB" altLang="en-IN" sz="6600" dirty="0">
                <a:latin typeface="Lucida Handwriting" panose="03010101010101010101" pitchFamily="66" charset="0"/>
              </a:rPr>
              <a:t/>
            </a:r>
            <a:br>
              <a:rPr lang="en-GB" altLang="en-IN" sz="6600" dirty="0">
                <a:latin typeface="Lucida Handwriting" panose="03010101010101010101" pitchFamily="66" charset="0"/>
              </a:rPr>
            </a:br>
            <a:r>
              <a:rPr lang="en-GB" altLang="en-IN" sz="6600" dirty="0" smtClean="0">
                <a:latin typeface="Lucida Handwriting" panose="03010101010101010101" pitchFamily="66" charset="0"/>
              </a:rPr>
              <a:t/>
            </a:r>
            <a:br>
              <a:rPr lang="en-GB" altLang="en-IN" sz="6600" dirty="0" smtClean="0">
                <a:latin typeface="Lucida Handwriting" panose="03010101010101010101" pitchFamily="66" charset="0"/>
              </a:rPr>
            </a:br>
            <a:r>
              <a:rPr lang="en-IN" sz="6600" b="1" dirty="0" smtClean="0">
                <a:latin typeface="Times New Roman" panose="02020603050405020304" pitchFamily="18" charset="0"/>
                <a:cs typeface="Times New Roman" panose="02020603050405020304" pitchFamily="18" charset="0"/>
              </a:rPr>
              <a:t>THANK </a:t>
            </a:r>
            <a:r>
              <a:rPr lang="en-IN" sz="6600" b="1" dirty="0">
                <a:latin typeface="Times New Roman" panose="02020603050405020304" pitchFamily="18" charset="0"/>
                <a:cs typeface="Times New Roman" panose="02020603050405020304" pitchFamily="18" charset="0"/>
              </a:rPr>
              <a:t>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534" y="2073498"/>
            <a:ext cx="10885170" cy="2845596"/>
          </a:xfrm>
        </p:spPr>
        <p:txBody>
          <a:bodyPr>
            <a:normAutofit fontScale="90000"/>
          </a:bodyPr>
          <a:lstStyle/>
          <a:p>
            <a:r>
              <a:rPr lang="en-GB" altLang="en-IN" sz="4200" b="1" dirty="0" smtClean="0">
                <a:latin typeface="Times New Roman" panose="02020603050405020304" pitchFamily="18" charset="0"/>
                <a:cs typeface="Times New Roman" panose="02020603050405020304" pitchFamily="18" charset="0"/>
                <a:sym typeface="+mn-ea"/>
              </a:rPr>
              <a:t>                          </a:t>
            </a:r>
            <a:r>
              <a:rPr lang="en-GB" altLang="en-IN" sz="4000" b="1" dirty="0" smtClean="0">
                <a:latin typeface="Times New Roman" panose="02020603050405020304" pitchFamily="18" charset="0"/>
                <a:cs typeface="Times New Roman" panose="02020603050405020304" pitchFamily="18" charset="0"/>
                <a:sym typeface="+mn-ea"/>
              </a:rPr>
              <a:t>Project Title</a:t>
            </a:r>
            <a:br>
              <a:rPr lang="en-GB" altLang="en-IN" sz="4000" b="1" dirty="0" smtClean="0">
                <a:latin typeface="Times New Roman" panose="02020603050405020304" pitchFamily="18" charset="0"/>
                <a:cs typeface="Times New Roman" panose="02020603050405020304" pitchFamily="18" charset="0"/>
                <a:sym typeface="+mn-ea"/>
              </a:rPr>
            </a:br>
            <a:r>
              <a:rPr lang="en-GB" altLang="en-IN" sz="4000" b="1" dirty="0" smtClean="0">
                <a:latin typeface="Times New Roman" panose="02020603050405020304" pitchFamily="18" charset="0"/>
                <a:cs typeface="Times New Roman" panose="02020603050405020304" pitchFamily="18" charset="0"/>
                <a:sym typeface="+mn-ea"/>
              </a:rPr>
              <a:t/>
            </a:r>
            <a:br>
              <a:rPr lang="en-GB" altLang="en-IN" sz="4000" b="1" dirty="0" smtClean="0">
                <a:latin typeface="Times New Roman" panose="02020603050405020304" pitchFamily="18" charset="0"/>
                <a:cs typeface="Times New Roman" panose="02020603050405020304" pitchFamily="18" charset="0"/>
                <a:sym typeface="+mn-ea"/>
              </a:rPr>
            </a:br>
            <a:r>
              <a:rPr lang="en-GB" altLang="en-IN" sz="4200" b="1" dirty="0" smtClean="0">
                <a:latin typeface="Times New Roman" panose="02020603050405020304" pitchFamily="18" charset="0"/>
                <a:cs typeface="Times New Roman" panose="02020603050405020304" pitchFamily="18" charset="0"/>
                <a:sym typeface="+mn-ea"/>
              </a:rPr>
              <a:t/>
            </a:r>
            <a:br>
              <a:rPr lang="en-GB" altLang="en-IN" sz="4200" b="1" dirty="0" smtClean="0">
                <a:latin typeface="Times New Roman" panose="02020603050405020304" pitchFamily="18" charset="0"/>
                <a:cs typeface="Times New Roman" panose="02020603050405020304" pitchFamily="18" charset="0"/>
                <a:sym typeface="+mn-ea"/>
              </a:rPr>
            </a:br>
            <a:r>
              <a:rPr lang="en-IN" sz="4445" b="1" dirty="0" smtClean="0">
                <a:latin typeface="Times New Roman" panose="02020603050405020304" pitchFamily="18" charset="0"/>
                <a:cs typeface="Times New Roman" panose="02020603050405020304" pitchFamily="18" charset="0"/>
                <a:sym typeface="+mn-ea"/>
              </a:rPr>
              <a:t>“</a:t>
            </a:r>
            <a:r>
              <a:rPr lang="en-IN" sz="3900" b="1" dirty="0" smtClean="0">
                <a:latin typeface="Times New Roman" panose="02020603050405020304" pitchFamily="18" charset="0"/>
                <a:cs typeface="Times New Roman" panose="02020603050405020304" pitchFamily="18" charset="0"/>
                <a:sym typeface="+mn-ea"/>
              </a:rPr>
              <a:t>Speech Based Automated Note-Making System</a:t>
            </a:r>
            <a:r>
              <a:rPr lang="en-IN" sz="4445" b="1" dirty="0" smtClean="0">
                <a:latin typeface="Times New Roman" panose="02020603050405020304" pitchFamily="18" charset="0"/>
                <a:cs typeface="Times New Roman" panose="02020603050405020304" pitchFamily="18" charset="0"/>
                <a:sym typeface="+mn-ea"/>
              </a:rPr>
              <a:t>”</a:t>
            </a:r>
            <a:r>
              <a:rPr lang="en-IN" sz="4445" b="1" dirty="0" smtClean="0">
                <a:latin typeface="Arial Rounded MT Bold" panose="020F0704030504030204" pitchFamily="34" charset="0"/>
                <a:sym typeface="+mn-ea"/>
              </a:rPr>
              <a:t/>
            </a:r>
            <a:br>
              <a:rPr lang="en-IN" sz="4445" b="1" dirty="0" smtClean="0">
                <a:latin typeface="Arial Rounded MT Bold" panose="020F0704030504030204" pitchFamily="34" charset="0"/>
                <a:sym typeface="+mn-ea"/>
              </a:rPr>
            </a:br>
            <a:endParaRPr lang="en-IN" sz="4445" b="1"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136" y="611231"/>
            <a:ext cx="8911687" cy="1280890"/>
          </a:xfrm>
        </p:spPr>
        <p:txBody>
          <a:bodyPr>
            <a:normAutofit/>
          </a:bodyPr>
          <a:lstStyle/>
          <a:p>
            <a:r>
              <a:rPr lang="en-IN" sz="3000" b="1" u="sng" dirty="0" smtClean="0">
                <a:latin typeface="Times New Roman" panose="02020603050405020304" pitchFamily="18" charset="0"/>
                <a:cs typeface="Times New Roman" panose="02020603050405020304" pitchFamily="18" charset="0"/>
              </a:rPr>
              <a:t>AGENDA</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64136" y="1686059"/>
            <a:ext cx="8915400" cy="3777622"/>
          </a:xfrm>
        </p:spPr>
        <p:txBody>
          <a:bodyPr>
            <a:noAutofit/>
          </a:bodyPr>
          <a:lstStyle/>
          <a:p>
            <a:r>
              <a:rPr lang="en-IN" sz="1500" dirty="0" smtClean="0">
                <a:latin typeface="Times New Roman" panose="02020603050405020304" pitchFamily="18" charset="0"/>
                <a:cs typeface="Times New Roman" panose="02020603050405020304" pitchFamily="18" charset="0"/>
              </a:rPr>
              <a:t>INTRODUCTION</a:t>
            </a:r>
          </a:p>
          <a:p>
            <a:r>
              <a:rPr lang="en-IN" sz="1500" dirty="0" smtClean="0">
                <a:latin typeface="Times New Roman" panose="02020603050405020304" pitchFamily="18" charset="0"/>
                <a:cs typeface="Times New Roman" panose="02020603050405020304" pitchFamily="18" charset="0"/>
              </a:rPr>
              <a:t>PROBLEM STATEMENT</a:t>
            </a:r>
          </a:p>
          <a:p>
            <a:r>
              <a:rPr lang="en-IN" sz="1500" dirty="0" smtClean="0">
                <a:latin typeface="Times New Roman" panose="02020603050405020304" pitchFamily="18" charset="0"/>
                <a:cs typeface="Times New Roman" panose="02020603050405020304" pitchFamily="18" charset="0"/>
              </a:rPr>
              <a:t>ABSTRACT</a:t>
            </a:r>
          </a:p>
          <a:p>
            <a:r>
              <a:rPr lang="en-IN" sz="1500" dirty="0" smtClean="0">
                <a:latin typeface="Times New Roman" panose="02020603050405020304" pitchFamily="18" charset="0"/>
                <a:cs typeface="Times New Roman" panose="02020603050405020304" pitchFamily="18" charset="0"/>
              </a:rPr>
              <a:t>SCOPE OF THE PROJECT</a:t>
            </a:r>
          </a:p>
          <a:p>
            <a:r>
              <a:rPr lang="en-IN" sz="1500" dirty="0" smtClean="0">
                <a:latin typeface="Times New Roman" panose="02020603050405020304" pitchFamily="18" charset="0"/>
                <a:cs typeface="Times New Roman" panose="02020603050405020304" pitchFamily="18" charset="0"/>
              </a:rPr>
              <a:t>GOAL AND OBJECTIVE</a:t>
            </a:r>
          </a:p>
          <a:p>
            <a:r>
              <a:rPr lang="en-IN" sz="1500" dirty="0" smtClean="0">
                <a:latin typeface="Times New Roman" panose="02020603050405020304" pitchFamily="18" charset="0"/>
                <a:cs typeface="Times New Roman" panose="02020603050405020304" pitchFamily="18" charset="0"/>
              </a:rPr>
              <a:t>EXISTED AND PROPOSED SYSTEMS</a:t>
            </a:r>
          </a:p>
          <a:p>
            <a:r>
              <a:rPr lang="en-GB" sz="1500" dirty="0" smtClean="0">
                <a:latin typeface="Times New Roman" panose="02020603050405020304" pitchFamily="18" charset="0"/>
                <a:cs typeface="Times New Roman" panose="02020603050405020304" pitchFamily="18" charset="0"/>
              </a:rPr>
              <a:t>ADVANTAGES AND DISADVANTAGES</a:t>
            </a:r>
          </a:p>
          <a:p>
            <a:r>
              <a:rPr lang="en-GB" sz="1500" dirty="0" smtClean="0">
                <a:latin typeface="Times New Roman" panose="02020603050405020304" pitchFamily="18" charset="0"/>
                <a:cs typeface="Times New Roman" panose="02020603050405020304" pitchFamily="18" charset="0"/>
              </a:rPr>
              <a:t>INTERFACE</a:t>
            </a:r>
          </a:p>
          <a:p>
            <a:r>
              <a:rPr lang="en-GB" sz="1500" dirty="0" smtClean="0">
                <a:latin typeface="Times New Roman" panose="02020603050405020304" pitchFamily="18" charset="0"/>
                <a:cs typeface="Times New Roman" panose="02020603050405020304" pitchFamily="18" charset="0"/>
              </a:rPr>
              <a:t>CONCLUSION</a:t>
            </a:r>
          </a:p>
          <a:p>
            <a:r>
              <a:rPr lang="en-GB" sz="1500" dirty="0" smtClean="0">
                <a:latin typeface="Times New Roman" panose="02020603050405020304" pitchFamily="18" charset="0"/>
                <a:cs typeface="Times New Roman" panose="02020603050405020304" pitchFamily="18" charset="0"/>
              </a:rPr>
              <a:t>REFERENCES</a:t>
            </a:r>
            <a:endParaRPr lang="en-IN" sz="15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6" y="533958"/>
            <a:ext cx="8911687" cy="1280890"/>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INTRODUCTION</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2542" y="1814848"/>
            <a:ext cx="8915400" cy="3777622"/>
          </a:xfrm>
        </p:spPr>
        <p:txBody>
          <a:bodyPr>
            <a:normAutofit/>
          </a:bodyPr>
          <a:lstStyle/>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ym typeface="Times New Roman" panose="02020603050405020304"/>
              </a:rPr>
              <a:t>With automatic speech recognition, the goal is to simply input any continuous audio speech and output the text equivalent.</a:t>
            </a:r>
          </a:p>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ym typeface="Times New Roman" panose="02020603050405020304"/>
              </a:rPr>
              <a:t>We want our Speech Recognition system to be speaker-independent and have high accuracy.</a:t>
            </a:r>
          </a:p>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US" sz="2000" dirty="0" smtClean="0">
                <a:latin typeface="Times New Roman" panose="02020603050405020304" pitchFamily="18" charset="0"/>
                <a:cs typeface="Times New Roman" panose="02020603050405020304" pitchFamily="18" charset="0"/>
                <a:sym typeface="+mn-ea"/>
              </a:rPr>
              <a:t>The objective is to propose a system that takes speech as input and converts into a required text(like documents, mails </a:t>
            </a:r>
            <a:r>
              <a:rPr lang="en-US" sz="2000" dirty="0" err="1" smtClean="0">
                <a:latin typeface="Times New Roman" panose="02020603050405020304" pitchFamily="18" charset="0"/>
                <a:cs typeface="Times New Roman" panose="02020603050405020304" pitchFamily="18" charset="0"/>
                <a:sym typeface="+mn-ea"/>
              </a:rPr>
              <a:t>etc</a:t>
            </a:r>
            <a:r>
              <a:rPr lang="en-US" sz="2000" dirty="0" smtClean="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179403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344" y="611231"/>
            <a:ext cx="8911687" cy="1280890"/>
          </a:xfrm>
        </p:spPr>
        <p:txBody>
          <a:bodyPr>
            <a:normAutofit/>
          </a:bodyPr>
          <a:lstStyle/>
          <a:p>
            <a:pPr algn="ctr"/>
            <a:r>
              <a:rPr lang="en-IN" sz="3000" b="1" u="sng" dirty="0" smtClean="0">
                <a:latin typeface="Times New Roman" panose="02020603050405020304" pitchFamily="18" charset="0"/>
                <a:cs typeface="Times New Roman" panose="02020603050405020304" pitchFamily="18" charset="0"/>
              </a:rPr>
              <a:t>PROBLEM STATEMENT</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0344" y="2146479"/>
            <a:ext cx="8915400" cy="2683098"/>
          </a:xfrm>
        </p:spPr>
        <p:txBody>
          <a:bodyPr>
            <a:normAutofit/>
          </a:bodyPr>
          <a:lstStyle/>
          <a:p>
            <a:pPr algn="just"/>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anual </a:t>
            </a:r>
            <a:r>
              <a:rPr lang="en-US" sz="2000" dirty="0">
                <a:latin typeface="Times New Roman" panose="02020603050405020304" pitchFamily="18" charset="0"/>
                <a:cs typeface="Times New Roman" panose="02020603050405020304" pitchFamily="18" charset="0"/>
              </a:rPr>
              <a:t>note-taking can be difficult, especially while making documents, during meetings or </a:t>
            </a:r>
            <a:r>
              <a:rPr lang="en-US" sz="2000" dirty="0" smtClean="0">
                <a:latin typeface="Times New Roman" panose="02020603050405020304" pitchFamily="18" charset="0"/>
                <a:cs typeface="Times New Roman" panose="02020603050405020304" pitchFamily="18" charset="0"/>
              </a:rPr>
              <a:t>lectures. It is a time consuming task for humans to make notes, prepare documents and writing the emails. </a:t>
            </a:r>
            <a:r>
              <a:rPr lang="en-US" sz="2000" dirty="0">
                <a:latin typeface="Times New Roman" panose="02020603050405020304" pitchFamily="18" charset="0"/>
                <a:cs typeface="Times New Roman" panose="02020603050405020304" pitchFamily="18" charset="0"/>
              </a:rPr>
              <a:t>To address this challenge, a Speech-Based Automated Note-Taking System is proposed. This system leverages speech recognition technology to seamlessly convert spoken words into written text, eliminating the need for manual </a:t>
            </a:r>
            <a:r>
              <a:rPr lang="en-US" sz="2000" dirty="0" smtClean="0">
                <a:latin typeface="Times New Roman" panose="02020603050405020304" pitchFamily="18" charset="0"/>
                <a:cs typeface="Times New Roman" panose="02020603050405020304" pitchFamily="18" charset="0"/>
              </a:rPr>
              <a:t>note-making and document preparation </a:t>
            </a:r>
            <a:r>
              <a:rPr lang="en-US" sz="2000" dirty="0">
                <a:latin typeface="Times New Roman" panose="02020603050405020304" pitchFamily="18" charset="0"/>
                <a:cs typeface="Times New Roman" panose="02020603050405020304" pitchFamily="18" charset="0"/>
              </a:rPr>
              <a:t>using machine-learning.</a:t>
            </a:r>
            <a:endParaRPr lang="en-IN" sz="2000" dirty="0"/>
          </a:p>
        </p:txBody>
      </p:sp>
    </p:spTree>
    <p:extLst>
      <p:ext uri="{BB962C8B-B14F-4D97-AF65-F5344CB8AC3E}">
        <p14:creationId xmlns:p14="http://schemas.microsoft.com/office/powerpoint/2010/main" val="364623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543" y="-103031"/>
            <a:ext cx="3631842" cy="1171978"/>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                         </a:t>
            </a:r>
            <a:r>
              <a:rPr lang="en-US" sz="3000" b="1" u="sng" dirty="0" smtClean="0">
                <a:latin typeface="Times New Roman" panose="02020603050405020304" pitchFamily="18" charset="0"/>
                <a:cs typeface="Times New Roman" panose="02020603050405020304" pitchFamily="18" charset="0"/>
              </a:rPr>
              <a:t>ABSTRACT</a:t>
            </a:r>
            <a:endParaRPr lang="en-US"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6377" y="1191776"/>
            <a:ext cx="10135673" cy="5492838"/>
          </a:xfrm>
        </p:spPr>
        <p:txBody>
          <a:bodyPr>
            <a:normAutofit fontScale="92500" lnSpcReduction="10000"/>
          </a:bodyPr>
          <a:lstStyle/>
          <a:p>
            <a:pPr marL="0" indent="0" algn="just">
              <a:lnSpc>
                <a:spcPct val="120000"/>
              </a:lnSpc>
              <a:buNone/>
            </a:pPr>
            <a:r>
              <a:rPr lang="en-US" sz="2200" dirty="0">
                <a:latin typeface="Times New Roman" panose="02020603050405020304" pitchFamily="18" charset="0"/>
                <a:cs typeface="Times New Roman" panose="02020603050405020304" pitchFamily="18" charset="0"/>
              </a:rPr>
              <a:t>In an increasingly digital and fast-paced world, efficient note-taking remains a fundamental skill for information retention and productivity. However, manual note-taking can be difficult, especially while making documents, during meetings or lectures. To address this challenge, a Speech-Based Automated Note-Taking System is proposed. This system leverages speech recognition technology to seamlessly convert spoken words into written text, eliminating the need for manual note-taking using machine-learning. The system begins by capturing audio input from a user's microphone or a designated source. A speech recognition engine is employed to transcribe the spoken words into text accurately and efficiently. The resulting text is then processed and organized as notes, which can be saved for future reference. Users are provided with a user-friendly interface that enables them to initiate the speech recognition process, start recording, and manage their notes </a:t>
            </a:r>
            <a:r>
              <a:rPr lang="en-US" sz="2200" dirty="0" smtClean="0">
                <a:latin typeface="Times New Roman" panose="02020603050405020304" pitchFamily="18" charset="0"/>
                <a:cs typeface="Times New Roman" panose="02020603050405020304" pitchFamily="18" charset="0"/>
              </a:rPr>
              <a:t>effortlessly. This </a:t>
            </a:r>
            <a:r>
              <a:rPr lang="en-US" sz="2200" dirty="0">
                <a:latin typeface="Times New Roman" panose="02020603050405020304" pitchFamily="18" charset="0"/>
                <a:cs typeface="Times New Roman" panose="02020603050405020304" pitchFamily="18" charset="0"/>
              </a:rPr>
              <a:t>Speech-Based Automated Note-Taking System, users gain a valuable tool for capturing and organizing information quickly and accurately, freeing them from the limitations of manual </a:t>
            </a:r>
            <a:r>
              <a:rPr lang="en-US" sz="2200" dirty="0" smtClean="0">
                <a:latin typeface="Times New Roman" panose="02020603050405020304" pitchFamily="18" charset="0"/>
                <a:cs typeface="Times New Roman" panose="02020603050405020304" pitchFamily="18" charset="0"/>
              </a:rPr>
              <a:t>note-making and document preparation.</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Keywords</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Automated, interface, Speech recognition, machine </a:t>
            </a:r>
            <a:r>
              <a:rPr lang="en-US" sz="2200" dirty="0" smtClean="0">
                <a:latin typeface="Times New Roman" panose="02020603050405020304" pitchFamily="18" charset="0"/>
                <a:cs typeface="Times New Roman" panose="02020603050405020304" pitchFamily="18" charset="0"/>
              </a:rPr>
              <a:t>learning.</a:t>
            </a:r>
            <a:endParaRPr lang="en-IN" sz="22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1606" y="1358561"/>
            <a:ext cx="8915400" cy="3777622"/>
          </a:xfrm>
        </p:spPr>
        <p:txBody>
          <a:bodyPr/>
          <a:lstStyle/>
          <a:p>
            <a:pPr marL="0" indent="0">
              <a:buNone/>
            </a:pPr>
            <a:r>
              <a:rPr lang="en-US" sz="2000" b="1" dirty="0">
                <a:latin typeface="Times New Roman" panose="02020603050405020304" pitchFamily="18" charset="0"/>
                <a:cs typeface="Times New Roman" panose="02020603050405020304" pitchFamily="18" charset="0"/>
              </a:rPr>
              <a:t>SCOPE :</a:t>
            </a:r>
          </a:p>
          <a:p>
            <a:pPr algn="just"/>
            <a:r>
              <a:rPr lang="en-GB" sz="2000" dirty="0">
                <a:latin typeface="Times New Roman" panose="02020603050405020304" pitchFamily="18" charset="0"/>
                <a:cs typeface="Times New Roman" panose="02020603050405020304" pitchFamily="18" charset="0"/>
              </a:rPr>
              <a:t>Develop an advanced speech recognition system capable of accurately transcribing spoken words into text.</a:t>
            </a:r>
          </a:p>
          <a:p>
            <a:pPr algn="just"/>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Create an efficient mechanism to organize the transcribed and processed text into well-structured documents based on predefined templates or user-defined formatting rules.</a:t>
            </a:r>
          </a:p>
          <a:p>
            <a:pPr algn="just"/>
            <a:r>
              <a:rPr lang="en-GB" sz="2000" dirty="0">
                <a:latin typeface="Times New Roman" panose="02020603050405020304" pitchFamily="18" charset="0"/>
                <a:cs typeface="Times New Roman" panose="02020603050405020304" pitchFamily="18" charset="0"/>
              </a:rPr>
              <a:t>Aim to provide real-time transcription and document creation to enhance productivity and efficiency in dynamic settings.</a:t>
            </a:r>
          </a:p>
          <a:p>
            <a:endParaRPr lang="en-IN" dirty="0"/>
          </a:p>
        </p:txBody>
      </p:sp>
    </p:spTree>
    <p:extLst>
      <p:ext uri="{BB962C8B-B14F-4D97-AF65-F5344CB8AC3E}">
        <p14:creationId xmlns:p14="http://schemas.microsoft.com/office/powerpoint/2010/main" val="264261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2945" y="1276068"/>
            <a:ext cx="9286435" cy="4585358"/>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GOALS </a:t>
            </a:r>
            <a:r>
              <a:rPr lang="en-US" sz="2000" b="1" dirty="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sym typeface="Times New Roman" panose="02020603050405020304"/>
              </a:rPr>
              <a:t>With </a:t>
            </a:r>
            <a:r>
              <a:rPr lang="en-GB" sz="2000" dirty="0">
                <a:latin typeface="Times New Roman" panose="02020603050405020304" pitchFamily="18" charset="0"/>
                <a:cs typeface="Times New Roman" panose="02020603050405020304" pitchFamily="18" charset="0"/>
                <a:sym typeface="Times New Roman" panose="02020603050405020304"/>
              </a:rPr>
              <a:t>automatic speech recognition, the goal is to simply input any continuous audio speech and output the text equivalent</a:t>
            </a:r>
            <a:r>
              <a:rPr lang="en-GB" sz="2000" dirty="0" smtClean="0">
                <a:latin typeface="Times New Roman" panose="02020603050405020304" pitchFamily="18" charset="0"/>
                <a:cs typeface="Times New Roman" panose="02020603050405020304" pitchFamily="18" charset="0"/>
                <a:sym typeface="Times New Roman" panose="02020603050405020304"/>
              </a:rPr>
              <a:t>.</a:t>
            </a:r>
          </a:p>
          <a:p>
            <a:pPr algn="just" defTabSz="321310">
              <a:defRPr sz="4000">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rPr lang="en-GB" sz="2000" dirty="0" smtClean="0">
                <a:sym typeface="Times New Roman" panose="02020603050405020304"/>
              </a:rPr>
              <a:t>Our </a:t>
            </a:r>
            <a:r>
              <a:rPr lang="en-GB" sz="2000" dirty="0">
                <a:sym typeface="Times New Roman" panose="02020603050405020304"/>
              </a:rPr>
              <a:t>Speech Recognition system to be speaker-independent and have high </a:t>
            </a:r>
            <a:r>
              <a:rPr lang="en-GB" sz="2000" dirty="0" smtClean="0">
                <a:sym typeface="Times New Roman" panose="02020603050405020304"/>
              </a:rPr>
              <a:t>accuracy, efficiency with user-friendly interface.</a:t>
            </a:r>
            <a:endParaRPr lang="en-GB" sz="2000" dirty="0">
              <a:sym typeface="Times New Roman" panose="02020603050405020304"/>
            </a:endParaRPr>
          </a:p>
          <a:p>
            <a:pPr marL="0" indent="0">
              <a:buNone/>
            </a:pPr>
            <a:r>
              <a:rPr lang="en-US" sz="2000" b="1" dirty="0" smtClean="0">
                <a:latin typeface="Times New Roman" panose="02020603050405020304" pitchFamily="18" charset="0"/>
                <a:cs typeface="Times New Roman" panose="02020603050405020304" pitchFamily="18" charset="0"/>
              </a:rPr>
              <a:t>OBJECTIVES:</a:t>
            </a:r>
          </a:p>
          <a:p>
            <a:r>
              <a:rPr lang="en-GB" sz="2000" dirty="0">
                <a:latin typeface="Times New Roman" panose="02020603050405020304" pitchFamily="18" charset="0"/>
                <a:cs typeface="Times New Roman" panose="02020603050405020304" pitchFamily="18" charset="0"/>
              </a:rPr>
              <a:t>Enable real-time speech-to-text transcription during live events, meetings, or conversations for immediate access to written </a:t>
            </a:r>
            <a:r>
              <a:rPr lang="en-GB" sz="2000" dirty="0" smtClean="0">
                <a:latin typeface="Times New Roman" panose="02020603050405020304" pitchFamily="18" charset="0"/>
                <a:cs typeface="Times New Roman" panose="02020603050405020304" pitchFamily="18" charset="0"/>
              </a:rPr>
              <a:t>content.</a:t>
            </a:r>
          </a:p>
          <a:p>
            <a:r>
              <a:rPr lang="en-US"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Develop an accurate speech recognition system to minimize transcription errors and improve the reliability of the generated </a:t>
            </a:r>
            <a:r>
              <a:rPr lang="en-GB" sz="2000" dirty="0" smtClean="0">
                <a:latin typeface="Times New Roman" panose="02020603050405020304" pitchFamily="18" charset="0"/>
                <a:cs typeface="Times New Roman" panose="02020603050405020304" pitchFamily="18" charset="0"/>
              </a:rPr>
              <a:t>text.</a:t>
            </a:r>
            <a:endParaRPr lang="en-US" sz="20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515654"/>
            <a:ext cx="65"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 y="2317736"/>
            <a:ext cx="11504613"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94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3516" y="873457"/>
            <a:ext cx="9471096" cy="5037765"/>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Existed systems :</a:t>
            </a:r>
          </a:p>
          <a:p>
            <a:pPr algn="just"/>
            <a:r>
              <a:rPr lang="en-US" sz="2000" dirty="0" smtClean="0">
                <a:latin typeface="Times New Roman" panose="02020603050405020304" pitchFamily="18" charset="0"/>
                <a:cs typeface="Times New Roman" panose="02020603050405020304" pitchFamily="18" charset="0"/>
              </a:rPr>
              <a:t>Manual </a:t>
            </a:r>
            <a:r>
              <a:rPr lang="en-US" sz="2000" dirty="0">
                <a:latin typeface="Times New Roman" panose="02020603050405020304" pitchFamily="18" charset="0"/>
                <a:cs typeface="Times New Roman" panose="02020603050405020304" pitchFamily="18" charset="0"/>
              </a:rPr>
              <a:t>document </a:t>
            </a:r>
            <a:r>
              <a:rPr lang="en-US" sz="2000" dirty="0" smtClean="0">
                <a:latin typeface="Times New Roman" panose="02020603050405020304" pitchFamily="18" charset="0"/>
                <a:cs typeface="Times New Roman" panose="02020603050405020304" pitchFamily="18" charset="0"/>
              </a:rPr>
              <a:t>preparation : where we manually  creates a document.</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Document preparation using </a:t>
            </a:r>
            <a:r>
              <a:rPr lang="en-US" sz="2000" dirty="0" err="1" smtClean="0">
                <a:latin typeface="Times New Roman" panose="02020603050405020304" pitchFamily="18" charset="0"/>
                <a:cs typeface="Times New Roman" panose="02020603050405020304" pitchFamily="18" charset="0"/>
              </a:rPr>
              <a:t>M.S.word</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Document preparation using Microsoft Word  </a:t>
            </a:r>
            <a:r>
              <a:rPr lang="en-US" sz="2000" dirty="0" smtClean="0">
                <a:latin typeface="Times New Roman" panose="02020603050405020304" pitchFamily="18" charset="0"/>
                <a:cs typeface="Times New Roman" panose="02020603050405020304" pitchFamily="18" charset="0"/>
              </a:rPr>
              <a:t>refers </a:t>
            </a:r>
            <a:r>
              <a:rPr lang="en-US" sz="2000" dirty="0">
                <a:latin typeface="Times New Roman" panose="02020603050405020304" pitchFamily="18" charset="0"/>
                <a:cs typeface="Times New Roman" panose="02020603050405020304" pitchFamily="18" charset="0"/>
              </a:rPr>
              <a:t>to the creation, editing, formatting, and finalization of written documents using the Microsoft Word software application.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Microsoft speech to text : Microsoft speech to text is a SBANS that can be used to transcribe audio from a variety of sources including microphones , webcam and  dictation.</a:t>
            </a:r>
          </a:p>
          <a:p>
            <a:pPr algn="just"/>
            <a:r>
              <a:rPr lang="en-US" sz="2000" dirty="0" smtClean="0">
                <a:latin typeface="Times New Roman" panose="02020603050405020304" pitchFamily="18" charset="0"/>
                <a:cs typeface="Times New Roman" panose="02020603050405020304" pitchFamily="18" charset="0"/>
              </a:rPr>
              <a:t>Google </a:t>
            </a:r>
            <a:r>
              <a:rPr lang="en-US" sz="2000" dirty="0" err="1" smtClean="0">
                <a:latin typeface="Times New Roman" panose="02020603050405020304" pitchFamily="18" charset="0"/>
                <a:cs typeface="Times New Roman" panose="02020603050405020304" pitchFamily="18" charset="0"/>
              </a:rPr>
              <a:t>Assissant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google assistant is a virtual </a:t>
            </a:r>
            <a:r>
              <a:rPr lang="en-US" sz="2000" dirty="0" err="1" smtClean="0">
                <a:latin typeface="Times New Roman" panose="02020603050405020304" pitchFamily="18" charset="0"/>
                <a:cs typeface="Times New Roman" panose="02020603050405020304" pitchFamily="18" charset="0"/>
              </a:rPr>
              <a:t>assiasant</a:t>
            </a:r>
            <a:r>
              <a:rPr lang="en-US" sz="2000" dirty="0" smtClean="0">
                <a:latin typeface="Times New Roman" panose="02020603050405020304" pitchFamily="18" charset="0"/>
                <a:cs typeface="Times New Roman" panose="02020603050405020304" pitchFamily="18" charset="0"/>
              </a:rPr>
              <a:t> that can be transcribe spoken audio.</a:t>
            </a:r>
          </a:p>
        </p:txBody>
      </p:sp>
    </p:spTree>
    <p:extLst>
      <p:ext uri="{BB962C8B-B14F-4D97-AF65-F5344CB8AC3E}">
        <p14:creationId xmlns:p14="http://schemas.microsoft.com/office/powerpoint/2010/main" val="5368674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201</TotalTime>
  <Words>1548</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Century Gothic</vt:lpstr>
      <vt:lpstr>Lucida Handwriting</vt:lpstr>
      <vt:lpstr>Times New Roman</vt:lpstr>
      <vt:lpstr>Wingdings 3</vt:lpstr>
      <vt:lpstr>Wisp</vt:lpstr>
      <vt:lpstr>PowerPoint Presentation</vt:lpstr>
      <vt:lpstr>                          Project Title   “Speech Based Automated Note-Making System” </vt:lpstr>
      <vt:lpstr>AGENDA</vt:lpstr>
      <vt:lpstr>INTRODUCTION</vt:lpstr>
      <vt:lpstr>PROBLEM STATEMENT</vt:lpstr>
      <vt:lpstr>                         ABSTRACT</vt:lpstr>
      <vt:lpstr>PowerPoint Presentation</vt:lpstr>
      <vt:lpstr>PowerPoint Presentation</vt:lpstr>
      <vt:lpstr>PowerPoint Presentation</vt:lpstr>
      <vt:lpstr>PowerPoint Presentation</vt:lpstr>
      <vt:lpstr>ADVANTAGES</vt:lpstr>
      <vt:lpstr>DISADVANTAGE</vt:lpstr>
      <vt:lpstr>PowerPoint Presentation</vt:lpstr>
      <vt:lpstr>PowerPoint Presentation</vt:lpstr>
      <vt:lpstr>INTERFACE</vt:lpstr>
      <vt:lpstr>PowerPoint Presentation</vt:lpstr>
      <vt:lpstr>CONCLUSION</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gangadharnikhil2001@gmail.com</dc:creator>
  <cp:lastModifiedBy>dongala keerthi</cp:lastModifiedBy>
  <cp:revision>75</cp:revision>
  <dcterms:created xsi:type="dcterms:W3CDTF">2022-09-20T19:07:00Z</dcterms:created>
  <dcterms:modified xsi:type="dcterms:W3CDTF">2023-11-28T17:48:37Z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9A70C0A8045B416D8E573A40E2F9D86F</vt:lpwstr>
  </property>
  <property fmtid="{D5CDD505-2E9C-101B-9397-08002B2CF9AE}" pid="3" name="KSOProductBuildVer">
    <vt:lpwstr>1033-12.2.0.13215</vt:lpwstr>
  </property>
</Properties>
</file>