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256" r:id="rId2"/>
    <p:sldId id="257" r:id="rId3"/>
    <p:sldId id="258" r:id="rId4"/>
    <p:sldId id="268" r:id="rId5"/>
    <p:sldId id="269" r:id="rId6"/>
    <p:sldId id="270" r:id="rId7"/>
    <p:sldId id="271" r:id="rId8"/>
    <p:sldId id="272" r:id="rId9"/>
    <p:sldId id="273" r:id="rId10"/>
    <p:sldId id="265" r:id="rId11"/>
    <p:sldId id="266" r:id="rId12"/>
  </p:sldIdLst>
  <p:sldSz cx="24384000" cy="13716000"/>
  <p:notesSz cx="6858000" cy="9144000"/>
  <p:embeddedFontLst>
    <p:embeddedFont>
      <p:font typeface="Montserrat Bold" pitchFamily="2" charset="77"/>
      <p:bold r:id="rId14"/>
      <p:italic r:id="rId15"/>
      <p:boldItalic r:id="rId16"/>
    </p:embeddedFont>
    <p:embeddedFont>
      <p:font typeface="Montserrat Medium" pitchFamily="2" charset="77"/>
      <p:regular r:id="rId17"/>
      <p:italic r:id="rId18"/>
    </p:embeddedFont>
    <p:embeddedFont>
      <p:font typeface="Montserrat-BoldItalic" pitchFamily="2" charset="77"/>
      <p:bold r:id="rId19"/>
      <p:italic r:id="rId20"/>
      <p:boldItalic r:id="rId21"/>
    </p:embeddedFont>
    <p:embeddedFont>
      <p:font typeface="Montserrat-Italic" pitchFamily="2" charset="77"/>
      <p:italic r:id="rId22"/>
    </p:embeddedFont>
    <p:embeddedFont>
      <p:font typeface="Tw Cen MT" panose="020B0602020104020603" pitchFamily="34" charset="77"/>
      <p:regular r:id="rId23"/>
      <p:bold r:id="rId24"/>
      <p:italic r:id="rId25"/>
      <p:boldItalic r:id="rId26"/>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5C56"/>
    <a:srgbClr val="EF515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6"/>
    <p:restoredTop sz="94694"/>
  </p:normalViewPr>
  <p:slideViewPr>
    <p:cSldViewPr snapToGrid="0" snapToObjects="1">
      <p:cViewPr>
        <p:scale>
          <a:sx n="48" d="100"/>
          <a:sy n="48" d="100"/>
        </p:scale>
        <p:origin x="222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person, step&#10;&#10;Description automatically generated">
            <a:extLst>
              <a:ext uri="{FF2B5EF4-FFF2-40B4-BE49-F238E27FC236}">
                <a16:creationId xmlns:a16="http://schemas.microsoft.com/office/drawing/2014/main" id="{BDCB43CA-E236-4744-8DE8-81275D1F3240}"/>
              </a:ext>
            </a:extLst>
          </p:cNvPr>
          <p:cNvPicPr>
            <a:picLocks noChangeAspect="1"/>
          </p:cNvPicPr>
          <p:nvPr/>
        </p:nvPicPr>
        <p:blipFill rotWithShape="1">
          <a:blip r:embed="rId2">
            <a:extLst>
              <a:ext uri="{28A0092B-C50C-407E-A947-70E740481C1C}">
                <a14:useLocalDpi xmlns:a14="http://schemas.microsoft.com/office/drawing/2010/main" val="0"/>
              </a:ext>
            </a:extLst>
          </a:blip>
          <a:srcRect t="14109" b="17120"/>
          <a:stretch/>
        </p:blipFill>
        <p:spPr>
          <a:xfrm>
            <a:off x="-74732" y="-30217"/>
            <a:ext cx="24510284" cy="11237247"/>
          </a:xfrm>
          <a:prstGeom prst="rect">
            <a:avLst/>
          </a:prstGeom>
        </p:spPr>
      </p:pic>
      <p:grpSp>
        <p:nvGrpSpPr>
          <p:cNvPr id="2" name="Group 1">
            <a:extLst>
              <a:ext uri="{FF2B5EF4-FFF2-40B4-BE49-F238E27FC236}">
                <a16:creationId xmlns:a16="http://schemas.microsoft.com/office/drawing/2014/main" id="{A71DB60C-2FD3-5E46-AB01-A28A889CCF67}"/>
              </a:ext>
            </a:extLst>
          </p:cNvPr>
          <p:cNvGrpSpPr/>
          <p:nvPr/>
        </p:nvGrpSpPr>
        <p:grpSpPr>
          <a:xfrm>
            <a:off x="-101626" y="-30217"/>
            <a:ext cx="24548768" cy="13295143"/>
            <a:chOff x="-101626" y="-30217"/>
            <a:chExt cx="24548768" cy="13295143"/>
          </a:xfrm>
        </p:grpSpPr>
        <p:sp>
          <p:nvSpPr>
            <p:cNvPr id="120" name="Shape 120"/>
            <p:cNvSpPr/>
            <p:nvPr/>
          </p:nvSpPr>
          <p:spPr>
            <a:xfrm>
              <a:off x="-101626" y="-30217"/>
              <a:ext cx="24510284" cy="11287683"/>
            </a:xfrm>
            <a:prstGeom prst="rect">
              <a:avLst/>
            </a:prstGeom>
            <a:solidFill>
              <a:srgbClr val="000000">
                <a:alpha val="39844"/>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1" name="Shape 121"/>
            <p:cNvSpPr/>
            <p:nvPr/>
          </p:nvSpPr>
          <p:spPr>
            <a:xfrm>
              <a:off x="1150663" y="8178675"/>
              <a:ext cx="11134457" cy="189859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lvl1pPr algn="l">
                <a:defRPr sz="5700" i="1">
                  <a:solidFill>
                    <a:srgbClr val="FFFFFF"/>
                  </a:solidFill>
                  <a:effectLst>
                    <a:outerShdw blurRad="25400" dir="18900000" rotWithShape="0">
                      <a:srgbClr val="000000"/>
                    </a:outerShdw>
                  </a:effectLst>
                  <a:latin typeface="Palatino"/>
                  <a:ea typeface="Palatino"/>
                  <a:cs typeface="Palatino"/>
                  <a:sym typeface="Palatino"/>
                </a:defRPr>
              </a:lvl1pPr>
            </a:lstStyle>
            <a:p>
              <a:r>
                <a:rPr lang="en-AU" dirty="0"/>
                <a:t>Turning a web of external factors</a:t>
              </a:r>
            </a:p>
            <a:p>
              <a:r>
                <a:rPr lang="en-AU" dirty="0"/>
                <a:t>into actionable insights</a:t>
              </a:r>
              <a:endParaRPr dirty="0"/>
            </a:p>
          </p:txBody>
        </p:sp>
        <p:sp>
          <p:nvSpPr>
            <p:cNvPr id="122" name="Shape 122"/>
            <p:cNvSpPr/>
            <p:nvPr/>
          </p:nvSpPr>
          <p:spPr>
            <a:xfrm>
              <a:off x="-63142" y="11257466"/>
              <a:ext cx="24510284"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3" name="Shape 123"/>
            <p:cNvSpPr/>
            <p:nvPr/>
          </p:nvSpPr>
          <p:spPr>
            <a:xfrm>
              <a:off x="585599" y="11961543"/>
              <a:ext cx="7014740" cy="102143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l">
                <a:defRPr sz="5700">
                  <a:latin typeface="Helvetica"/>
                  <a:ea typeface="Helvetica"/>
                  <a:cs typeface="Helvetica"/>
                  <a:sym typeface="Helvetica"/>
                </a:defRPr>
              </a:pPr>
              <a:r>
                <a:rPr dirty="0">
                  <a:solidFill>
                    <a:srgbClr val="EE5150"/>
                  </a:solidFill>
                </a:rPr>
                <a:t>TURN TO: </a:t>
              </a:r>
              <a:r>
                <a:rPr dirty="0"/>
                <a:t>Page </a:t>
              </a:r>
              <a:r>
                <a:rPr lang="en-AU" dirty="0"/>
                <a:t>148</a:t>
              </a:r>
              <a:endParaRPr dirty="0"/>
            </a:p>
          </p:txBody>
        </p:sp>
        <p:sp>
          <p:nvSpPr>
            <p:cNvPr id="124" name="Shape 124"/>
            <p:cNvSpPr/>
            <p:nvPr/>
          </p:nvSpPr>
          <p:spPr>
            <a:xfrm>
              <a:off x="-19199" y="2753564"/>
              <a:ext cx="1230431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5" name="Shape 125"/>
            <p:cNvSpPr/>
            <p:nvPr/>
          </p:nvSpPr>
          <p:spPr>
            <a:xfrm rot="5400000">
              <a:off x="11759959" y="3278726"/>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6" name="Shape 126"/>
            <p:cNvSpPr/>
            <p:nvPr/>
          </p:nvSpPr>
          <p:spPr>
            <a:xfrm>
              <a:off x="421041" y="1115202"/>
              <a:ext cx="14688144"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27" name="Shape 127"/>
            <p:cNvSpPr/>
            <p:nvPr/>
          </p:nvSpPr>
          <p:spPr>
            <a:xfrm>
              <a:off x="16130081" y="12505104"/>
              <a:ext cx="7734553"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bt-Sc22W-BE</a:t>
              </a:r>
            </a:p>
          </p:txBody>
        </p:sp>
        <p:sp>
          <p:nvSpPr>
            <p:cNvPr id="128" name="Shape 128"/>
            <p:cNvSpPr/>
            <p:nvPr/>
          </p:nvSpPr>
          <p:spPr>
            <a:xfrm>
              <a:off x="-74732" y="5357789"/>
              <a:ext cx="11343367"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9" name="Shape 129"/>
            <p:cNvSpPr/>
            <p:nvPr/>
          </p:nvSpPr>
          <p:spPr>
            <a:xfrm rot="5400000">
              <a:off x="10743474" y="588295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0" name="Shape 130"/>
            <p:cNvSpPr/>
            <p:nvPr/>
          </p:nvSpPr>
          <p:spPr>
            <a:xfrm>
              <a:off x="420815" y="3708062"/>
              <a:ext cx="15371115"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1DBE7C-98E7-9C4B-BF58-8A0694F23000}"/>
              </a:ext>
            </a:extLst>
          </p:cNvPr>
          <p:cNvGrpSpPr/>
          <p:nvPr/>
        </p:nvGrpSpPr>
        <p:grpSpPr>
          <a:xfrm>
            <a:off x="-36937" y="-2011"/>
            <a:ext cx="24496471" cy="12569404"/>
            <a:chOff x="-36937" y="-2011"/>
            <a:chExt cx="24496471" cy="12569404"/>
          </a:xfrm>
        </p:grpSpPr>
        <p:pic>
          <p:nvPicPr>
            <p:cNvPr id="369"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370" name="Shape 370"/>
            <p:cNvSpPr/>
            <p:nvPr/>
          </p:nvSpPr>
          <p:spPr>
            <a:xfrm>
              <a:off x="765506" y="1801174"/>
              <a:ext cx="11256646" cy="16922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371" name="Shape 371"/>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72" name="Shape 372"/>
            <p:cNvSpPr/>
            <p:nvPr/>
          </p:nvSpPr>
          <p:spPr>
            <a:xfrm>
              <a:off x="855906" y="4285057"/>
              <a:ext cx="18232196" cy="765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373" name="Shape 373"/>
            <p:cNvSpPr/>
            <p:nvPr/>
          </p:nvSpPr>
          <p:spPr>
            <a:xfrm>
              <a:off x="855906" y="5114881"/>
              <a:ext cx="18232196" cy="44989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374" name="Shape 374"/>
            <p:cNvSpPr/>
            <p:nvPr/>
          </p:nvSpPr>
          <p:spPr>
            <a:xfrm>
              <a:off x="765719" y="9722610"/>
              <a:ext cx="1823219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3337A7-371F-EF43-B310-D002A6FECA2E}"/>
              </a:ext>
            </a:extLst>
          </p:cNvPr>
          <p:cNvGrpSpPr/>
          <p:nvPr/>
        </p:nvGrpSpPr>
        <p:grpSpPr>
          <a:xfrm>
            <a:off x="-36937" y="720955"/>
            <a:ext cx="24457874" cy="13025113"/>
            <a:chOff x="-36937" y="720955"/>
            <a:chExt cx="24457874" cy="13025113"/>
          </a:xfrm>
        </p:grpSpPr>
        <p:pic>
          <p:nvPicPr>
            <p:cNvPr id="376"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377"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378" name="Shape 378"/>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79" name="Shape 379"/>
            <p:cNvSpPr/>
            <p:nvPr/>
          </p:nvSpPr>
          <p:spPr>
            <a:xfrm>
              <a:off x="975503" y="891390"/>
              <a:ext cx="3253868" cy="47783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380" name="Shape 380"/>
            <p:cNvSpPr/>
            <p:nvPr/>
          </p:nvSpPr>
          <p:spPr>
            <a:xfrm>
              <a:off x="8634748" y="2755150"/>
              <a:ext cx="14424722"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381" name="Shape 381"/>
            <p:cNvSpPr/>
            <p:nvPr/>
          </p:nvSpPr>
          <p:spPr>
            <a:xfrm>
              <a:off x="746861" y="6774665"/>
              <a:ext cx="23078331" cy="47275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382" name="Shape 382"/>
            <p:cNvSpPr/>
            <p:nvPr/>
          </p:nvSpPr>
          <p:spPr>
            <a:xfrm>
              <a:off x="16322992" y="12661177"/>
              <a:ext cx="7541642"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7604EA3-BACE-2A42-8F69-2B032AD08023}"/>
              </a:ext>
            </a:extLst>
          </p:cNvPr>
          <p:cNvGrpSpPr/>
          <p:nvPr/>
        </p:nvGrpSpPr>
        <p:grpSpPr>
          <a:xfrm>
            <a:off x="-254236" y="-14040"/>
            <a:ext cx="24118870" cy="13122893"/>
            <a:chOff x="-254236" y="-14040"/>
            <a:chExt cx="24118870" cy="13122893"/>
          </a:xfrm>
        </p:grpSpPr>
        <p:sp>
          <p:nvSpPr>
            <p:cNvPr id="132" name="Shape 132"/>
            <p:cNvSpPr/>
            <p:nvPr/>
          </p:nvSpPr>
          <p:spPr>
            <a:xfrm>
              <a:off x="5037" y="-14040"/>
              <a:ext cx="17058978" cy="520117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3" name="Shape 133"/>
            <p:cNvSpPr/>
            <p:nvPr/>
          </p:nvSpPr>
          <p:spPr>
            <a:xfrm rot="5400000">
              <a:off x="15624000"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4" name="Shape 134"/>
            <p:cNvSpPr/>
            <p:nvPr/>
          </p:nvSpPr>
          <p:spPr>
            <a:xfrm>
              <a:off x="-254236" y="108340"/>
              <a:ext cx="18411876" cy="492442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defRPr sz="16000" b="0" spc="-319">
                  <a:solidFill>
                    <a:srgbClr val="EE5150"/>
                  </a:solidFill>
                  <a:latin typeface="Montserrat Bold"/>
                  <a:ea typeface="Montserrat Bold"/>
                  <a:cs typeface="Montserrat Bold"/>
                  <a:sym typeface="Montserrat Bold"/>
                </a:defRPr>
              </a:pPr>
              <a:r>
                <a:rPr lang="en-AU" dirty="0"/>
                <a:t>STEP</a:t>
              </a:r>
              <a:br>
                <a:rPr lang="en-AU" dirty="0"/>
              </a:br>
              <a:r>
                <a:rPr lang="en-AU" dirty="0"/>
                <a:t>	Cards</a:t>
              </a:r>
              <a:endParaRPr dirty="0"/>
            </a:p>
          </p:txBody>
        </p:sp>
        <p:sp>
          <p:nvSpPr>
            <p:cNvPr id="135" name="Shape 135"/>
            <p:cNvSpPr/>
            <p:nvPr/>
          </p:nvSpPr>
          <p:spPr>
            <a:xfrm>
              <a:off x="18745136" y="12661177"/>
              <a:ext cx="5119498"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6" name="Shape 136"/>
          <p:cNvSpPr/>
          <p:nvPr/>
        </p:nvSpPr>
        <p:spPr>
          <a:xfrm>
            <a:off x="688027" y="5976336"/>
            <a:ext cx="3419298" cy="9810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A close - up of a machine&#10;&#10;Description automatically generated with low confidence">
            <a:extLst>
              <a:ext uri="{FF2B5EF4-FFF2-40B4-BE49-F238E27FC236}">
                <a16:creationId xmlns:a16="http://schemas.microsoft.com/office/drawing/2014/main" id="{26E62A6E-18B0-8E49-B9EB-1F0225F9F340}"/>
              </a:ext>
            </a:extLst>
          </p:cNvPr>
          <p:cNvPicPr>
            <a:picLocks noChangeAspect="1"/>
          </p:cNvPicPr>
          <p:nvPr/>
        </p:nvPicPr>
        <p:blipFill rotWithShape="1">
          <a:blip r:embed="rId2">
            <a:extLst>
              <a:ext uri="{28A0092B-C50C-407E-A947-70E740481C1C}">
                <a14:useLocalDpi xmlns:a14="http://schemas.microsoft.com/office/drawing/2010/main" val="0"/>
              </a:ext>
            </a:extLst>
          </a:blip>
          <a:srcRect l="3311" t="33117" r="4102" b="21978"/>
          <a:stretch/>
        </p:blipFill>
        <p:spPr>
          <a:xfrm>
            <a:off x="-22392" y="-26895"/>
            <a:ext cx="19428626" cy="5944405"/>
          </a:xfrm>
          <a:prstGeom prst="rect">
            <a:avLst/>
          </a:prstGeom>
        </p:spPr>
      </p:pic>
      <p:sp>
        <p:nvSpPr>
          <p:cNvPr id="36" name="Shape 144">
            <a:extLst>
              <a:ext uri="{FF2B5EF4-FFF2-40B4-BE49-F238E27FC236}">
                <a16:creationId xmlns:a16="http://schemas.microsoft.com/office/drawing/2014/main" id="{CD1E192E-5FE6-3E49-8AA2-BBE7F7DBFBD4}"/>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 </a:t>
            </a:r>
          </a:p>
        </p:txBody>
      </p:sp>
      <p:sp>
        <p:nvSpPr>
          <p:cNvPr id="162" name="Shape 162"/>
          <p:cNvSpPr/>
          <p:nvPr/>
        </p:nvSpPr>
        <p:spPr>
          <a:xfrm>
            <a:off x="153602"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110395" y="-1039931"/>
            <a:ext cx="24844535" cy="11273559"/>
            <a:chOff x="-110395" y="-1039931"/>
            <a:chExt cx="24844535"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104</a:t>
              </a:r>
              <a:endParaRPr dirty="0"/>
            </a:p>
          </p:txBody>
        </p:sp>
        <p:sp>
          <p:nvSpPr>
            <p:cNvPr id="143" name="Shape 143"/>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44" name="Shape 144"/>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populate a set of STEP cards representing the forces relevant to your chosen context, using the template on the companion website. Focus on your own design problem, or follow the ‘Supermarket of the Future’ design brief (p.196). See p.199 for an example of a set of STEP Cards.</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19398447" y="3551163"/>
              <a:ext cx="4823435"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 paper, a range of</a:t>
              </a:r>
            </a:p>
            <a:p>
              <a:pPr marR="254000" algn="r">
                <a:defRPr sz="3000" b="0">
                  <a:solidFill>
                    <a:srgbClr val="FFFFFF"/>
                  </a:solidFill>
                  <a:latin typeface="Montserrat Bold"/>
                  <a:ea typeface="Montserrat Bold"/>
                  <a:cs typeface="Montserrat Bold"/>
                  <a:sym typeface="Montserrat Bold"/>
                </a:defRPr>
              </a:pPr>
              <a:r>
                <a:rPr lang="en-AU" sz="3000" dirty="0"/>
                <a:t>materials (optional)</a:t>
              </a:r>
              <a:endParaRPr sz="3000" dirty="0">
                <a:latin typeface="Montserrat Medium"/>
                <a:ea typeface="Montserrat Medium"/>
                <a:cs typeface="Montserrat Medium"/>
                <a:sym typeface="Montserrat Medium"/>
              </a:endParaRPr>
            </a:p>
          </p:txBody>
        </p:sp>
        <p:sp>
          <p:nvSpPr>
            <p:cNvPr id="150" name="Shape 150"/>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51" name="Shape 151"/>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[1-4 hours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37" name="Shape 127">
            <a:extLst>
              <a:ext uri="{FF2B5EF4-FFF2-40B4-BE49-F238E27FC236}">
                <a16:creationId xmlns:a16="http://schemas.microsoft.com/office/drawing/2014/main" id="{99CA618A-6B4F-8E4C-8AF3-72305AAD38A0}"/>
              </a:ext>
            </a:extLst>
          </p:cNvPr>
          <p:cNvSpPr/>
          <p:nvPr/>
        </p:nvSpPr>
        <p:spPr>
          <a:xfrm>
            <a:off x="16130081" y="12505104"/>
            <a:ext cx="7734553"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bt-Sc22W-BE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A close - up of a machine&#10;&#10;Description automatically generated with low confidence">
            <a:extLst>
              <a:ext uri="{FF2B5EF4-FFF2-40B4-BE49-F238E27FC236}">
                <a16:creationId xmlns:a16="http://schemas.microsoft.com/office/drawing/2014/main" id="{26E62A6E-18B0-8E49-B9EB-1F0225F9F340}"/>
              </a:ext>
            </a:extLst>
          </p:cNvPr>
          <p:cNvPicPr>
            <a:picLocks noChangeAspect="1"/>
          </p:cNvPicPr>
          <p:nvPr/>
        </p:nvPicPr>
        <p:blipFill rotWithShape="1">
          <a:blip r:embed="rId2">
            <a:extLst>
              <a:ext uri="{28A0092B-C50C-407E-A947-70E740481C1C}">
                <a14:useLocalDpi xmlns:a14="http://schemas.microsoft.com/office/drawing/2010/main" val="0"/>
              </a:ext>
            </a:extLst>
          </a:blip>
          <a:srcRect l="3311" t="33117" r="4102" b="21978"/>
          <a:stretch/>
        </p:blipFill>
        <p:spPr>
          <a:xfrm>
            <a:off x="-22392" y="-26895"/>
            <a:ext cx="19428626" cy="5944405"/>
          </a:xfrm>
          <a:prstGeom prst="rect">
            <a:avLst/>
          </a:prstGeom>
        </p:spPr>
      </p:pic>
      <p:sp>
        <p:nvSpPr>
          <p:cNvPr id="36" name="Shape 144">
            <a:extLst>
              <a:ext uri="{FF2B5EF4-FFF2-40B4-BE49-F238E27FC236}">
                <a16:creationId xmlns:a16="http://schemas.microsoft.com/office/drawing/2014/main" id="{CD1E192E-5FE6-3E49-8AA2-BBE7F7DBFBD4}"/>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 </a:t>
            </a:r>
          </a:p>
        </p:txBody>
      </p:sp>
      <p:sp>
        <p:nvSpPr>
          <p:cNvPr id="162" name="Shape 162"/>
          <p:cNvSpPr/>
          <p:nvPr/>
        </p:nvSpPr>
        <p:spPr>
          <a:xfrm>
            <a:off x="3398920"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110395" y="-1039931"/>
            <a:ext cx="24844535" cy="11273559"/>
            <a:chOff x="-110395" y="-1039931"/>
            <a:chExt cx="24844535"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104</a:t>
              </a:r>
              <a:endParaRPr dirty="0"/>
            </a:p>
          </p:txBody>
        </p:sp>
        <p:sp>
          <p:nvSpPr>
            <p:cNvPr id="143" name="Shape 143"/>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44" name="Shape 144"/>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populate a set of STEP cards representing the forces relevant to your chosen context, using the template on the companion website. Focus on your own design problem, or follow the ‘Supermarket of the Future’ design brief (p.196). See p.199 for an example of a set of STEP Cards.</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19398447" y="3551163"/>
              <a:ext cx="4823435"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 paper, a range of</a:t>
              </a:r>
            </a:p>
            <a:p>
              <a:pPr marR="254000" algn="r">
                <a:defRPr sz="3000" b="0">
                  <a:solidFill>
                    <a:srgbClr val="FFFFFF"/>
                  </a:solidFill>
                  <a:latin typeface="Montserrat Bold"/>
                  <a:ea typeface="Montserrat Bold"/>
                  <a:cs typeface="Montserrat Bold"/>
                  <a:sym typeface="Montserrat Bold"/>
                </a:defRPr>
              </a:pPr>
              <a:r>
                <a:rPr lang="en-AU" sz="3000" dirty="0"/>
                <a:t>materials (optional)</a:t>
              </a:r>
              <a:endParaRPr sz="3000" dirty="0">
                <a:latin typeface="Montserrat Medium"/>
                <a:ea typeface="Montserrat Medium"/>
                <a:cs typeface="Montserrat Medium"/>
                <a:sym typeface="Montserrat Medium"/>
              </a:endParaRPr>
            </a:p>
          </p:txBody>
        </p:sp>
        <p:sp>
          <p:nvSpPr>
            <p:cNvPr id="150" name="Shape 150"/>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51" name="Shape 151"/>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[1-4 hours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37" name="Shape 127">
            <a:extLst>
              <a:ext uri="{FF2B5EF4-FFF2-40B4-BE49-F238E27FC236}">
                <a16:creationId xmlns:a16="http://schemas.microsoft.com/office/drawing/2014/main" id="{99CA618A-6B4F-8E4C-8AF3-72305AAD38A0}"/>
              </a:ext>
            </a:extLst>
          </p:cNvPr>
          <p:cNvSpPr/>
          <p:nvPr/>
        </p:nvSpPr>
        <p:spPr>
          <a:xfrm>
            <a:off x="16130081" y="12505104"/>
            <a:ext cx="7734553"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bt-Sc22W-BE</a:t>
            </a:r>
          </a:p>
        </p:txBody>
      </p:sp>
    </p:spTree>
    <p:extLst>
      <p:ext uri="{BB962C8B-B14F-4D97-AF65-F5344CB8AC3E}">
        <p14:creationId xmlns:p14="http://schemas.microsoft.com/office/powerpoint/2010/main" val="193381355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A close - up of a machine&#10;&#10;Description automatically generated with low confidence">
            <a:extLst>
              <a:ext uri="{FF2B5EF4-FFF2-40B4-BE49-F238E27FC236}">
                <a16:creationId xmlns:a16="http://schemas.microsoft.com/office/drawing/2014/main" id="{26E62A6E-18B0-8E49-B9EB-1F0225F9F340}"/>
              </a:ext>
            </a:extLst>
          </p:cNvPr>
          <p:cNvPicPr>
            <a:picLocks noChangeAspect="1"/>
          </p:cNvPicPr>
          <p:nvPr/>
        </p:nvPicPr>
        <p:blipFill rotWithShape="1">
          <a:blip r:embed="rId2">
            <a:extLst>
              <a:ext uri="{28A0092B-C50C-407E-A947-70E740481C1C}">
                <a14:useLocalDpi xmlns:a14="http://schemas.microsoft.com/office/drawing/2010/main" val="0"/>
              </a:ext>
            </a:extLst>
          </a:blip>
          <a:srcRect l="3311" t="33117" r="4102" b="21978"/>
          <a:stretch/>
        </p:blipFill>
        <p:spPr>
          <a:xfrm>
            <a:off x="-22392" y="-26895"/>
            <a:ext cx="19428626" cy="5944405"/>
          </a:xfrm>
          <a:prstGeom prst="rect">
            <a:avLst/>
          </a:prstGeom>
        </p:spPr>
      </p:pic>
      <p:sp>
        <p:nvSpPr>
          <p:cNvPr id="36" name="Shape 144">
            <a:extLst>
              <a:ext uri="{FF2B5EF4-FFF2-40B4-BE49-F238E27FC236}">
                <a16:creationId xmlns:a16="http://schemas.microsoft.com/office/drawing/2014/main" id="{CD1E192E-5FE6-3E49-8AA2-BBE7F7DBFBD4}"/>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 </a:t>
            </a:r>
          </a:p>
        </p:txBody>
      </p:sp>
      <p:sp>
        <p:nvSpPr>
          <p:cNvPr id="162" name="Shape 162"/>
          <p:cNvSpPr/>
          <p:nvPr/>
        </p:nvSpPr>
        <p:spPr>
          <a:xfrm>
            <a:off x="6592376"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110395" y="-1039931"/>
            <a:ext cx="24844535" cy="11273559"/>
            <a:chOff x="-110395" y="-1039931"/>
            <a:chExt cx="24844535"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104</a:t>
              </a:r>
              <a:endParaRPr dirty="0"/>
            </a:p>
          </p:txBody>
        </p:sp>
        <p:sp>
          <p:nvSpPr>
            <p:cNvPr id="143" name="Shape 143"/>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44" name="Shape 144"/>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populate a set of STEP cards representing the forces relevant to your chosen context, using the template on the companion website. Focus on your own design problem, or follow the ‘Supermarket of the Future’ design brief (p.196). See p.199 for an example of a set of STEP Cards.</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19398447" y="3551163"/>
              <a:ext cx="4823435"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 paper, a range of</a:t>
              </a:r>
            </a:p>
            <a:p>
              <a:pPr marR="254000" algn="r">
                <a:defRPr sz="3000" b="0">
                  <a:solidFill>
                    <a:srgbClr val="FFFFFF"/>
                  </a:solidFill>
                  <a:latin typeface="Montserrat Bold"/>
                  <a:ea typeface="Montserrat Bold"/>
                  <a:cs typeface="Montserrat Bold"/>
                  <a:sym typeface="Montserrat Bold"/>
                </a:defRPr>
              </a:pPr>
              <a:r>
                <a:rPr lang="en-AU" sz="3000" dirty="0"/>
                <a:t>materials (optional)</a:t>
              </a:r>
              <a:endParaRPr sz="3000" dirty="0">
                <a:latin typeface="Montserrat Medium"/>
                <a:ea typeface="Montserrat Medium"/>
                <a:cs typeface="Montserrat Medium"/>
                <a:sym typeface="Montserrat Medium"/>
              </a:endParaRPr>
            </a:p>
          </p:txBody>
        </p:sp>
        <p:sp>
          <p:nvSpPr>
            <p:cNvPr id="150" name="Shape 150"/>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51" name="Shape 151"/>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DC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[1-4 hours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37" name="Shape 127">
            <a:extLst>
              <a:ext uri="{FF2B5EF4-FFF2-40B4-BE49-F238E27FC236}">
                <a16:creationId xmlns:a16="http://schemas.microsoft.com/office/drawing/2014/main" id="{99CA618A-6B4F-8E4C-8AF3-72305AAD38A0}"/>
              </a:ext>
            </a:extLst>
          </p:cNvPr>
          <p:cNvSpPr/>
          <p:nvPr/>
        </p:nvSpPr>
        <p:spPr>
          <a:xfrm>
            <a:off x="16130081" y="12505104"/>
            <a:ext cx="7734553" cy="75982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bt-Sc22W-BE</a:t>
            </a:r>
          </a:p>
        </p:txBody>
      </p:sp>
    </p:spTree>
    <p:extLst>
      <p:ext uri="{BB962C8B-B14F-4D97-AF65-F5344CB8AC3E}">
        <p14:creationId xmlns:p14="http://schemas.microsoft.com/office/powerpoint/2010/main" val="33749860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A close - up of a machine&#10;&#10;Description automatically generated with low confidence">
            <a:extLst>
              <a:ext uri="{FF2B5EF4-FFF2-40B4-BE49-F238E27FC236}">
                <a16:creationId xmlns:a16="http://schemas.microsoft.com/office/drawing/2014/main" id="{26E62A6E-18B0-8E49-B9EB-1F0225F9F340}"/>
              </a:ext>
            </a:extLst>
          </p:cNvPr>
          <p:cNvPicPr>
            <a:picLocks noChangeAspect="1"/>
          </p:cNvPicPr>
          <p:nvPr/>
        </p:nvPicPr>
        <p:blipFill rotWithShape="1">
          <a:blip r:embed="rId2">
            <a:extLst>
              <a:ext uri="{28A0092B-C50C-407E-A947-70E740481C1C}">
                <a14:useLocalDpi xmlns:a14="http://schemas.microsoft.com/office/drawing/2010/main" val="0"/>
              </a:ext>
            </a:extLst>
          </a:blip>
          <a:srcRect l="3311" t="33117" r="4102" b="21978"/>
          <a:stretch/>
        </p:blipFill>
        <p:spPr>
          <a:xfrm>
            <a:off x="-22392" y="-26895"/>
            <a:ext cx="19428626" cy="5944405"/>
          </a:xfrm>
          <a:prstGeom prst="rect">
            <a:avLst/>
          </a:prstGeom>
        </p:spPr>
      </p:pic>
      <p:sp>
        <p:nvSpPr>
          <p:cNvPr id="36" name="Shape 144">
            <a:extLst>
              <a:ext uri="{FF2B5EF4-FFF2-40B4-BE49-F238E27FC236}">
                <a16:creationId xmlns:a16="http://schemas.microsoft.com/office/drawing/2014/main" id="{CD1E192E-5FE6-3E49-8AA2-BBE7F7DBFBD4}"/>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 </a:t>
            </a:r>
          </a:p>
        </p:txBody>
      </p:sp>
      <p:sp>
        <p:nvSpPr>
          <p:cNvPr id="162" name="Shape 162"/>
          <p:cNvSpPr/>
          <p:nvPr/>
        </p:nvSpPr>
        <p:spPr>
          <a:xfrm>
            <a:off x="9811763"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110395" y="-1039931"/>
            <a:ext cx="24844535" cy="11273559"/>
            <a:chOff x="-110395" y="-1039931"/>
            <a:chExt cx="24844535"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104</a:t>
              </a:r>
              <a:endParaRPr dirty="0"/>
            </a:p>
          </p:txBody>
        </p:sp>
        <p:sp>
          <p:nvSpPr>
            <p:cNvPr id="143" name="Shape 143"/>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44" name="Shape 144"/>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populate a set of STEP cards representing the forces relevant to your chosen context, using the template on the companion website. Focus on your own design problem, or follow the ‘Supermarket of the Future’ design brief (p.196). See p.199 for an example of a set of STEP Cards.</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19398447" y="3551163"/>
              <a:ext cx="4823435"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 paper, a range of</a:t>
              </a:r>
            </a:p>
            <a:p>
              <a:pPr marR="254000" algn="r">
                <a:defRPr sz="3000" b="0">
                  <a:solidFill>
                    <a:srgbClr val="FFFFFF"/>
                  </a:solidFill>
                  <a:latin typeface="Montserrat Bold"/>
                  <a:ea typeface="Montserrat Bold"/>
                  <a:cs typeface="Montserrat Bold"/>
                  <a:sym typeface="Montserrat Bold"/>
                </a:defRPr>
              </a:pPr>
              <a:r>
                <a:rPr lang="en-AU" sz="3000" dirty="0"/>
                <a:t>materials (optional)</a:t>
              </a:r>
              <a:endParaRPr sz="3000" dirty="0">
                <a:latin typeface="Montserrat Medium"/>
                <a:ea typeface="Montserrat Medium"/>
                <a:cs typeface="Montserrat Medium"/>
                <a:sym typeface="Montserrat Medium"/>
              </a:endParaRPr>
            </a:p>
          </p:txBody>
        </p:sp>
        <p:sp>
          <p:nvSpPr>
            <p:cNvPr id="150" name="Shape 150"/>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51" name="Shape 151"/>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DC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[1-4 hours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37" name="Shape 127">
            <a:extLst>
              <a:ext uri="{FF2B5EF4-FFF2-40B4-BE49-F238E27FC236}">
                <a16:creationId xmlns:a16="http://schemas.microsoft.com/office/drawing/2014/main" id="{99CA618A-6B4F-8E4C-8AF3-72305AAD38A0}"/>
              </a:ext>
            </a:extLst>
          </p:cNvPr>
          <p:cNvSpPr/>
          <p:nvPr/>
        </p:nvSpPr>
        <p:spPr>
          <a:xfrm>
            <a:off x="16130081" y="12505104"/>
            <a:ext cx="7734553"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bt-Sc22W-BE</a:t>
            </a:r>
          </a:p>
        </p:txBody>
      </p:sp>
    </p:spTree>
    <p:extLst>
      <p:ext uri="{BB962C8B-B14F-4D97-AF65-F5344CB8AC3E}">
        <p14:creationId xmlns:p14="http://schemas.microsoft.com/office/powerpoint/2010/main" val="24321017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A close - up of a machine&#10;&#10;Description automatically generated with low confidence">
            <a:extLst>
              <a:ext uri="{FF2B5EF4-FFF2-40B4-BE49-F238E27FC236}">
                <a16:creationId xmlns:a16="http://schemas.microsoft.com/office/drawing/2014/main" id="{26E62A6E-18B0-8E49-B9EB-1F0225F9F340}"/>
              </a:ext>
            </a:extLst>
          </p:cNvPr>
          <p:cNvPicPr>
            <a:picLocks noChangeAspect="1"/>
          </p:cNvPicPr>
          <p:nvPr/>
        </p:nvPicPr>
        <p:blipFill rotWithShape="1">
          <a:blip r:embed="rId2">
            <a:extLst>
              <a:ext uri="{28A0092B-C50C-407E-A947-70E740481C1C}">
                <a14:useLocalDpi xmlns:a14="http://schemas.microsoft.com/office/drawing/2010/main" val="0"/>
              </a:ext>
            </a:extLst>
          </a:blip>
          <a:srcRect l="3311" t="33117" r="4102" b="21978"/>
          <a:stretch/>
        </p:blipFill>
        <p:spPr>
          <a:xfrm>
            <a:off x="-22392" y="-26895"/>
            <a:ext cx="19428626" cy="5944405"/>
          </a:xfrm>
          <a:prstGeom prst="rect">
            <a:avLst/>
          </a:prstGeom>
        </p:spPr>
      </p:pic>
      <p:sp>
        <p:nvSpPr>
          <p:cNvPr id="36" name="Shape 144">
            <a:extLst>
              <a:ext uri="{FF2B5EF4-FFF2-40B4-BE49-F238E27FC236}">
                <a16:creationId xmlns:a16="http://schemas.microsoft.com/office/drawing/2014/main" id="{CD1E192E-5FE6-3E49-8AA2-BBE7F7DBFBD4}"/>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 </a:t>
            </a:r>
          </a:p>
        </p:txBody>
      </p:sp>
      <p:sp>
        <p:nvSpPr>
          <p:cNvPr id="162" name="Shape 162"/>
          <p:cNvSpPr/>
          <p:nvPr/>
        </p:nvSpPr>
        <p:spPr>
          <a:xfrm>
            <a:off x="13031150"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110395" y="-1039931"/>
            <a:ext cx="24844535" cy="11273559"/>
            <a:chOff x="-110395" y="-1039931"/>
            <a:chExt cx="24844535"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104</a:t>
              </a:r>
              <a:endParaRPr dirty="0"/>
            </a:p>
          </p:txBody>
        </p:sp>
        <p:sp>
          <p:nvSpPr>
            <p:cNvPr id="143" name="Shape 143"/>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44" name="Shape 144"/>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populate a set of STEP cards representing the forces relevant to your chosen context, using the template on the companion website. Focus on your own design problem, or follow the ‘Supermarket of the Future’ design brief (p.196). See p.199 for an example of a set of STEP Cards.</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19398447" y="3551163"/>
              <a:ext cx="4823435"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 paper, a range of</a:t>
              </a:r>
            </a:p>
            <a:p>
              <a:pPr marR="254000" algn="r">
                <a:defRPr sz="3000" b="0">
                  <a:solidFill>
                    <a:srgbClr val="FFFFFF"/>
                  </a:solidFill>
                  <a:latin typeface="Montserrat Bold"/>
                  <a:ea typeface="Montserrat Bold"/>
                  <a:cs typeface="Montserrat Bold"/>
                  <a:sym typeface="Montserrat Bold"/>
                </a:defRPr>
              </a:pPr>
              <a:r>
                <a:rPr lang="en-AU" sz="3000" dirty="0"/>
                <a:t>materials (optional)</a:t>
              </a:r>
              <a:endParaRPr sz="3000" dirty="0">
                <a:latin typeface="Montserrat Medium"/>
                <a:ea typeface="Montserrat Medium"/>
                <a:cs typeface="Montserrat Medium"/>
                <a:sym typeface="Montserrat Medium"/>
              </a:endParaRPr>
            </a:p>
          </p:txBody>
        </p:sp>
        <p:sp>
          <p:nvSpPr>
            <p:cNvPr id="150" name="Shape 150"/>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51" name="Shape 151"/>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DC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[1-4 hours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37" name="Shape 127">
            <a:extLst>
              <a:ext uri="{FF2B5EF4-FFF2-40B4-BE49-F238E27FC236}">
                <a16:creationId xmlns:a16="http://schemas.microsoft.com/office/drawing/2014/main" id="{99CA618A-6B4F-8E4C-8AF3-72305AAD38A0}"/>
              </a:ext>
            </a:extLst>
          </p:cNvPr>
          <p:cNvSpPr/>
          <p:nvPr/>
        </p:nvSpPr>
        <p:spPr>
          <a:xfrm>
            <a:off x="16130081" y="12505104"/>
            <a:ext cx="7734553" cy="75982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bt-Sc22W-BE</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Tree>
    <p:extLst>
      <p:ext uri="{BB962C8B-B14F-4D97-AF65-F5344CB8AC3E}">
        <p14:creationId xmlns:p14="http://schemas.microsoft.com/office/powerpoint/2010/main" val="18714747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127">
            <a:extLst>
              <a:ext uri="{FF2B5EF4-FFF2-40B4-BE49-F238E27FC236}">
                <a16:creationId xmlns:a16="http://schemas.microsoft.com/office/drawing/2014/main" id="{99CA618A-6B4F-8E4C-8AF3-72305AAD38A0}"/>
              </a:ext>
            </a:extLst>
          </p:cNvPr>
          <p:cNvSpPr/>
          <p:nvPr/>
        </p:nvSpPr>
        <p:spPr>
          <a:xfrm>
            <a:off x="16130081" y="12505104"/>
            <a:ext cx="7734553"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bt-Sc22W-BE</a:t>
            </a:r>
          </a:p>
        </p:txBody>
      </p:sp>
      <p:pic>
        <p:nvPicPr>
          <p:cNvPr id="38" name="Picture 37" descr="A close - up of a machine&#10;&#10;Description automatically generated with low confidence">
            <a:extLst>
              <a:ext uri="{FF2B5EF4-FFF2-40B4-BE49-F238E27FC236}">
                <a16:creationId xmlns:a16="http://schemas.microsoft.com/office/drawing/2014/main" id="{26E62A6E-18B0-8E49-B9EB-1F0225F9F340}"/>
              </a:ext>
            </a:extLst>
          </p:cNvPr>
          <p:cNvPicPr>
            <a:picLocks noChangeAspect="1"/>
          </p:cNvPicPr>
          <p:nvPr/>
        </p:nvPicPr>
        <p:blipFill rotWithShape="1">
          <a:blip r:embed="rId2">
            <a:extLst>
              <a:ext uri="{28A0092B-C50C-407E-A947-70E740481C1C}">
                <a14:useLocalDpi xmlns:a14="http://schemas.microsoft.com/office/drawing/2010/main" val="0"/>
              </a:ext>
            </a:extLst>
          </a:blip>
          <a:srcRect l="3311" t="33117" r="4102" b="21978"/>
          <a:stretch/>
        </p:blipFill>
        <p:spPr>
          <a:xfrm>
            <a:off x="-22392" y="-26895"/>
            <a:ext cx="19428626" cy="5944405"/>
          </a:xfrm>
          <a:prstGeom prst="rect">
            <a:avLst/>
          </a:prstGeom>
        </p:spPr>
      </p:pic>
      <p:sp>
        <p:nvSpPr>
          <p:cNvPr id="36" name="Shape 144">
            <a:extLst>
              <a:ext uri="{FF2B5EF4-FFF2-40B4-BE49-F238E27FC236}">
                <a16:creationId xmlns:a16="http://schemas.microsoft.com/office/drawing/2014/main" id="{CD1E192E-5FE6-3E49-8AA2-BBE7F7DBFBD4}"/>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 </a:t>
            </a:r>
          </a:p>
        </p:txBody>
      </p:sp>
      <p:sp>
        <p:nvSpPr>
          <p:cNvPr id="162" name="Shape 162"/>
          <p:cNvSpPr/>
          <p:nvPr/>
        </p:nvSpPr>
        <p:spPr>
          <a:xfrm>
            <a:off x="16268260"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110395" y="-1039931"/>
            <a:ext cx="24844535" cy="11273559"/>
            <a:chOff x="-110395" y="-1039931"/>
            <a:chExt cx="24844535"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104</a:t>
              </a:r>
              <a:endParaRPr dirty="0"/>
            </a:p>
          </p:txBody>
        </p:sp>
        <p:sp>
          <p:nvSpPr>
            <p:cNvPr id="143" name="Shape 143"/>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44" name="Shape 144"/>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populate a set of STEP cards representing the forces relevant to your chosen context, using the template on the companion website. Focus on your own design problem, or follow the ‘Supermarket of the Future’ design brief (p.196). See p.199 for an example of a set of STEP Cards.</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19398447" y="3551163"/>
              <a:ext cx="4823435"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 paper, a range of</a:t>
              </a:r>
            </a:p>
            <a:p>
              <a:pPr marR="254000" algn="r">
                <a:defRPr sz="3000" b="0">
                  <a:solidFill>
                    <a:srgbClr val="FFFFFF"/>
                  </a:solidFill>
                  <a:latin typeface="Montserrat Bold"/>
                  <a:ea typeface="Montserrat Bold"/>
                  <a:cs typeface="Montserrat Bold"/>
                  <a:sym typeface="Montserrat Bold"/>
                </a:defRPr>
              </a:pPr>
              <a:r>
                <a:rPr lang="en-AU" sz="3000" dirty="0"/>
                <a:t>materials (optional)</a:t>
              </a:r>
              <a:endParaRPr sz="3000" dirty="0">
                <a:latin typeface="Montserrat Medium"/>
                <a:ea typeface="Montserrat Medium"/>
                <a:cs typeface="Montserrat Medium"/>
                <a:sym typeface="Montserrat Medium"/>
              </a:endParaRPr>
            </a:p>
          </p:txBody>
        </p:sp>
        <p:sp>
          <p:nvSpPr>
            <p:cNvPr id="150" name="Shape 150"/>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51" name="Shape 151"/>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DC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[1-4 hours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Tree>
    <p:extLst>
      <p:ext uri="{BB962C8B-B14F-4D97-AF65-F5344CB8AC3E}">
        <p14:creationId xmlns:p14="http://schemas.microsoft.com/office/powerpoint/2010/main" val="72765561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127">
            <a:extLst>
              <a:ext uri="{FF2B5EF4-FFF2-40B4-BE49-F238E27FC236}">
                <a16:creationId xmlns:a16="http://schemas.microsoft.com/office/drawing/2014/main" id="{99CA618A-6B4F-8E4C-8AF3-72305AAD38A0}"/>
              </a:ext>
            </a:extLst>
          </p:cNvPr>
          <p:cNvSpPr/>
          <p:nvPr/>
        </p:nvSpPr>
        <p:spPr>
          <a:xfrm>
            <a:off x="16130081" y="12505104"/>
            <a:ext cx="7734553" cy="75982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bt-Sc22W-BE</a:t>
            </a:r>
          </a:p>
        </p:txBody>
      </p:sp>
      <p:pic>
        <p:nvPicPr>
          <p:cNvPr id="38" name="Picture 37" descr="A close - up of a machine&#10;&#10;Description automatically generated with low confidence">
            <a:extLst>
              <a:ext uri="{FF2B5EF4-FFF2-40B4-BE49-F238E27FC236}">
                <a16:creationId xmlns:a16="http://schemas.microsoft.com/office/drawing/2014/main" id="{26E62A6E-18B0-8E49-B9EB-1F0225F9F340}"/>
              </a:ext>
            </a:extLst>
          </p:cNvPr>
          <p:cNvPicPr>
            <a:picLocks noChangeAspect="1"/>
          </p:cNvPicPr>
          <p:nvPr/>
        </p:nvPicPr>
        <p:blipFill rotWithShape="1">
          <a:blip r:embed="rId2">
            <a:extLst>
              <a:ext uri="{28A0092B-C50C-407E-A947-70E740481C1C}">
                <a14:useLocalDpi xmlns:a14="http://schemas.microsoft.com/office/drawing/2010/main" val="0"/>
              </a:ext>
            </a:extLst>
          </a:blip>
          <a:srcRect l="3311" t="33117" r="4102" b="21978"/>
          <a:stretch/>
        </p:blipFill>
        <p:spPr>
          <a:xfrm>
            <a:off x="-22392" y="-26895"/>
            <a:ext cx="19428626" cy="5944405"/>
          </a:xfrm>
          <a:prstGeom prst="rect">
            <a:avLst/>
          </a:prstGeom>
        </p:spPr>
      </p:pic>
      <p:sp>
        <p:nvSpPr>
          <p:cNvPr id="36" name="Shape 144">
            <a:extLst>
              <a:ext uri="{FF2B5EF4-FFF2-40B4-BE49-F238E27FC236}">
                <a16:creationId xmlns:a16="http://schemas.microsoft.com/office/drawing/2014/main" id="{CD1E192E-5FE6-3E49-8AA2-BBE7F7DBFBD4}"/>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 </a:t>
            </a:r>
          </a:p>
        </p:txBody>
      </p:sp>
      <p:sp>
        <p:nvSpPr>
          <p:cNvPr id="162" name="Shape 162"/>
          <p:cNvSpPr/>
          <p:nvPr/>
        </p:nvSpPr>
        <p:spPr>
          <a:xfrm>
            <a:off x="19432526"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110395" y="-1039931"/>
            <a:ext cx="24844535" cy="11273559"/>
            <a:chOff x="-110395" y="-1039931"/>
            <a:chExt cx="24844535"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104</a:t>
              </a:r>
              <a:endParaRPr dirty="0"/>
            </a:p>
          </p:txBody>
        </p:sp>
        <p:sp>
          <p:nvSpPr>
            <p:cNvPr id="143" name="Shape 143"/>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44" name="Shape 144"/>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populate a set of STEP cards representing the forces relevant to your chosen context, using the template on the companion website. Focus on your own design problem, or follow the ‘Supermarket of the Future’ design brief (p.196). See p.199 for an example of a set of STEP Cards.</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19398447" y="3551163"/>
              <a:ext cx="4823435"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 paper, a range of</a:t>
              </a:r>
            </a:p>
            <a:p>
              <a:pPr marR="254000" algn="r">
                <a:defRPr sz="3000" b="0">
                  <a:solidFill>
                    <a:srgbClr val="FFFFFF"/>
                  </a:solidFill>
                  <a:latin typeface="Montserrat Bold"/>
                  <a:ea typeface="Montserrat Bold"/>
                  <a:cs typeface="Montserrat Bold"/>
                  <a:sym typeface="Montserrat Bold"/>
                </a:defRPr>
              </a:pPr>
              <a:r>
                <a:rPr lang="en-AU" sz="3000" dirty="0"/>
                <a:t>materials (optional)</a:t>
              </a:r>
              <a:endParaRPr sz="3000" dirty="0">
                <a:latin typeface="Montserrat Medium"/>
                <a:ea typeface="Montserrat Medium"/>
                <a:cs typeface="Montserrat Medium"/>
                <a:sym typeface="Montserrat Medium"/>
              </a:endParaRPr>
            </a:p>
          </p:txBody>
        </p:sp>
        <p:sp>
          <p:nvSpPr>
            <p:cNvPr id="150" name="Shape 150"/>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51" name="Shape 151"/>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DC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[1-4 hours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Tree>
    <p:extLst>
      <p:ext uri="{BB962C8B-B14F-4D97-AF65-F5344CB8AC3E}">
        <p14:creationId xmlns:p14="http://schemas.microsoft.com/office/powerpoint/2010/main" val="2338493403"/>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1109</TotalTime>
  <Words>1309</Words>
  <Application>Microsoft Macintosh PowerPoint</Application>
  <PresentationFormat>Custom</PresentationFormat>
  <Paragraphs>203</Paragraphs>
  <Slides>11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Helvetica Neue Light</vt:lpstr>
      <vt:lpstr>Montserrat Bold</vt:lpstr>
      <vt:lpstr>Montserrat-Italic</vt:lpstr>
      <vt:lpstr>Montserrat-BoldItalic</vt:lpstr>
      <vt:lpstr>Tw Cen MT</vt:lpstr>
      <vt:lpstr>Montserrat Medium</vt:lpstr>
      <vt:lpstr>Helvetica Neue Thin</vt:lpstr>
      <vt:lpstr>Palatino</vt:lpstr>
      <vt:lpstr>Helvetica Neue Medium</vt:lpstr>
      <vt:lpstr>Helvetica</vt:lpstr>
      <vt:lpstr>Helvetica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26</cp:revision>
  <dcterms:modified xsi:type="dcterms:W3CDTF">2021-01-31T05:40:01Z</dcterms:modified>
</cp:coreProperties>
</file>