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70" r:id="rId9"/>
    <p:sldId id="264" r:id="rId10"/>
    <p:sldId id="265" r:id="rId11"/>
  </p:sldIdLst>
  <p:sldSz cx="24384000" cy="13716000"/>
  <p:notesSz cx="6858000" cy="9144000"/>
  <p:embeddedFontLst>
    <p:embeddedFont>
      <p:font typeface="Montserrat Bold" pitchFamily="2" charset="77"/>
      <p:bold r:id="rId13"/>
      <p:italic r:id="rId14"/>
      <p:boldItalic r:id="rId15"/>
    </p:embeddedFont>
    <p:embeddedFont>
      <p:font typeface="Montserrat Medium" pitchFamily="2" charset="77"/>
      <p:regular r:id="rId16"/>
      <p:italic r:id="rId17"/>
    </p:embeddedFont>
    <p:embeddedFont>
      <p:font typeface="Montserrat-BoldItalic" pitchFamily="2" charset="77"/>
      <p:bold r:id="rId18"/>
      <p:italic r:id="rId19"/>
      <p:boldItalic r:id="rId20"/>
    </p:embeddedFont>
    <p:embeddedFont>
      <p:font typeface="Montserrat-Italic" pitchFamily="2" charset="77"/>
      <p:italic r:id="rId21"/>
    </p:embeddedFont>
    <p:embeddedFont>
      <p:font typeface="Tw Cen MT" panose="020B0602020104020603" pitchFamily="34" charset="77"/>
      <p:regular r:id="rId22"/>
      <p:bold r:id="rId23"/>
      <p:italic r:id="rId24"/>
      <p:boldItalic r:id="rId25"/>
    </p:embeddedFont>
  </p:embeddedFon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5C56"/>
    <a:srgbClr val="D6D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22"/>
    <p:restoredTop sz="94558"/>
  </p:normalViewPr>
  <p:slideViewPr>
    <p:cSldViewPr snapToGrid="0" snapToObjects="1">
      <p:cViewPr>
        <p:scale>
          <a:sx n="49" d="100"/>
          <a:sy n="49" d="100"/>
        </p:scale>
        <p:origin x="220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4833937" y="5997575"/>
            <a:ext cx="14716126" cy="863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3047999" y="0"/>
            <a:ext cx="18288001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sz="half" idx="13"/>
          </p:nvPr>
        </p:nvSpPr>
        <p:spPr>
          <a:xfrm>
            <a:off x="5334000" y="946546"/>
            <a:ext cx="13716001" cy="83046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2495609" y="892968"/>
            <a:ext cx="7500938" cy="115550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12495609" y="1250156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signthinkmakebreakrepeat.co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C84C61-D1EA-4B4F-A8BC-FD94E8AB6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4" y="-103477"/>
            <a:ext cx="24384000" cy="1128139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3386275-3E7F-B349-85E3-2441AF236F0E}"/>
              </a:ext>
            </a:extLst>
          </p:cNvPr>
          <p:cNvGrpSpPr/>
          <p:nvPr/>
        </p:nvGrpSpPr>
        <p:grpSpPr>
          <a:xfrm>
            <a:off x="-30632" y="-110779"/>
            <a:ext cx="24450082" cy="13375705"/>
            <a:chOff x="-30632" y="-110779"/>
            <a:chExt cx="24450082" cy="13375705"/>
          </a:xfrm>
        </p:grpSpPr>
        <p:sp>
          <p:nvSpPr>
            <p:cNvPr id="120" name="Shape 120"/>
            <p:cNvSpPr/>
            <p:nvPr/>
          </p:nvSpPr>
          <p:spPr>
            <a:xfrm>
              <a:off x="585599" y="11961543"/>
              <a:ext cx="7290456" cy="10214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algn="l">
                <a:defRPr sz="57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>
                  <a:solidFill>
                    <a:srgbClr val="EE5150"/>
                  </a:solidFill>
                </a:rPr>
                <a:t>TURN TO: </a:t>
              </a:r>
              <a:r>
                <a:rPr dirty="0"/>
                <a:t>Page </a:t>
              </a:r>
              <a:r>
                <a:rPr lang="en-AU" dirty="0"/>
                <a:t>152</a:t>
              </a:r>
              <a:endParaRPr dirty="0"/>
            </a:p>
          </p:txBody>
        </p:sp>
        <p:sp>
          <p:nvSpPr>
            <p:cNvPr id="121" name="Shape 121"/>
            <p:cNvSpPr/>
            <p:nvPr/>
          </p:nvSpPr>
          <p:spPr>
            <a:xfrm>
              <a:off x="-30632" y="-110779"/>
              <a:ext cx="24406392" cy="11221231"/>
            </a:xfrm>
            <a:prstGeom prst="rect">
              <a:avLst/>
            </a:prstGeom>
            <a:solidFill>
              <a:srgbClr val="000000">
                <a:alpha val="39844"/>
              </a:srgbClr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  <p:sp>
          <p:nvSpPr>
            <p:cNvPr id="122" name="Shape 122"/>
            <p:cNvSpPr/>
            <p:nvPr/>
          </p:nvSpPr>
          <p:spPr>
            <a:xfrm>
              <a:off x="13058" y="11257466"/>
              <a:ext cx="24406392" cy="1"/>
            </a:xfrm>
            <a:prstGeom prst="line">
              <a:avLst/>
            </a:prstGeom>
            <a:ln w="203200">
              <a:solidFill>
                <a:srgbClr val="FF283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17156067" y="12505104"/>
              <a:ext cx="6708567" cy="75982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rPr lang="en-AU" dirty="0"/>
                <a:t>Image Attribution: Ian Schneider, https://</a:t>
              </a:r>
              <a:r>
                <a:rPr lang="en-AU" dirty="0" err="1"/>
                <a:t>unsplash</a:t>
              </a:r>
              <a:r>
                <a:rPr lang="en-AU" dirty="0"/>
                <a:t>.</a:t>
              </a:r>
            </a:p>
            <a:p>
              <a: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rPr lang="en-AU" dirty="0"/>
                <a:t>com/photos/TamMbr4okv4</a:t>
              </a:r>
            </a:p>
          </p:txBody>
        </p:sp>
        <p:sp>
          <p:nvSpPr>
            <p:cNvPr id="124" name="Shape 124"/>
            <p:cNvSpPr/>
            <p:nvPr/>
          </p:nvSpPr>
          <p:spPr>
            <a:xfrm>
              <a:off x="-11907" y="1730111"/>
              <a:ext cx="19832754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 rot="5400000">
              <a:off x="19272240" y="2255272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643884" y="87262"/>
              <a:ext cx="19832754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Strategy Choice</a:t>
              </a:r>
              <a:endParaRPr sz="16000" spc="-319" dirty="0"/>
            </a:p>
          </p:txBody>
        </p:sp>
        <p:sp>
          <p:nvSpPr>
            <p:cNvPr id="127" name="Shape 127"/>
            <p:cNvSpPr/>
            <p:nvPr/>
          </p:nvSpPr>
          <p:spPr>
            <a:xfrm>
              <a:off x="1205292" y="7275075"/>
              <a:ext cx="10137390" cy="189859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>
              <a:spAutoFit/>
            </a:bodyPr>
            <a:lstStyle/>
            <a:p>
              <a:pPr algn="l">
                <a:defRPr sz="5700" i="1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  <a:r>
                <a:rPr lang="en-AU" dirty="0"/>
                <a:t>Improving a strategy with five</a:t>
              </a:r>
            </a:p>
            <a:p>
              <a:pPr algn="l">
                <a:defRPr sz="5700" i="1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  <a:r>
                <a:rPr lang="en-AU" dirty="0"/>
                <a:t>key questions</a:t>
              </a:r>
              <a:endParaRPr dirty="0"/>
            </a:p>
          </p:txBody>
        </p:sp>
        <p:sp>
          <p:nvSpPr>
            <p:cNvPr id="128" name="Shape 128"/>
            <p:cNvSpPr/>
            <p:nvPr/>
          </p:nvSpPr>
          <p:spPr>
            <a:xfrm>
              <a:off x="8240" y="4495128"/>
              <a:ext cx="12007633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 rot="5400000">
              <a:off x="11476800" y="5020288"/>
              <a:ext cx="2321715" cy="1271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504899" y="2811172"/>
              <a:ext cx="11063324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Cascade</a:t>
              </a:r>
              <a:endParaRPr sz="16000" spc="-319" dirty="0"/>
            </a:p>
          </p:txBody>
        </p:sp>
      </p:grp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32DED92-0612-E749-9142-3B2C81F8AAEA}"/>
              </a:ext>
            </a:extLst>
          </p:cNvPr>
          <p:cNvGrpSpPr/>
          <p:nvPr/>
        </p:nvGrpSpPr>
        <p:grpSpPr>
          <a:xfrm>
            <a:off x="-36937" y="720955"/>
            <a:ext cx="24457874" cy="13025113"/>
            <a:chOff x="-36937" y="720955"/>
            <a:chExt cx="24457874" cy="13025113"/>
          </a:xfrm>
        </p:grpSpPr>
        <p:pic>
          <p:nvPicPr>
            <p:cNvPr id="331" name="pasted-image.pdf"/>
            <p:cNvPicPr>
              <a:picLocks noChangeAspect="1"/>
            </p:cNvPicPr>
            <p:nvPr/>
          </p:nvPicPr>
          <p:blipFill>
            <a:blip r:embed="rId2"/>
            <a:srcRect l="27630"/>
            <a:stretch>
              <a:fillRect/>
            </a:stretch>
          </p:blipFill>
          <p:spPr>
            <a:xfrm rot="10800000">
              <a:off x="4304849" y="720955"/>
              <a:ext cx="20114295" cy="13021637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332" name="pasted-image.pdf"/>
            <p:cNvPicPr>
              <a:picLocks noChangeAspect="1"/>
            </p:cNvPicPr>
            <p:nvPr/>
          </p:nvPicPr>
          <p:blipFill>
            <a:blip r:embed="rId2"/>
            <a:srcRect t="33454" r="50402"/>
            <a:stretch>
              <a:fillRect/>
            </a:stretch>
          </p:blipFill>
          <p:spPr>
            <a:xfrm rot="10800000">
              <a:off x="-4557" y="6312722"/>
              <a:ext cx="11825051" cy="7433346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333" name="Shape 333"/>
            <p:cNvSpPr/>
            <p:nvPr/>
          </p:nvSpPr>
          <p:spPr>
            <a:xfrm>
              <a:off x="-36937" y="12049959"/>
              <a:ext cx="24457874" cy="1"/>
            </a:xfrm>
            <a:prstGeom prst="line">
              <a:avLst/>
            </a:prstGeom>
            <a:ln w="215900">
              <a:solidFill>
                <a:srgbClr val="FFFFFF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975503" y="891390"/>
              <a:ext cx="3253868" cy="47783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>
              <a:spAutoFit/>
            </a:bodyPr>
            <a:lstStyle/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Design.</a:t>
              </a:r>
            </a:p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Think</a:t>
              </a:r>
            </a:p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Make.</a:t>
              </a:r>
            </a:p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Break. </a:t>
              </a:r>
            </a:p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Repeat.</a:t>
              </a:r>
            </a:p>
          </p:txBody>
        </p:sp>
        <p:sp>
          <p:nvSpPr>
            <p:cNvPr id="335" name="Shape 335"/>
            <p:cNvSpPr/>
            <p:nvPr/>
          </p:nvSpPr>
          <p:spPr>
            <a:xfrm>
              <a:off x="8634748" y="2755150"/>
              <a:ext cx="14424722" cy="260648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pPr algn="l" defTabSz="457200">
                <a:defRPr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This work is licensed under a Creative Commons Attribution-</a:t>
              </a:r>
              <a:r>
                <a:rPr dirty="0" err="1"/>
                <a:t>NonCommercial</a:t>
              </a:r>
              <a:r>
                <a:rPr dirty="0"/>
                <a:t>-</a:t>
              </a:r>
              <a:r>
                <a:rPr dirty="0" err="1"/>
                <a:t>ShareAlike</a:t>
              </a:r>
              <a:r>
                <a:rPr dirty="0"/>
                <a:t> 4.0 International License. Designed by the authors of “Design. Think. Make. Break. Repeat. A Handbook of Methods” (BIS Publishers).</a:t>
              </a:r>
            </a:p>
            <a:p>
              <a:pPr algn="l" defTabSz="457200">
                <a:defRPr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u="sng" dirty="0">
                  <a:solidFill>
                    <a:schemeClr val="bg1"/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www.designthinkmakebreakrepeat.com</a:t>
              </a:r>
            </a:p>
          </p:txBody>
        </p:sp>
        <p:sp>
          <p:nvSpPr>
            <p:cNvPr id="336" name="Shape 336"/>
            <p:cNvSpPr/>
            <p:nvPr/>
          </p:nvSpPr>
          <p:spPr>
            <a:xfrm>
              <a:off x="746861" y="6774665"/>
              <a:ext cx="23078331" cy="47275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pPr algn="l" defTabSz="457200">
                <a:defRPr sz="4000" b="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How to use these slides</a:t>
              </a:r>
            </a:p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r>
                <a:t>These companion slides for the published book “Design Think Make Break Repeat: A Handbook of Methods”, support facilitation of the published exercises during workshops, tutorials or other guided design sessions. </a:t>
              </a:r>
            </a:p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endParaRPr/>
            </a:p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r>
                <a:rPr b="1">
                  <a:latin typeface="Montserrat-BoldItalic"/>
                  <a:ea typeface="Montserrat-BoldItalic"/>
                  <a:cs typeface="Montserrat-BoldItalic"/>
                  <a:sym typeface="Montserrat-BoldItalic"/>
                </a:rPr>
                <a:t>Slide 1: Title.</a:t>
              </a:r>
              <a:r>
                <a:t> Introduce the method, using the description from the book.</a:t>
              </a:r>
            </a:p>
            <a:p>
              <a:pPr algn="l" defTabSz="457200">
                <a:defRPr i="1">
                  <a:solidFill>
                    <a:srgbClr val="FFFFFF"/>
                  </a:solidFill>
                  <a:latin typeface="Montserrat-BoldItalic"/>
                  <a:ea typeface="Montserrat-BoldItalic"/>
                  <a:cs typeface="Montserrat-BoldItalic"/>
                  <a:sym typeface="Montserrat-BoldItalic"/>
                </a:defRPr>
              </a:pPr>
              <a:r>
                <a:t>Slide 2: Examples. </a:t>
              </a:r>
              <a:r>
                <a:rPr b="0">
                  <a:latin typeface="Montserrat-Italic"/>
                  <a:ea typeface="Montserrat-Italic"/>
                  <a:cs typeface="Montserrat-Italic"/>
                  <a:sym typeface="Montserrat-Italic"/>
                </a:rPr>
                <a:t>Use this slide to add your own images/examples of the method in use, or extra information.</a:t>
              </a:r>
              <a:r>
                <a:t> </a:t>
              </a:r>
            </a:p>
            <a:p>
              <a:pPr algn="l" defTabSz="457200">
                <a:defRPr i="1">
                  <a:solidFill>
                    <a:srgbClr val="FFFFFF"/>
                  </a:solidFill>
                  <a:latin typeface="Montserrat-BoldItalic"/>
                  <a:ea typeface="Montserrat-BoldItalic"/>
                  <a:cs typeface="Montserrat-BoldItalic"/>
                  <a:sym typeface="Montserrat-BoldItalic"/>
                </a:defRPr>
              </a:pPr>
              <a:r>
                <a:t>Slide 3+: Steps. </a:t>
              </a:r>
              <a:r>
                <a:rPr b="0">
                  <a:latin typeface="Montserrat-Italic"/>
                  <a:ea typeface="Montserrat-Italic"/>
                  <a:cs typeface="Montserrat-Italic"/>
                  <a:sym typeface="Montserrat-Italic"/>
                </a:rPr>
                <a:t>Use one slide for each step of the method, to track timing and progress. The tip boxes can be used to offer extra guidance for specific steps, where needed. </a:t>
              </a:r>
            </a:p>
            <a:p>
              <a:pPr algn="l" defTabSz="457200">
                <a:defRPr i="1">
                  <a:solidFill>
                    <a:srgbClr val="FFFFFF"/>
                  </a:solidFill>
                  <a:latin typeface="Montserrat-BoldItalic"/>
                  <a:ea typeface="Montserrat-BoldItalic"/>
                  <a:cs typeface="Montserrat-BoldItalic"/>
                  <a:sym typeface="Montserrat-BoldItalic"/>
                </a:defRPr>
              </a:pPr>
              <a:r>
                <a:t>Slide 4: Sharing. </a:t>
              </a:r>
              <a:r>
                <a:rPr b="0">
                  <a:latin typeface="Montserrat-Italic"/>
                  <a:ea typeface="Montserrat-Italic"/>
                  <a:cs typeface="Montserrat-Italic"/>
                  <a:sym typeface="Montserrat-Italic"/>
                </a:rPr>
                <a:t>Results of the exercise are shared and discussed, in an appropriate format.</a:t>
              </a:r>
            </a:p>
          </p:txBody>
        </p:sp>
        <p:sp>
          <p:nvSpPr>
            <p:cNvPr id="337" name="Shape 337"/>
            <p:cNvSpPr/>
            <p:nvPr/>
          </p:nvSpPr>
          <p:spPr>
            <a:xfrm>
              <a:off x="16322992" y="12661177"/>
              <a:ext cx="7541642" cy="4476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>
              <a:lvl1pPr algn="r">
                <a:defRPr sz="2000" b="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Slide design by: Hamish Henderson, Madeleine Borthwick</a:t>
              </a:r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51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BEC189B-7F3D-0747-B2FA-8BD86043BB43}"/>
              </a:ext>
            </a:extLst>
          </p:cNvPr>
          <p:cNvGrpSpPr/>
          <p:nvPr/>
        </p:nvGrpSpPr>
        <p:grpSpPr>
          <a:xfrm>
            <a:off x="-254236" y="-14040"/>
            <a:ext cx="24118870" cy="13122893"/>
            <a:chOff x="-254236" y="-14040"/>
            <a:chExt cx="24118870" cy="13122893"/>
          </a:xfrm>
        </p:grpSpPr>
        <p:sp>
          <p:nvSpPr>
            <p:cNvPr id="132" name="Shape 132"/>
            <p:cNvSpPr/>
            <p:nvPr/>
          </p:nvSpPr>
          <p:spPr>
            <a:xfrm>
              <a:off x="5037" y="-14040"/>
              <a:ext cx="17058978" cy="5201171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 rot="5400000">
              <a:off x="15628357" y="1429342"/>
              <a:ext cx="5169185" cy="22824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-254236" y="108340"/>
              <a:ext cx="18411876" cy="49244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defRPr sz="16000" b="0" spc="-319">
                  <a:solidFill>
                    <a:srgbClr val="EE5150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Strategy Choice	Cascade</a:t>
              </a:r>
              <a:endParaRPr dirty="0"/>
            </a:p>
          </p:txBody>
        </p:sp>
        <p:sp>
          <p:nvSpPr>
            <p:cNvPr id="135" name="Shape 135"/>
            <p:cNvSpPr/>
            <p:nvPr/>
          </p:nvSpPr>
          <p:spPr>
            <a:xfrm>
              <a:off x="18745136" y="12661177"/>
              <a:ext cx="5119498" cy="4476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rPr>
                  <a:solidFill>
                    <a:srgbClr val="FFFFFF"/>
                  </a:solidFill>
                </a:rPr>
                <a:t>Image Attribution: Lorum ipsum dolor</a:t>
              </a:r>
              <a:r>
                <a:t> </a:t>
              </a:r>
            </a:p>
          </p:txBody>
        </p:sp>
      </p:grpSp>
      <p:sp>
        <p:nvSpPr>
          <p:cNvPr id="136" name="Shape 136"/>
          <p:cNvSpPr/>
          <p:nvPr/>
        </p:nvSpPr>
        <p:spPr>
          <a:xfrm>
            <a:off x="688027" y="5976336"/>
            <a:ext cx="3419298" cy="981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457200">
              <a:lnSpc>
                <a:spcPts val="7500"/>
              </a:lnSpc>
              <a:defRPr sz="5400" b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Example: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789EC0-5640-BE45-B2C6-DBD19E411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997" y="-11961"/>
            <a:ext cx="19469100" cy="5905500"/>
          </a:xfrm>
          <a:prstGeom prst="rect">
            <a:avLst/>
          </a:prstGeom>
        </p:spPr>
      </p:pic>
      <p:sp>
        <p:nvSpPr>
          <p:cNvPr id="152" name="Shape 152"/>
          <p:cNvSpPr/>
          <p:nvPr/>
        </p:nvSpPr>
        <p:spPr>
          <a:xfrm>
            <a:off x="540163" y="10442288"/>
            <a:ext cx="29146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 week</a:t>
            </a:r>
            <a:r>
              <a:rPr dirty="0"/>
              <a:t>]</a:t>
            </a:r>
          </a:p>
        </p:txBody>
      </p:sp>
      <p:sp>
        <p:nvSpPr>
          <p:cNvPr id="153" name="Shape 153"/>
          <p:cNvSpPr/>
          <p:nvPr/>
        </p:nvSpPr>
        <p:spPr>
          <a:xfrm>
            <a:off x="4913184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 mins</a:t>
            </a:r>
            <a:r>
              <a:rPr dirty="0"/>
              <a:t>] </a:t>
            </a:r>
          </a:p>
        </p:txBody>
      </p:sp>
      <p:sp>
        <p:nvSpPr>
          <p:cNvPr id="154" name="Shape 154"/>
          <p:cNvSpPr/>
          <p:nvPr/>
        </p:nvSpPr>
        <p:spPr>
          <a:xfrm>
            <a:off x="20560482" y="10442288"/>
            <a:ext cx="2554258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[1</a:t>
            </a:r>
            <a:r>
              <a:rPr lang="en-AU" dirty="0"/>
              <a:t>0</a:t>
            </a:r>
            <a:r>
              <a:rPr dirty="0"/>
              <a:t> min]</a:t>
            </a:r>
          </a:p>
        </p:txBody>
      </p:sp>
      <p:sp>
        <p:nvSpPr>
          <p:cNvPr id="155" name="Shape 155"/>
          <p:cNvSpPr/>
          <p:nvPr/>
        </p:nvSpPr>
        <p:spPr>
          <a:xfrm>
            <a:off x="153602" y="10987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sp>
        <p:nvSpPr>
          <p:cNvPr id="156" name="Shape 156"/>
          <p:cNvSpPr/>
          <p:nvPr/>
        </p:nvSpPr>
        <p:spPr>
          <a:xfrm>
            <a:off x="16533544" y="10442288"/>
            <a:ext cx="2672083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lang="en-AU" dirty="0"/>
              <a:t>[40 </a:t>
            </a:r>
            <a:r>
              <a:rPr dirty="0"/>
              <a:t>min</a:t>
            </a:r>
            <a:r>
              <a:rPr lang="en-AU" dirty="0"/>
              <a:t>s</a:t>
            </a:r>
            <a:r>
              <a:rPr dirty="0"/>
              <a:t>]</a:t>
            </a:r>
          </a:p>
        </p:txBody>
      </p:sp>
      <p:sp>
        <p:nvSpPr>
          <p:cNvPr id="164" name="Shape 164"/>
          <p:cNvSpPr/>
          <p:nvPr/>
        </p:nvSpPr>
        <p:spPr>
          <a:xfrm>
            <a:off x="8549445" y="10473018"/>
            <a:ext cx="2944935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20-40 mins</a:t>
            </a:r>
            <a:r>
              <a:rPr dirty="0"/>
              <a:t>]</a:t>
            </a:r>
          </a:p>
        </p:txBody>
      </p:sp>
      <p:sp>
        <p:nvSpPr>
          <p:cNvPr id="166" name="Shape 166"/>
          <p:cNvSpPr/>
          <p:nvPr/>
        </p:nvSpPr>
        <p:spPr>
          <a:xfrm>
            <a:off x="12541495" y="10473018"/>
            <a:ext cx="2944934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60-90 mins</a:t>
            </a:r>
            <a:r>
              <a:rPr dirty="0"/>
              <a:t>]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62C4E40-F3DE-944C-83FA-894A0483E1A3}"/>
              </a:ext>
            </a:extLst>
          </p:cNvPr>
          <p:cNvGrpSpPr/>
          <p:nvPr/>
        </p:nvGrpSpPr>
        <p:grpSpPr>
          <a:xfrm>
            <a:off x="-11907" y="-1182738"/>
            <a:ext cx="24474866" cy="11416365"/>
            <a:chOff x="-11907" y="-1182738"/>
            <a:chExt cx="24474866" cy="11416365"/>
          </a:xfrm>
        </p:grpSpPr>
        <p:sp>
          <p:nvSpPr>
            <p:cNvPr id="139" name="Shape 139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9212262" y="-576935"/>
              <a:ext cx="5250697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</a:t>
              </a:r>
              <a:r>
                <a:rPr lang="en-AU" dirty="0"/>
                <a:t>152</a:t>
              </a:r>
              <a:endParaRPr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1334644" y="6636377"/>
              <a:ext cx="21354888" cy="112915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analyse an organisation’s (or team’s) existing strategy to identify inconsistent viewpoints amongst team members. Use the template provided on the companion website.</a:t>
              </a:r>
            </a:p>
          </p:txBody>
        </p:sp>
        <p:sp>
          <p:nvSpPr>
            <p:cNvPr id="144" name="Shape 144"/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20149046" y="3324616"/>
              <a:ext cx="3996285" cy="252953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sz="2500" dirty="0"/>
                <a:t>YOU WILL NEED</a:t>
              </a:r>
              <a:br>
                <a:rPr sz="2500" dirty="0"/>
              </a:br>
              <a:r>
                <a:rPr lang="en-AU" sz="2500" dirty="0"/>
                <a:t>2+ participants, 1-2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people, whiteboard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or A2 paper, markers,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sticky notes, pens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 dirty="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EE515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49" name="Shape 149"/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150" name="Shape 150"/>
            <p:cNvSpPr/>
            <p:nvPr/>
          </p:nvSpPr>
          <p:spPr>
            <a:xfrm>
              <a:off x="5446239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51" name="Shape 151"/>
            <p:cNvSpPr/>
            <p:nvPr/>
          </p:nvSpPr>
          <p:spPr>
            <a:xfrm>
              <a:off x="17350314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57" name="Shape 157"/>
            <p:cNvSpPr/>
            <p:nvPr/>
          </p:nvSpPr>
          <p:spPr>
            <a:xfrm>
              <a:off x="-11907" y="460111"/>
              <a:ext cx="160558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 rot="5400000">
              <a:off x="15518519" y="985272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504898" y="-1182738"/>
              <a:ext cx="18065280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4500" spc="-319" dirty="0"/>
                <a:t>Strategy Choice</a:t>
              </a:r>
              <a:endParaRPr sz="14500" spc="-319"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8240" y="3225128"/>
              <a:ext cx="123145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 rot="5400000">
              <a:off x="11791615" y="3750288"/>
              <a:ext cx="2321715" cy="1271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504899" y="1566572"/>
              <a:ext cx="11321245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6000" b="0" spc="-319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4500" dirty="0"/>
                <a:t>Canvas</a:t>
              </a:r>
              <a:endParaRPr sz="14500" dirty="0"/>
            </a:p>
          </p:txBody>
        </p:sp>
        <p:sp>
          <p:nvSpPr>
            <p:cNvPr id="163" name="Shape 163"/>
            <p:cNvSpPr/>
            <p:nvPr/>
          </p:nvSpPr>
          <p:spPr>
            <a:xfrm>
              <a:off x="9414264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165" name="Shape 165"/>
            <p:cNvSpPr/>
            <p:nvPr/>
          </p:nvSpPr>
          <p:spPr>
            <a:xfrm>
              <a:off x="13382290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</p:grpSp>
      <p:sp>
        <p:nvSpPr>
          <p:cNvPr id="34" name="Shape 123">
            <a:extLst>
              <a:ext uri="{FF2B5EF4-FFF2-40B4-BE49-F238E27FC236}">
                <a16:creationId xmlns:a16="http://schemas.microsoft.com/office/drawing/2014/main" id="{85F7F514-2352-7248-8940-F24041FC170F}"/>
              </a:ext>
            </a:extLst>
          </p:cNvPr>
          <p:cNvSpPr/>
          <p:nvPr/>
        </p:nvSpPr>
        <p:spPr>
          <a:xfrm>
            <a:off x="17156067" y="12505104"/>
            <a:ext cx="6708567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dirty="0"/>
              <a:t>Image Attribution: Ian Schneider, https://</a:t>
            </a:r>
            <a:r>
              <a:rPr lang="en-AU" dirty="0" err="1"/>
              <a:t>unsplash</a:t>
            </a:r>
            <a:r>
              <a:rPr lang="en-AU" dirty="0"/>
              <a:t>.</a:t>
            </a:r>
          </a:p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dirty="0"/>
              <a:t>com/photos/TamMbr4okv4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789EC0-5640-BE45-B2C6-DBD19E411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997" y="-11961"/>
            <a:ext cx="19469100" cy="5905500"/>
          </a:xfrm>
          <a:prstGeom prst="rect">
            <a:avLst/>
          </a:prstGeom>
        </p:spPr>
      </p:pic>
      <p:sp>
        <p:nvSpPr>
          <p:cNvPr id="152" name="Shape 152"/>
          <p:cNvSpPr/>
          <p:nvPr/>
        </p:nvSpPr>
        <p:spPr>
          <a:xfrm>
            <a:off x="540163" y="10442288"/>
            <a:ext cx="29146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 week</a:t>
            </a:r>
            <a:r>
              <a:rPr dirty="0"/>
              <a:t>]</a:t>
            </a:r>
          </a:p>
        </p:txBody>
      </p:sp>
      <p:sp>
        <p:nvSpPr>
          <p:cNvPr id="153" name="Shape 153"/>
          <p:cNvSpPr/>
          <p:nvPr/>
        </p:nvSpPr>
        <p:spPr>
          <a:xfrm>
            <a:off x="4913184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 mins</a:t>
            </a:r>
            <a:r>
              <a:rPr dirty="0"/>
              <a:t>] </a:t>
            </a:r>
          </a:p>
        </p:txBody>
      </p:sp>
      <p:sp>
        <p:nvSpPr>
          <p:cNvPr id="154" name="Shape 154"/>
          <p:cNvSpPr/>
          <p:nvPr/>
        </p:nvSpPr>
        <p:spPr>
          <a:xfrm>
            <a:off x="20560482" y="10442288"/>
            <a:ext cx="2554258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[1</a:t>
            </a:r>
            <a:r>
              <a:rPr lang="en-AU" dirty="0"/>
              <a:t>0</a:t>
            </a:r>
            <a:r>
              <a:rPr dirty="0"/>
              <a:t> min]</a:t>
            </a:r>
          </a:p>
        </p:txBody>
      </p:sp>
      <p:sp>
        <p:nvSpPr>
          <p:cNvPr id="155" name="Shape 155"/>
          <p:cNvSpPr/>
          <p:nvPr/>
        </p:nvSpPr>
        <p:spPr>
          <a:xfrm>
            <a:off x="4121627" y="10987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sp>
        <p:nvSpPr>
          <p:cNvPr id="156" name="Shape 156"/>
          <p:cNvSpPr/>
          <p:nvPr/>
        </p:nvSpPr>
        <p:spPr>
          <a:xfrm>
            <a:off x="16533544" y="10442288"/>
            <a:ext cx="2672083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lang="en-AU" dirty="0"/>
              <a:t>[40 </a:t>
            </a:r>
            <a:r>
              <a:rPr dirty="0"/>
              <a:t>min</a:t>
            </a:r>
            <a:r>
              <a:rPr lang="en-AU" dirty="0"/>
              <a:t>s</a:t>
            </a:r>
            <a:r>
              <a:rPr dirty="0"/>
              <a:t>]</a:t>
            </a:r>
          </a:p>
        </p:txBody>
      </p:sp>
      <p:sp>
        <p:nvSpPr>
          <p:cNvPr id="164" name="Shape 164"/>
          <p:cNvSpPr/>
          <p:nvPr/>
        </p:nvSpPr>
        <p:spPr>
          <a:xfrm>
            <a:off x="8549445" y="10473018"/>
            <a:ext cx="2944935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20-40 mins</a:t>
            </a:r>
            <a:r>
              <a:rPr dirty="0"/>
              <a:t>]</a:t>
            </a:r>
          </a:p>
        </p:txBody>
      </p:sp>
      <p:sp>
        <p:nvSpPr>
          <p:cNvPr id="166" name="Shape 166"/>
          <p:cNvSpPr/>
          <p:nvPr/>
        </p:nvSpPr>
        <p:spPr>
          <a:xfrm>
            <a:off x="12541495" y="10473018"/>
            <a:ext cx="2944934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60-90 mins</a:t>
            </a:r>
            <a:r>
              <a:rPr dirty="0"/>
              <a:t>]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62C4E40-F3DE-944C-83FA-894A0483E1A3}"/>
              </a:ext>
            </a:extLst>
          </p:cNvPr>
          <p:cNvGrpSpPr/>
          <p:nvPr/>
        </p:nvGrpSpPr>
        <p:grpSpPr>
          <a:xfrm>
            <a:off x="-11907" y="-1182738"/>
            <a:ext cx="24474866" cy="11416365"/>
            <a:chOff x="-11907" y="-1182738"/>
            <a:chExt cx="24474866" cy="11416365"/>
          </a:xfrm>
        </p:grpSpPr>
        <p:sp>
          <p:nvSpPr>
            <p:cNvPr id="139" name="Shape 139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9212262" y="-576935"/>
              <a:ext cx="5250697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</a:t>
              </a:r>
              <a:r>
                <a:rPr lang="en-AU" dirty="0"/>
                <a:t>152</a:t>
              </a:r>
              <a:endParaRPr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1334644" y="6636377"/>
              <a:ext cx="21354888" cy="112915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analyse an organisation’s (or team’s) existing strategy to identify inconsistent viewpoints amongst team members. Use the template provided on the companion website.</a:t>
              </a:r>
            </a:p>
          </p:txBody>
        </p:sp>
        <p:sp>
          <p:nvSpPr>
            <p:cNvPr id="144" name="Shape 144"/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20149046" y="3324616"/>
              <a:ext cx="3996285" cy="252953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sz="2500" dirty="0"/>
                <a:t>YOU WILL NEED</a:t>
              </a:r>
              <a:br>
                <a:rPr sz="2500" dirty="0"/>
              </a:br>
              <a:r>
                <a:rPr lang="en-AU" sz="2500" dirty="0"/>
                <a:t>2+ participants, 1-2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people, whiteboard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or A2 paper, markers,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sticky notes, pens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 dirty="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49" name="Shape 149"/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150" name="Shape 150"/>
            <p:cNvSpPr/>
            <p:nvPr/>
          </p:nvSpPr>
          <p:spPr>
            <a:xfrm>
              <a:off x="5446239" y="9195086"/>
              <a:ext cx="1038541" cy="1038541"/>
            </a:xfrm>
            <a:prstGeom prst="ellipse">
              <a:avLst/>
            </a:prstGeom>
            <a:solidFill>
              <a:srgbClr val="DC5C5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51" name="Shape 151"/>
            <p:cNvSpPr/>
            <p:nvPr/>
          </p:nvSpPr>
          <p:spPr>
            <a:xfrm>
              <a:off x="17350314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57" name="Shape 157"/>
            <p:cNvSpPr/>
            <p:nvPr/>
          </p:nvSpPr>
          <p:spPr>
            <a:xfrm>
              <a:off x="-11907" y="460111"/>
              <a:ext cx="160558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 rot="5400000">
              <a:off x="15518519" y="985272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504898" y="-1182738"/>
              <a:ext cx="18065280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4500" spc="-319" dirty="0"/>
                <a:t>Strategy Choice</a:t>
              </a:r>
              <a:endParaRPr sz="14500" spc="-319"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8240" y="3225128"/>
              <a:ext cx="123145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 rot="5400000">
              <a:off x="11791615" y="3750288"/>
              <a:ext cx="2321715" cy="1271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504899" y="1566572"/>
              <a:ext cx="11321245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6000" b="0" spc="-319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4500" dirty="0"/>
                <a:t>Canvas</a:t>
              </a:r>
              <a:endParaRPr sz="14500" dirty="0"/>
            </a:p>
          </p:txBody>
        </p:sp>
        <p:sp>
          <p:nvSpPr>
            <p:cNvPr id="163" name="Shape 163"/>
            <p:cNvSpPr/>
            <p:nvPr/>
          </p:nvSpPr>
          <p:spPr>
            <a:xfrm>
              <a:off x="9414264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165" name="Shape 165"/>
            <p:cNvSpPr/>
            <p:nvPr/>
          </p:nvSpPr>
          <p:spPr>
            <a:xfrm>
              <a:off x="13382290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</p:grpSp>
      <p:sp>
        <p:nvSpPr>
          <p:cNvPr id="34" name="Shape 123">
            <a:extLst>
              <a:ext uri="{FF2B5EF4-FFF2-40B4-BE49-F238E27FC236}">
                <a16:creationId xmlns:a16="http://schemas.microsoft.com/office/drawing/2014/main" id="{85F7F514-2352-7248-8940-F24041FC170F}"/>
              </a:ext>
            </a:extLst>
          </p:cNvPr>
          <p:cNvSpPr/>
          <p:nvPr/>
        </p:nvSpPr>
        <p:spPr>
          <a:xfrm>
            <a:off x="17156067" y="12505104"/>
            <a:ext cx="6708567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dirty="0"/>
              <a:t>Image Attribution: Ian Schneider, https://</a:t>
            </a:r>
            <a:r>
              <a:rPr lang="en-AU" dirty="0" err="1"/>
              <a:t>unsplash</a:t>
            </a:r>
            <a:r>
              <a:rPr lang="en-AU" dirty="0"/>
              <a:t>.</a:t>
            </a:r>
          </a:p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dirty="0"/>
              <a:t>com/photos/TamMbr4okv4</a:t>
            </a:r>
          </a:p>
        </p:txBody>
      </p:sp>
    </p:spTree>
    <p:extLst>
      <p:ext uri="{BB962C8B-B14F-4D97-AF65-F5344CB8AC3E}">
        <p14:creationId xmlns:p14="http://schemas.microsoft.com/office/powerpoint/2010/main" val="130605513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789EC0-5640-BE45-B2C6-DBD19E411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997" y="-11961"/>
            <a:ext cx="19469100" cy="5905500"/>
          </a:xfrm>
          <a:prstGeom prst="rect">
            <a:avLst/>
          </a:prstGeom>
        </p:spPr>
      </p:pic>
      <p:sp>
        <p:nvSpPr>
          <p:cNvPr id="152" name="Shape 152"/>
          <p:cNvSpPr/>
          <p:nvPr/>
        </p:nvSpPr>
        <p:spPr>
          <a:xfrm>
            <a:off x="540163" y="10442288"/>
            <a:ext cx="29146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 week</a:t>
            </a:r>
            <a:r>
              <a:rPr dirty="0"/>
              <a:t>]</a:t>
            </a:r>
          </a:p>
        </p:txBody>
      </p:sp>
      <p:sp>
        <p:nvSpPr>
          <p:cNvPr id="153" name="Shape 153"/>
          <p:cNvSpPr/>
          <p:nvPr/>
        </p:nvSpPr>
        <p:spPr>
          <a:xfrm>
            <a:off x="4913184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 mins</a:t>
            </a:r>
            <a:r>
              <a:rPr dirty="0"/>
              <a:t>] </a:t>
            </a:r>
          </a:p>
        </p:txBody>
      </p:sp>
      <p:sp>
        <p:nvSpPr>
          <p:cNvPr id="154" name="Shape 154"/>
          <p:cNvSpPr/>
          <p:nvPr/>
        </p:nvSpPr>
        <p:spPr>
          <a:xfrm>
            <a:off x="20560482" y="10442288"/>
            <a:ext cx="2554258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[1</a:t>
            </a:r>
            <a:r>
              <a:rPr lang="en-AU" dirty="0"/>
              <a:t>0</a:t>
            </a:r>
            <a:r>
              <a:rPr dirty="0"/>
              <a:t> min]</a:t>
            </a:r>
          </a:p>
        </p:txBody>
      </p:sp>
      <p:sp>
        <p:nvSpPr>
          <p:cNvPr id="155" name="Shape 155"/>
          <p:cNvSpPr/>
          <p:nvPr/>
        </p:nvSpPr>
        <p:spPr>
          <a:xfrm>
            <a:off x="8087926" y="10987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sp>
        <p:nvSpPr>
          <p:cNvPr id="156" name="Shape 156"/>
          <p:cNvSpPr/>
          <p:nvPr/>
        </p:nvSpPr>
        <p:spPr>
          <a:xfrm>
            <a:off x="16533544" y="10442288"/>
            <a:ext cx="2672083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lang="en-AU" dirty="0"/>
              <a:t>[40 </a:t>
            </a:r>
            <a:r>
              <a:rPr dirty="0"/>
              <a:t>min</a:t>
            </a:r>
            <a:r>
              <a:rPr lang="en-AU" dirty="0"/>
              <a:t>s</a:t>
            </a:r>
            <a:r>
              <a:rPr dirty="0"/>
              <a:t>]</a:t>
            </a:r>
          </a:p>
        </p:txBody>
      </p:sp>
      <p:sp>
        <p:nvSpPr>
          <p:cNvPr id="164" name="Shape 164"/>
          <p:cNvSpPr/>
          <p:nvPr/>
        </p:nvSpPr>
        <p:spPr>
          <a:xfrm>
            <a:off x="8549445" y="10473018"/>
            <a:ext cx="2944935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20-40 mins</a:t>
            </a:r>
            <a:r>
              <a:rPr dirty="0"/>
              <a:t>]</a:t>
            </a:r>
          </a:p>
        </p:txBody>
      </p:sp>
      <p:sp>
        <p:nvSpPr>
          <p:cNvPr id="166" name="Shape 166"/>
          <p:cNvSpPr/>
          <p:nvPr/>
        </p:nvSpPr>
        <p:spPr>
          <a:xfrm>
            <a:off x="12541495" y="10473018"/>
            <a:ext cx="2944934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60-90 mins</a:t>
            </a:r>
            <a:r>
              <a:rPr dirty="0"/>
              <a:t>]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62C4E40-F3DE-944C-83FA-894A0483E1A3}"/>
              </a:ext>
            </a:extLst>
          </p:cNvPr>
          <p:cNvGrpSpPr/>
          <p:nvPr/>
        </p:nvGrpSpPr>
        <p:grpSpPr>
          <a:xfrm>
            <a:off x="-11907" y="-1182738"/>
            <a:ext cx="24474866" cy="11416365"/>
            <a:chOff x="-11907" y="-1182738"/>
            <a:chExt cx="24474866" cy="11416365"/>
          </a:xfrm>
        </p:grpSpPr>
        <p:sp>
          <p:nvSpPr>
            <p:cNvPr id="139" name="Shape 139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9212262" y="-576935"/>
              <a:ext cx="5250697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</a:t>
              </a:r>
              <a:r>
                <a:rPr lang="en-AU" dirty="0"/>
                <a:t>152</a:t>
              </a:r>
              <a:endParaRPr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1334644" y="6636377"/>
              <a:ext cx="21354888" cy="112915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analyse an organisation’s (or team’s) existing strategy to identify inconsistent viewpoints amongst team members. Use the template provided on the companion website.</a:t>
              </a:r>
            </a:p>
          </p:txBody>
        </p:sp>
        <p:sp>
          <p:nvSpPr>
            <p:cNvPr id="144" name="Shape 144"/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20149046" y="3324616"/>
              <a:ext cx="3996285" cy="252953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sz="2500" dirty="0"/>
                <a:t>YOU WILL NEED</a:t>
              </a:r>
              <a:br>
                <a:rPr sz="2500" dirty="0"/>
              </a:br>
              <a:r>
                <a:rPr lang="en-AU" sz="2500" dirty="0"/>
                <a:t>2+ participants, 1-2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people, whiteboard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or A2 paper, markers,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sticky notes, pens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 dirty="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49" name="Shape 149"/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150" name="Shape 150"/>
            <p:cNvSpPr/>
            <p:nvPr/>
          </p:nvSpPr>
          <p:spPr>
            <a:xfrm>
              <a:off x="5446239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51" name="Shape 151"/>
            <p:cNvSpPr/>
            <p:nvPr/>
          </p:nvSpPr>
          <p:spPr>
            <a:xfrm>
              <a:off x="17350314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57" name="Shape 157"/>
            <p:cNvSpPr/>
            <p:nvPr/>
          </p:nvSpPr>
          <p:spPr>
            <a:xfrm>
              <a:off x="-11907" y="460111"/>
              <a:ext cx="160558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 rot="5400000">
              <a:off x="15518519" y="985272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504898" y="-1182738"/>
              <a:ext cx="18065280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4500" spc="-319" dirty="0"/>
                <a:t>Strategy Choice</a:t>
              </a:r>
              <a:endParaRPr sz="14500" spc="-319"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8240" y="3225128"/>
              <a:ext cx="123145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 rot="5400000">
              <a:off x="11791615" y="3750288"/>
              <a:ext cx="2321715" cy="1271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504899" y="1566572"/>
              <a:ext cx="11321245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6000" b="0" spc="-319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4500" dirty="0"/>
                <a:t>Canvas</a:t>
              </a:r>
              <a:endParaRPr sz="14500" dirty="0"/>
            </a:p>
          </p:txBody>
        </p:sp>
        <p:sp>
          <p:nvSpPr>
            <p:cNvPr id="163" name="Shape 163"/>
            <p:cNvSpPr/>
            <p:nvPr/>
          </p:nvSpPr>
          <p:spPr>
            <a:xfrm>
              <a:off x="9414264" y="9195086"/>
              <a:ext cx="1038542" cy="1038541"/>
            </a:xfrm>
            <a:prstGeom prst="ellipse">
              <a:avLst/>
            </a:prstGeom>
            <a:solidFill>
              <a:srgbClr val="DC5C5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165" name="Shape 165"/>
            <p:cNvSpPr/>
            <p:nvPr/>
          </p:nvSpPr>
          <p:spPr>
            <a:xfrm>
              <a:off x="13382290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</p:grpSp>
      <p:sp>
        <p:nvSpPr>
          <p:cNvPr id="34" name="Shape 123">
            <a:extLst>
              <a:ext uri="{FF2B5EF4-FFF2-40B4-BE49-F238E27FC236}">
                <a16:creationId xmlns:a16="http://schemas.microsoft.com/office/drawing/2014/main" id="{85F7F514-2352-7248-8940-F24041FC170F}"/>
              </a:ext>
            </a:extLst>
          </p:cNvPr>
          <p:cNvSpPr/>
          <p:nvPr/>
        </p:nvSpPr>
        <p:spPr>
          <a:xfrm>
            <a:off x="17156067" y="12505104"/>
            <a:ext cx="6708567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dirty="0"/>
              <a:t>Image Attribution: Ian Schneider, https://</a:t>
            </a:r>
            <a:r>
              <a:rPr lang="en-AU" dirty="0" err="1"/>
              <a:t>unsplash</a:t>
            </a:r>
            <a:r>
              <a:rPr lang="en-AU" dirty="0"/>
              <a:t>.</a:t>
            </a:r>
          </a:p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dirty="0"/>
              <a:t>com/photos/TamMbr4okv4</a:t>
            </a:r>
          </a:p>
        </p:txBody>
      </p:sp>
    </p:spTree>
    <p:extLst>
      <p:ext uri="{BB962C8B-B14F-4D97-AF65-F5344CB8AC3E}">
        <p14:creationId xmlns:p14="http://schemas.microsoft.com/office/powerpoint/2010/main" val="376620418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789EC0-5640-BE45-B2C6-DBD19E411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997" y="-11961"/>
            <a:ext cx="19469100" cy="5905500"/>
          </a:xfrm>
          <a:prstGeom prst="rect">
            <a:avLst/>
          </a:prstGeom>
        </p:spPr>
      </p:pic>
      <p:sp>
        <p:nvSpPr>
          <p:cNvPr id="152" name="Shape 152"/>
          <p:cNvSpPr/>
          <p:nvPr/>
        </p:nvSpPr>
        <p:spPr>
          <a:xfrm>
            <a:off x="540163" y="10442288"/>
            <a:ext cx="29146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 week</a:t>
            </a:r>
            <a:r>
              <a:rPr dirty="0"/>
              <a:t>]</a:t>
            </a:r>
          </a:p>
        </p:txBody>
      </p:sp>
      <p:sp>
        <p:nvSpPr>
          <p:cNvPr id="153" name="Shape 153"/>
          <p:cNvSpPr/>
          <p:nvPr/>
        </p:nvSpPr>
        <p:spPr>
          <a:xfrm>
            <a:off x="4913184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 mins</a:t>
            </a:r>
            <a:r>
              <a:rPr dirty="0"/>
              <a:t>] </a:t>
            </a:r>
          </a:p>
        </p:txBody>
      </p:sp>
      <p:sp>
        <p:nvSpPr>
          <p:cNvPr id="154" name="Shape 154"/>
          <p:cNvSpPr/>
          <p:nvPr/>
        </p:nvSpPr>
        <p:spPr>
          <a:xfrm>
            <a:off x="20560482" y="10442288"/>
            <a:ext cx="2554258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[1</a:t>
            </a:r>
            <a:r>
              <a:rPr lang="en-AU" dirty="0"/>
              <a:t>0</a:t>
            </a:r>
            <a:r>
              <a:rPr dirty="0"/>
              <a:t> min]</a:t>
            </a:r>
          </a:p>
        </p:txBody>
      </p:sp>
      <p:sp>
        <p:nvSpPr>
          <p:cNvPr id="155" name="Shape 155"/>
          <p:cNvSpPr/>
          <p:nvPr/>
        </p:nvSpPr>
        <p:spPr>
          <a:xfrm>
            <a:off x="12063211" y="10987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sp>
        <p:nvSpPr>
          <p:cNvPr id="156" name="Shape 156"/>
          <p:cNvSpPr/>
          <p:nvPr/>
        </p:nvSpPr>
        <p:spPr>
          <a:xfrm>
            <a:off x="16533544" y="10442288"/>
            <a:ext cx="2672083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lang="en-AU" dirty="0"/>
              <a:t>[40 </a:t>
            </a:r>
            <a:r>
              <a:rPr dirty="0"/>
              <a:t>min</a:t>
            </a:r>
            <a:r>
              <a:rPr lang="en-AU" dirty="0"/>
              <a:t>s</a:t>
            </a:r>
            <a:r>
              <a:rPr dirty="0"/>
              <a:t>]</a:t>
            </a:r>
          </a:p>
        </p:txBody>
      </p:sp>
      <p:sp>
        <p:nvSpPr>
          <p:cNvPr id="164" name="Shape 164"/>
          <p:cNvSpPr/>
          <p:nvPr/>
        </p:nvSpPr>
        <p:spPr>
          <a:xfrm>
            <a:off x="8549445" y="10473018"/>
            <a:ext cx="2944935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20-40 mins</a:t>
            </a:r>
            <a:r>
              <a:rPr dirty="0"/>
              <a:t>]</a:t>
            </a:r>
          </a:p>
        </p:txBody>
      </p:sp>
      <p:sp>
        <p:nvSpPr>
          <p:cNvPr id="166" name="Shape 166"/>
          <p:cNvSpPr/>
          <p:nvPr/>
        </p:nvSpPr>
        <p:spPr>
          <a:xfrm>
            <a:off x="12541495" y="10473018"/>
            <a:ext cx="2944934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60-90 mins</a:t>
            </a:r>
            <a:r>
              <a:rPr dirty="0"/>
              <a:t>]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62C4E40-F3DE-944C-83FA-894A0483E1A3}"/>
              </a:ext>
            </a:extLst>
          </p:cNvPr>
          <p:cNvGrpSpPr/>
          <p:nvPr/>
        </p:nvGrpSpPr>
        <p:grpSpPr>
          <a:xfrm>
            <a:off x="-11907" y="-1182738"/>
            <a:ext cx="24474866" cy="11416365"/>
            <a:chOff x="-11907" y="-1182738"/>
            <a:chExt cx="24474866" cy="11416365"/>
          </a:xfrm>
        </p:grpSpPr>
        <p:sp>
          <p:nvSpPr>
            <p:cNvPr id="139" name="Shape 139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9212262" y="-576935"/>
              <a:ext cx="5250697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</a:t>
              </a:r>
              <a:r>
                <a:rPr lang="en-AU" dirty="0"/>
                <a:t>152</a:t>
              </a:r>
              <a:endParaRPr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1334644" y="6636377"/>
              <a:ext cx="21354888" cy="112915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analyse an organisation’s (or team’s) existing strategy to identify inconsistent viewpoints amongst team members. Use the template provided on the companion website.</a:t>
              </a:r>
            </a:p>
          </p:txBody>
        </p:sp>
        <p:sp>
          <p:nvSpPr>
            <p:cNvPr id="144" name="Shape 144"/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20149046" y="3324616"/>
              <a:ext cx="3996285" cy="252953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sz="2500" dirty="0"/>
                <a:t>YOU WILL NEED</a:t>
              </a:r>
              <a:br>
                <a:rPr sz="2500" dirty="0"/>
              </a:br>
              <a:r>
                <a:rPr lang="en-AU" sz="2500" dirty="0"/>
                <a:t>2+ participants, 1-2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people, whiteboard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or A2 paper, markers,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sticky notes, pens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 dirty="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49" name="Shape 149"/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150" name="Shape 150"/>
            <p:cNvSpPr/>
            <p:nvPr/>
          </p:nvSpPr>
          <p:spPr>
            <a:xfrm>
              <a:off x="5446239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51" name="Shape 151"/>
            <p:cNvSpPr/>
            <p:nvPr/>
          </p:nvSpPr>
          <p:spPr>
            <a:xfrm>
              <a:off x="17350314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57" name="Shape 157"/>
            <p:cNvSpPr/>
            <p:nvPr/>
          </p:nvSpPr>
          <p:spPr>
            <a:xfrm>
              <a:off x="-11907" y="460111"/>
              <a:ext cx="160558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 rot="5400000">
              <a:off x="15518519" y="985272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504898" y="-1182738"/>
              <a:ext cx="18065280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4500" spc="-319" dirty="0"/>
                <a:t>Strategy Choice</a:t>
              </a:r>
              <a:endParaRPr sz="14500" spc="-319"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8240" y="3225128"/>
              <a:ext cx="123145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 rot="5400000">
              <a:off x="11791615" y="3750288"/>
              <a:ext cx="2321715" cy="1271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504899" y="1566572"/>
              <a:ext cx="11321245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6000" b="0" spc="-319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4500" dirty="0"/>
                <a:t>Canvas</a:t>
              </a:r>
              <a:endParaRPr sz="14500" dirty="0"/>
            </a:p>
          </p:txBody>
        </p:sp>
        <p:sp>
          <p:nvSpPr>
            <p:cNvPr id="163" name="Shape 163"/>
            <p:cNvSpPr/>
            <p:nvPr/>
          </p:nvSpPr>
          <p:spPr>
            <a:xfrm>
              <a:off x="9414264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165" name="Shape 165"/>
            <p:cNvSpPr/>
            <p:nvPr/>
          </p:nvSpPr>
          <p:spPr>
            <a:xfrm>
              <a:off x="13382290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</p:grpSp>
      <p:sp>
        <p:nvSpPr>
          <p:cNvPr id="34" name="Shape 123">
            <a:extLst>
              <a:ext uri="{FF2B5EF4-FFF2-40B4-BE49-F238E27FC236}">
                <a16:creationId xmlns:a16="http://schemas.microsoft.com/office/drawing/2014/main" id="{85F7F514-2352-7248-8940-F24041FC170F}"/>
              </a:ext>
            </a:extLst>
          </p:cNvPr>
          <p:cNvSpPr/>
          <p:nvPr/>
        </p:nvSpPr>
        <p:spPr>
          <a:xfrm>
            <a:off x="17156067" y="12505104"/>
            <a:ext cx="6708567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dirty="0"/>
              <a:t>Image Attribution: Ian Schneider, https://</a:t>
            </a:r>
            <a:r>
              <a:rPr lang="en-AU" dirty="0" err="1"/>
              <a:t>unsplash</a:t>
            </a:r>
            <a:r>
              <a:rPr lang="en-AU" dirty="0"/>
              <a:t>.</a:t>
            </a:r>
          </a:p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dirty="0"/>
              <a:t>com/photos/TamMbr4okv4</a:t>
            </a:r>
          </a:p>
        </p:txBody>
      </p:sp>
    </p:spTree>
    <p:extLst>
      <p:ext uri="{BB962C8B-B14F-4D97-AF65-F5344CB8AC3E}">
        <p14:creationId xmlns:p14="http://schemas.microsoft.com/office/powerpoint/2010/main" val="25629545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789EC0-5640-BE45-B2C6-DBD19E411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997" y="-11961"/>
            <a:ext cx="19469100" cy="5905500"/>
          </a:xfrm>
          <a:prstGeom prst="rect">
            <a:avLst/>
          </a:prstGeom>
        </p:spPr>
      </p:pic>
      <p:sp>
        <p:nvSpPr>
          <p:cNvPr id="152" name="Shape 152"/>
          <p:cNvSpPr/>
          <p:nvPr/>
        </p:nvSpPr>
        <p:spPr>
          <a:xfrm>
            <a:off x="540163" y="10442288"/>
            <a:ext cx="29146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 week</a:t>
            </a:r>
            <a:r>
              <a:rPr dirty="0"/>
              <a:t>]</a:t>
            </a:r>
          </a:p>
        </p:txBody>
      </p:sp>
      <p:sp>
        <p:nvSpPr>
          <p:cNvPr id="153" name="Shape 153"/>
          <p:cNvSpPr/>
          <p:nvPr/>
        </p:nvSpPr>
        <p:spPr>
          <a:xfrm>
            <a:off x="4913184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 mins</a:t>
            </a:r>
            <a:r>
              <a:rPr dirty="0"/>
              <a:t>] </a:t>
            </a:r>
          </a:p>
        </p:txBody>
      </p:sp>
      <p:sp>
        <p:nvSpPr>
          <p:cNvPr id="154" name="Shape 154"/>
          <p:cNvSpPr/>
          <p:nvPr/>
        </p:nvSpPr>
        <p:spPr>
          <a:xfrm>
            <a:off x="20560482" y="10442288"/>
            <a:ext cx="2554258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[1</a:t>
            </a:r>
            <a:r>
              <a:rPr lang="en-AU" dirty="0"/>
              <a:t>0</a:t>
            </a:r>
            <a:r>
              <a:rPr dirty="0"/>
              <a:t> min]</a:t>
            </a:r>
          </a:p>
        </p:txBody>
      </p:sp>
      <p:sp>
        <p:nvSpPr>
          <p:cNvPr id="155" name="Shape 155"/>
          <p:cNvSpPr/>
          <p:nvPr/>
        </p:nvSpPr>
        <p:spPr>
          <a:xfrm>
            <a:off x="15950710" y="10987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sp>
        <p:nvSpPr>
          <p:cNvPr id="156" name="Shape 156"/>
          <p:cNvSpPr/>
          <p:nvPr/>
        </p:nvSpPr>
        <p:spPr>
          <a:xfrm>
            <a:off x="16533544" y="10442288"/>
            <a:ext cx="2672083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lang="en-AU" dirty="0"/>
              <a:t>[40 </a:t>
            </a:r>
            <a:r>
              <a:rPr dirty="0"/>
              <a:t>min</a:t>
            </a:r>
            <a:r>
              <a:rPr lang="en-AU" dirty="0"/>
              <a:t>s</a:t>
            </a:r>
            <a:r>
              <a:rPr dirty="0"/>
              <a:t>]</a:t>
            </a:r>
          </a:p>
        </p:txBody>
      </p:sp>
      <p:sp>
        <p:nvSpPr>
          <p:cNvPr id="164" name="Shape 164"/>
          <p:cNvSpPr/>
          <p:nvPr/>
        </p:nvSpPr>
        <p:spPr>
          <a:xfrm>
            <a:off x="8549445" y="10473018"/>
            <a:ext cx="2944935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20-40 mins</a:t>
            </a:r>
            <a:r>
              <a:rPr dirty="0"/>
              <a:t>]</a:t>
            </a:r>
          </a:p>
        </p:txBody>
      </p:sp>
      <p:sp>
        <p:nvSpPr>
          <p:cNvPr id="166" name="Shape 166"/>
          <p:cNvSpPr/>
          <p:nvPr/>
        </p:nvSpPr>
        <p:spPr>
          <a:xfrm>
            <a:off x="12541495" y="10473018"/>
            <a:ext cx="2944934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60-90 mins</a:t>
            </a:r>
            <a:r>
              <a:rPr dirty="0"/>
              <a:t>]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62C4E40-F3DE-944C-83FA-894A0483E1A3}"/>
              </a:ext>
            </a:extLst>
          </p:cNvPr>
          <p:cNvGrpSpPr/>
          <p:nvPr/>
        </p:nvGrpSpPr>
        <p:grpSpPr>
          <a:xfrm>
            <a:off x="-11907" y="-1182738"/>
            <a:ext cx="24474866" cy="11416365"/>
            <a:chOff x="-11907" y="-1182738"/>
            <a:chExt cx="24474866" cy="11416365"/>
          </a:xfrm>
        </p:grpSpPr>
        <p:sp>
          <p:nvSpPr>
            <p:cNvPr id="139" name="Shape 139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9212262" y="-576935"/>
              <a:ext cx="5250697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</a:t>
              </a:r>
              <a:r>
                <a:rPr lang="en-AU" dirty="0"/>
                <a:t>152</a:t>
              </a:r>
              <a:endParaRPr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1334644" y="6636377"/>
              <a:ext cx="21354888" cy="112915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analyse an organisation’s (or team’s) existing strategy to identify inconsistent viewpoints amongst team members. Use the template provided on the companion website.</a:t>
              </a:r>
            </a:p>
          </p:txBody>
        </p:sp>
        <p:sp>
          <p:nvSpPr>
            <p:cNvPr id="144" name="Shape 144"/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20149046" y="3324616"/>
              <a:ext cx="3996285" cy="252953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sz="2500" dirty="0"/>
                <a:t>YOU WILL NEED</a:t>
              </a:r>
              <a:br>
                <a:rPr sz="2500" dirty="0"/>
              </a:br>
              <a:r>
                <a:rPr lang="en-AU" sz="2500" dirty="0"/>
                <a:t>2+ participants, 1-2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people, whiteboard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or A2 paper, markers,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sticky notes, pens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 dirty="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49" name="Shape 149"/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150" name="Shape 150"/>
            <p:cNvSpPr/>
            <p:nvPr/>
          </p:nvSpPr>
          <p:spPr>
            <a:xfrm>
              <a:off x="5446239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51" name="Shape 151"/>
            <p:cNvSpPr/>
            <p:nvPr/>
          </p:nvSpPr>
          <p:spPr>
            <a:xfrm>
              <a:off x="17350314" y="9195086"/>
              <a:ext cx="1038541" cy="1038541"/>
            </a:xfrm>
            <a:prstGeom prst="ellipse">
              <a:avLst/>
            </a:prstGeom>
            <a:solidFill>
              <a:srgbClr val="DC5C5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57" name="Shape 157"/>
            <p:cNvSpPr/>
            <p:nvPr/>
          </p:nvSpPr>
          <p:spPr>
            <a:xfrm>
              <a:off x="-11907" y="460111"/>
              <a:ext cx="160558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 rot="5400000">
              <a:off x="15518519" y="985272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504898" y="-1182738"/>
              <a:ext cx="18065280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4500" spc="-319" dirty="0"/>
                <a:t>Strategy Choice</a:t>
              </a:r>
              <a:endParaRPr sz="14500" spc="-319"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8240" y="3225128"/>
              <a:ext cx="123145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 rot="5400000">
              <a:off x="11791615" y="3750288"/>
              <a:ext cx="2321715" cy="1271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504899" y="1566572"/>
              <a:ext cx="11321245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6000" b="0" spc="-319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4500" dirty="0"/>
                <a:t>Canvas</a:t>
              </a:r>
              <a:endParaRPr sz="14500" dirty="0"/>
            </a:p>
          </p:txBody>
        </p:sp>
        <p:sp>
          <p:nvSpPr>
            <p:cNvPr id="163" name="Shape 163"/>
            <p:cNvSpPr/>
            <p:nvPr/>
          </p:nvSpPr>
          <p:spPr>
            <a:xfrm>
              <a:off x="9414264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165" name="Shape 165"/>
            <p:cNvSpPr/>
            <p:nvPr/>
          </p:nvSpPr>
          <p:spPr>
            <a:xfrm>
              <a:off x="13382290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</p:grpSp>
      <p:sp>
        <p:nvSpPr>
          <p:cNvPr id="34" name="Shape 123">
            <a:extLst>
              <a:ext uri="{FF2B5EF4-FFF2-40B4-BE49-F238E27FC236}">
                <a16:creationId xmlns:a16="http://schemas.microsoft.com/office/drawing/2014/main" id="{85F7F514-2352-7248-8940-F24041FC170F}"/>
              </a:ext>
            </a:extLst>
          </p:cNvPr>
          <p:cNvSpPr/>
          <p:nvPr/>
        </p:nvSpPr>
        <p:spPr>
          <a:xfrm>
            <a:off x="17156067" y="12505104"/>
            <a:ext cx="6708567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dirty="0"/>
              <a:t>Image Attribution: Ian Schneider, https://</a:t>
            </a:r>
            <a:r>
              <a:rPr lang="en-AU" dirty="0" err="1"/>
              <a:t>unsplash</a:t>
            </a:r>
            <a:r>
              <a:rPr lang="en-AU" dirty="0"/>
              <a:t>.</a:t>
            </a:r>
          </a:p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dirty="0"/>
              <a:t>com/photos/TamMbr4okv4</a:t>
            </a:r>
          </a:p>
        </p:txBody>
      </p:sp>
    </p:spTree>
    <p:extLst>
      <p:ext uri="{BB962C8B-B14F-4D97-AF65-F5344CB8AC3E}">
        <p14:creationId xmlns:p14="http://schemas.microsoft.com/office/powerpoint/2010/main" val="194102256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123">
            <a:extLst>
              <a:ext uri="{FF2B5EF4-FFF2-40B4-BE49-F238E27FC236}">
                <a16:creationId xmlns:a16="http://schemas.microsoft.com/office/drawing/2014/main" id="{85F7F514-2352-7248-8940-F24041FC170F}"/>
              </a:ext>
            </a:extLst>
          </p:cNvPr>
          <p:cNvSpPr/>
          <p:nvPr/>
        </p:nvSpPr>
        <p:spPr>
          <a:xfrm>
            <a:off x="17156067" y="12505104"/>
            <a:ext cx="6708567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dirty="0"/>
              <a:t>Image Attribution: Ian Schneider, https://</a:t>
            </a:r>
            <a:r>
              <a:rPr lang="en-AU" dirty="0" err="1"/>
              <a:t>unsplash</a:t>
            </a:r>
            <a:r>
              <a:rPr lang="en-AU" dirty="0"/>
              <a:t>.</a:t>
            </a:r>
          </a:p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dirty="0"/>
              <a:t>com/photos/TamMbr4okv4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789EC0-5640-BE45-B2C6-DBD19E411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997" y="-11961"/>
            <a:ext cx="19469100" cy="5905500"/>
          </a:xfrm>
          <a:prstGeom prst="rect">
            <a:avLst/>
          </a:prstGeom>
        </p:spPr>
      </p:pic>
      <p:sp>
        <p:nvSpPr>
          <p:cNvPr id="152" name="Shape 152"/>
          <p:cNvSpPr/>
          <p:nvPr/>
        </p:nvSpPr>
        <p:spPr>
          <a:xfrm>
            <a:off x="540163" y="10442288"/>
            <a:ext cx="29146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 week</a:t>
            </a:r>
            <a:r>
              <a:rPr dirty="0"/>
              <a:t>]</a:t>
            </a:r>
          </a:p>
        </p:txBody>
      </p:sp>
      <p:sp>
        <p:nvSpPr>
          <p:cNvPr id="153" name="Shape 153"/>
          <p:cNvSpPr/>
          <p:nvPr/>
        </p:nvSpPr>
        <p:spPr>
          <a:xfrm>
            <a:off x="4913184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 mins</a:t>
            </a:r>
            <a:r>
              <a:rPr dirty="0"/>
              <a:t>] </a:t>
            </a:r>
          </a:p>
        </p:txBody>
      </p:sp>
      <p:sp>
        <p:nvSpPr>
          <p:cNvPr id="154" name="Shape 154"/>
          <p:cNvSpPr/>
          <p:nvPr/>
        </p:nvSpPr>
        <p:spPr>
          <a:xfrm>
            <a:off x="20560482" y="10442288"/>
            <a:ext cx="2554258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[1</a:t>
            </a:r>
            <a:r>
              <a:rPr lang="en-AU" dirty="0"/>
              <a:t>0</a:t>
            </a:r>
            <a:r>
              <a:rPr dirty="0"/>
              <a:t> min]</a:t>
            </a:r>
          </a:p>
        </p:txBody>
      </p:sp>
      <p:sp>
        <p:nvSpPr>
          <p:cNvPr id="155" name="Shape 155"/>
          <p:cNvSpPr/>
          <p:nvPr/>
        </p:nvSpPr>
        <p:spPr>
          <a:xfrm>
            <a:off x="19993728" y="10987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sp>
        <p:nvSpPr>
          <p:cNvPr id="156" name="Shape 156"/>
          <p:cNvSpPr/>
          <p:nvPr/>
        </p:nvSpPr>
        <p:spPr>
          <a:xfrm>
            <a:off x="16533544" y="10442288"/>
            <a:ext cx="2672083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lang="en-AU" dirty="0"/>
              <a:t>[40 </a:t>
            </a:r>
            <a:r>
              <a:rPr dirty="0"/>
              <a:t>min</a:t>
            </a:r>
            <a:r>
              <a:rPr lang="en-AU" dirty="0"/>
              <a:t>s</a:t>
            </a:r>
            <a:r>
              <a:rPr dirty="0"/>
              <a:t>]</a:t>
            </a:r>
          </a:p>
        </p:txBody>
      </p:sp>
      <p:sp>
        <p:nvSpPr>
          <p:cNvPr id="164" name="Shape 164"/>
          <p:cNvSpPr/>
          <p:nvPr/>
        </p:nvSpPr>
        <p:spPr>
          <a:xfrm>
            <a:off x="8549445" y="10473018"/>
            <a:ext cx="2944935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20-40 mins</a:t>
            </a:r>
            <a:r>
              <a:rPr dirty="0"/>
              <a:t>]</a:t>
            </a:r>
          </a:p>
        </p:txBody>
      </p:sp>
      <p:sp>
        <p:nvSpPr>
          <p:cNvPr id="166" name="Shape 166"/>
          <p:cNvSpPr/>
          <p:nvPr/>
        </p:nvSpPr>
        <p:spPr>
          <a:xfrm>
            <a:off x="12541495" y="10473018"/>
            <a:ext cx="2944934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60-90 mins</a:t>
            </a:r>
            <a:r>
              <a:rPr dirty="0"/>
              <a:t>]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62C4E40-F3DE-944C-83FA-894A0483E1A3}"/>
              </a:ext>
            </a:extLst>
          </p:cNvPr>
          <p:cNvGrpSpPr/>
          <p:nvPr/>
        </p:nvGrpSpPr>
        <p:grpSpPr>
          <a:xfrm>
            <a:off x="-11907" y="-1182738"/>
            <a:ext cx="24474866" cy="11416365"/>
            <a:chOff x="-11907" y="-1182738"/>
            <a:chExt cx="24474866" cy="11416365"/>
          </a:xfrm>
        </p:grpSpPr>
        <p:sp>
          <p:nvSpPr>
            <p:cNvPr id="139" name="Shape 139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9212262" y="-576935"/>
              <a:ext cx="5250697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</a:t>
              </a:r>
              <a:r>
                <a:rPr lang="en-AU" dirty="0"/>
                <a:t>152</a:t>
              </a:r>
              <a:endParaRPr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1334644" y="6636377"/>
              <a:ext cx="21354888" cy="112915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analyse an organisation’s (or team’s) existing strategy to identify inconsistent viewpoints amongst team members. Use the template provided on the companion website.</a:t>
              </a:r>
            </a:p>
          </p:txBody>
        </p:sp>
        <p:sp>
          <p:nvSpPr>
            <p:cNvPr id="144" name="Shape 144"/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20149046" y="3324616"/>
              <a:ext cx="3996285" cy="252953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sz="2500" dirty="0"/>
                <a:t>YOU WILL NEED</a:t>
              </a:r>
              <a:br>
                <a:rPr sz="2500" dirty="0"/>
              </a:br>
              <a:r>
                <a:rPr lang="en-AU" sz="2500" dirty="0"/>
                <a:t>2+ participants, 1-2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people, whiteboard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or A2 paper, markers,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sticky notes, pens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 dirty="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49" name="Shape 149"/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DC5C5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150" name="Shape 150"/>
            <p:cNvSpPr/>
            <p:nvPr/>
          </p:nvSpPr>
          <p:spPr>
            <a:xfrm>
              <a:off x="5446239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51" name="Shape 151"/>
            <p:cNvSpPr/>
            <p:nvPr/>
          </p:nvSpPr>
          <p:spPr>
            <a:xfrm>
              <a:off x="17350314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57" name="Shape 157"/>
            <p:cNvSpPr/>
            <p:nvPr/>
          </p:nvSpPr>
          <p:spPr>
            <a:xfrm>
              <a:off x="-11907" y="460111"/>
              <a:ext cx="160558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 rot="5400000">
              <a:off x="15518519" y="985272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504898" y="-1182738"/>
              <a:ext cx="18065280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4500" spc="-319" dirty="0"/>
                <a:t>Strategy Choice</a:t>
              </a:r>
              <a:endParaRPr sz="14500" spc="-319"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8240" y="3225128"/>
              <a:ext cx="123145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 rot="5400000">
              <a:off x="11791615" y="3750288"/>
              <a:ext cx="2321715" cy="1271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504899" y="1566572"/>
              <a:ext cx="11321245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6000" b="0" spc="-319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4500" dirty="0"/>
                <a:t>Canvas</a:t>
              </a:r>
              <a:endParaRPr sz="14500" dirty="0"/>
            </a:p>
          </p:txBody>
        </p:sp>
        <p:sp>
          <p:nvSpPr>
            <p:cNvPr id="163" name="Shape 163"/>
            <p:cNvSpPr/>
            <p:nvPr/>
          </p:nvSpPr>
          <p:spPr>
            <a:xfrm>
              <a:off x="9414264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165" name="Shape 165"/>
            <p:cNvSpPr/>
            <p:nvPr/>
          </p:nvSpPr>
          <p:spPr>
            <a:xfrm>
              <a:off x="13382290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028494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70CE6CA-E7EF-514A-B38E-128157A4801C}"/>
              </a:ext>
            </a:extLst>
          </p:cNvPr>
          <p:cNvGrpSpPr/>
          <p:nvPr/>
        </p:nvGrpSpPr>
        <p:grpSpPr>
          <a:xfrm>
            <a:off x="-36937" y="-2011"/>
            <a:ext cx="24496471" cy="12569404"/>
            <a:chOff x="-36937" y="-2011"/>
            <a:chExt cx="24496471" cy="12569404"/>
          </a:xfrm>
        </p:grpSpPr>
        <p:pic>
          <p:nvPicPr>
            <p:cNvPr id="324" name="pasted-image.pdf"/>
            <p:cNvPicPr>
              <a:picLocks noChangeAspect="1"/>
            </p:cNvPicPr>
            <p:nvPr/>
          </p:nvPicPr>
          <p:blipFill>
            <a:blip r:embed="rId2"/>
            <a:srcRect l="57245" t="62662" r="8715"/>
            <a:stretch>
              <a:fillRect/>
            </a:stretch>
          </p:blipFill>
          <p:spPr>
            <a:xfrm>
              <a:off x="1587" y="-2011"/>
              <a:ext cx="24457947" cy="12569404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325" name="Shape 325"/>
            <p:cNvSpPr/>
            <p:nvPr/>
          </p:nvSpPr>
          <p:spPr>
            <a:xfrm>
              <a:off x="765506" y="1801174"/>
              <a:ext cx="11256646" cy="16922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>
              <a:spAutoFit/>
            </a:bodyPr>
            <a:lstStyle>
              <a:lvl1pPr algn="l">
                <a:defRPr sz="10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Share your work!</a:t>
              </a:r>
            </a:p>
          </p:txBody>
        </p:sp>
        <p:sp>
          <p:nvSpPr>
            <p:cNvPr id="326" name="Shape 326"/>
            <p:cNvSpPr/>
            <p:nvPr/>
          </p:nvSpPr>
          <p:spPr>
            <a:xfrm>
              <a:off x="-36937" y="3546077"/>
              <a:ext cx="24457874" cy="1"/>
            </a:xfrm>
            <a:prstGeom prst="line">
              <a:avLst/>
            </a:prstGeom>
            <a:ln w="215900">
              <a:solidFill>
                <a:srgbClr val="FFFFFF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855906" y="4285057"/>
              <a:ext cx="18232196" cy="7651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>
              <a:spAutoFit/>
            </a:bodyPr>
            <a:lstStyle>
              <a:lvl1pPr algn="l" defTabSz="457200"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Upload photos of your work:</a:t>
              </a:r>
            </a:p>
          </p:txBody>
        </p:sp>
        <p:sp>
          <p:nvSpPr>
            <p:cNvPr id="328" name="Shape 328"/>
            <p:cNvSpPr/>
            <p:nvPr/>
          </p:nvSpPr>
          <p:spPr>
            <a:xfrm>
              <a:off x="855906" y="5114881"/>
              <a:ext cx="18232196" cy="44989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pPr algn="l" defTabSz="457200"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Go to: </a:t>
              </a:r>
              <a:r>
                <a:rPr i="1">
                  <a:latin typeface="Montserrat-Italic"/>
                  <a:ea typeface="Montserrat-Italic"/>
                  <a:cs typeface="Montserrat-Italic"/>
                  <a:sym typeface="Montserrat-Italic"/>
                </a:rPr>
                <a:t>add URL here</a:t>
              </a:r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Enter the password: </a:t>
              </a:r>
              <a:r>
                <a:rPr i="1">
                  <a:latin typeface="Montserrat-Italic"/>
                  <a:ea typeface="Montserrat-Italic"/>
                  <a:cs typeface="Montserrat-Italic"/>
                  <a:sym typeface="Montserrat-Italic"/>
                </a:rPr>
                <a:t>password</a:t>
              </a:r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Upload a photo and caption of your work</a:t>
              </a:r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Wait for moderation</a:t>
              </a:r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View others’ ideas  </a:t>
              </a:r>
            </a:p>
          </p:txBody>
        </p:sp>
        <p:sp>
          <p:nvSpPr>
            <p:cNvPr id="329" name="Shape 329"/>
            <p:cNvSpPr/>
            <p:nvPr/>
          </p:nvSpPr>
          <p:spPr>
            <a:xfrm>
              <a:off x="765719" y="9722610"/>
              <a:ext cx="18232198" cy="21240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r>
                <a:t>A note to facilitators:</a:t>
              </a:r>
            </a:p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r>
                <a:t>Use this slide to give instructions for post-exercise sharing activities. These could take the form of facilitator-guided discussions, mini-presentations, or digital sharing via existing platforms (e.g. padlet) - as described here. Delete this paragraph when ready.</a:t>
              </a:r>
            </a:p>
          </p:txBody>
        </p: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994</Words>
  <Application>Microsoft Macintosh PowerPoint</Application>
  <PresentationFormat>Custom</PresentationFormat>
  <Paragraphs>173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Helvetica Neue Light</vt:lpstr>
      <vt:lpstr>Montserrat Bold</vt:lpstr>
      <vt:lpstr>Montserrat-Italic</vt:lpstr>
      <vt:lpstr>Montserrat-BoldItalic</vt:lpstr>
      <vt:lpstr>Montserrat Medium</vt:lpstr>
      <vt:lpstr>Tw Cen MT</vt:lpstr>
      <vt:lpstr>Helvetica Neue Thin</vt:lpstr>
      <vt:lpstr>Palatino</vt:lpstr>
      <vt:lpstr>Helvetica Neue Medium</vt:lpstr>
      <vt:lpstr>Helvetica Light</vt:lpstr>
      <vt:lpstr>Helvetica Neue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Melinda Gaughwin</cp:lastModifiedBy>
  <cp:revision>14</cp:revision>
  <dcterms:modified xsi:type="dcterms:W3CDTF">2021-01-31T05:49:04Z</dcterms:modified>
</cp:coreProperties>
</file>