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5" r:id="rId11"/>
    <p:sldId id="266" r:id="rId12"/>
  </p:sldIdLst>
  <p:sldSz cx="24384000" cy="13716000"/>
  <p:notesSz cx="6858000" cy="9144000"/>
  <p:embeddedFontLst>
    <p:embeddedFont>
      <p:font typeface="Montserrat Bold" pitchFamily="2" charset="77"/>
      <p:bold r:id="rId14"/>
      <p:italic r:id="rId15"/>
      <p:boldItalic r:id="rId16"/>
    </p:embeddedFont>
    <p:embeddedFont>
      <p:font typeface="Montserrat Medium" pitchFamily="2" charset="77"/>
      <p:regular r:id="rId17"/>
      <p:italic r:id="rId18"/>
    </p:embeddedFont>
    <p:embeddedFont>
      <p:font typeface="Montserrat-BoldItalic" pitchFamily="2" charset="77"/>
      <p:bold r:id="rId19"/>
      <p:italic r:id="rId20"/>
      <p:boldItalic r:id="rId21"/>
    </p:embeddedFont>
    <p:embeddedFont>
      <p:font typeface="Montserrat-Italic" pitchFamily="2" charset="77"/>
      <p:italic r:id="rId22"/>
    </p:embeddedFont>
    <p:embeddedFont>
      <p:font typeface="Tw Cen MT" panose="020B0602020104020603" pitchFamily="34" charset="77"/>
      <p:regular r:id="rId23"/>
      <p:bold r:id="rId24"/>
      <p:italic r:id="rId25"/>
      <p:boldItalic r:id="rId2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C5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1"/>
    <p:restoredTop sz="94698"/>
  </p:normalViewPr>
  <p:slideViewPr>
    <p:cSldViewPr snapToGrid="0" snapToObjects="1">
      <p:cViewPr varScale="1">
        <p:scale>
          <a:sx n="55" d="100"/>
          <a:sy n="55" d="100"/>
        </p:scale>
        <p:origin x="4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32A292-72EB-B241-8FE3-ED48CF6C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" y="-17174"/>
            <a:ext cx="24384000" cy="111238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1DB60C-2FD3-5E46-AB01-A28A889CCF67}"/>
              </a:ext>
            </a:extLst>
          </p:cNvPr>
          <p:cNvGrpSpPr/>
          <p:nvPr/>
        </p:nvGrpSpPr>
        <p:grpSpPr>
          <a:xfrm>
            <a:off x="-74732" y="-65862"/>
            <a:ext cx="24521874" cy="13484677"/>
            <a:chOff x="-74732" y="-65862"/>
            <a:chExt cx="24521874" cy="13484677"/>
          </a:xfrm>
        </p:grpSpPr>
        <p:sp>
          <p:nvSpPr>
            <p:cNvPr id="120" name="Shape 120"/>
            <p:cNvSpPr/>
            <p:nvPr/>
          </p:nvSpPr>
          <p:spPr>
            <a:xfrm>
              <a:off x="-22392" y="-65862"/>
              <a:ext cx="24406392" cy="11323326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150663" y="8178675"/>
              <a:ext cx="11947180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5700" i="1">
                  <a:solidFill>
                    <a:srgbClr val="FFFFFF"/>
                  </a:solidFill>
                  <a:effectLst>
                    <a:outerShdw blurRad="25400" dir="18900000" rotWithShape="0">
                      <a:srgbClr val="000000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rPr lang="en-AU" dirty="0"/>
                <a:t>Visually identifying the components</a:t>
              </a:r>
            </a:p>
            <a:p>
              <a:r>
                <a:rPr lang="en-AU" dirty="0"/>
                <a:t>of complex systems</a:t>
              </a: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-63142" y="11257466"/>
              <a:ext cx="24510284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5599" y="11961543"/>
              <a:ext cx="7014740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-19199" y="2753564"/>
              <a:ext cx="17447695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6904365" y="3278725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21041" y="1115202"/>
              <a:ext cx="1468814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6218246" y="12351216"/>
              <a:ext cx="7646388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dirty="0"/>
                <a:t>Image Attribution:</a:t>
              </a:r>
              <a:r>
                <a:rPr lang="en-AU" dirty="0"/>
                <a:t> John </a:t>
              </a:r>
              <a:r>
                <a:rPr lang="en-AU" dirty="0" err="1"/>
                <a:t>Barkiple</a:t>
              </a:r>
              <a:r>
                <a:rPr lang="en-AU" dirty="0"/>
                <a:t>, https://</a:t>
              </a:r>
              <a:r>
                <a:rPr lang="en-AU" dirty="0" err="1"/>
                <a:t>unsplash.com</a:t>
              </a:r>
              <a:r>
                <a:rPr lang="en-AU" dirty="0"/>
                <a:t>/@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 err="1"/>
                <a:t>barkiple</a:t>
              </a:r>
              <a:endParaRPr lang="en-AU" dirty="0"/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endParaRPr lang="en-AU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-74732" y="5357789"/>
              <a:ext cx="14688145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4064964" y="588295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20815" y="3708062"/>
              <a:ext cx="1537111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1DBE7C-98E7-9C4B-BF58-8A0694F23000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69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0" name="Shape 370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3337A7-371F-EF43-B310-D002A6FECA2E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76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7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8" name="Shape 378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604EA3-BACE-2A42-8F69-2B032AD08023}"/>
              </a:ext>
            </a:extLst>
          </p:cNvPr>
          <p:cNvGrpSpPr/>
          <p:nvPr/>
        </p:nvGrpSpPr>
        <p:grpSpPr>
          <a:xfrm>
            <a:off x="-254236" y="-14040"/>
            <a:ext cx="24118870" cy="13122893"/>
            <a:chOff x="-254236" y="-14040"/>
            <a:chExt cx="24118870" cy="13122893"/>
          </a:xfrm>
        </p:grpSpPr>
        <p:sp>
          <p:nvSpPr>
            <p:cNvPr id="132" name="Shape 132"/>
            <p:cNvSpPr/>
            <p:nvPr/>
          </p:nvSpPr>
          <p:spPr>
            <a:xfrm>
              <a:off x="5037" y="-14040"/>
              <a:ext cx="17058978" cy="520117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4000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Systems 	Mapping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39" name="Shape 127">
            <a:extLst>
              <a:ext uri="{FF2B5EF4-FFF2-40B4-BE49-F238E27FC236}">
                <a16:creationId xmlns:a16="http://schemas.microsoft.com/office/drawing/2014/main" id="{73FCF357-599D-3C46-9C78-B85757C78479}"/>
              </a:ext>
            </a:extLst>
          </p:cNvPr>
          <p:cNvSpPr/>
          <p:nvPr/>
        </p:nvSpPr>
        <p:spPr>
          <a:xfrm>
            <a:off x="16218246" y="12351216"/>
            <a:ext cx="7646388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 err="1"/>
              <a:t>barkiple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334637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39" name="Shape 127">
            <a:extLst>
              <a:ext uri="{FF2B5EF4-FFF2-40B4-BE49-F238E27FC236}">
                <a16:creationId xmlns:a16="http://schemas.microsoft.com/office/drawing/2014/main" id="{73FCF357-599D-3C46-9C78-B85757C78479}"/>
              </a:ext>
            </a:extLst>
          </p:cNvPr>
          <p:cNvSpPr/>
          <p:nvPr/>
        </p:nvSpPr>
        <p:spPr>
          <a:xfrm>
            <a:off x="16218246" y="12351216"/>
            <a:ext cx="7646388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 err="1"/>
              <a:t>barkiple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56830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6592376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39" name="Shape 127">
            <a:extLst>
              <a:ext uri="{FF2B5EF4-FFF2-40B4-BE49-F238E27FC236}">
                <a16:creationId xmlns:a16="http://schemas.microsoft.com/office/drawing/2014/main" id="{73FCF357-599D-3C46-9C78-B85757C78479}"/>
              </a:ext>
            </a:extLst>
          </p:cNvPr>
          <p:cNvSpPr/>
          <p:nvPr/>
        </p:nvSpPr>
        <p:spPr>
          <a:xfrm>
            <a:off x="16218246" y="12351216"/>
            <a:ext cx="7646388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 err="1"/>
              <a:t>barkiple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57503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9837694" y="10930085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39" name="Shape 127">
            <a:extLst>
              <a:ext uri="{FF2B5EF4-FFF2-40B4-BE49-F238E27FC236}">
                <a16:creationId xmlns:a16="http://schemas.microsoft.com/office/drawing/2014/main" id="{73FCF357-599D-3C46-9C78-B85757C78479}"/>
              </a:ext>
            </a:extLst>
          </p:cNvPr>
          <p:cNvSpPr/>
          <p:nvPr/>
        </p:nvSpPr>
        <p:spPr>
          <a:xfrm>
            <a:off x="16218246" y="12351216"/>
            <a:ext cx="7646388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 err="1"/>
              <a:t>barkiple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30300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303115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39" name="Shape 127">
            <a:extLst>
              <a:ext uri="{FF2B5EF4-FFF2-40B4-BE49-F238E27FC236}">
                <a16:creationId xmlns:a16="http://schemas.microsoft.com/office/drawing/2014/main" id="{73FCF357-599D-3C46-9C78-B85757C78479}"/>
              </a:ext>
            </a:extLst>
          </p:cNvPr>
          <p:cNvSpPr/>
          <p:nvPr/>
        </p:nvSpPr>
        <p:spPr>
          <a:xfrm>
            <a:off x="16218246" y="12351216"/>
            <a:ext cx="7646388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 err="1"/>
              <a:t>barkiple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74709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27">
            <a:extLst>
              <a:ext uri="{FF2B5EF4-FFF2-40B4-BE49-F238E27FC236}">
                <a16:creationId xmlns:a16="http://schemas.microsoft.com/office/drawing/2014/main" id="{73FCF357-599D-3C46-9C78-B85757C78479}"/>
              </a:ext>
            </a:extLst>
          </p:cNvPr>
          <p:cNvSpPr/>
          <p:nvPr/>
        </p:nvSpPr>
        <p:spPr>
          <a:xfrm>
            <a:off x="16218246" y="12351216"/>
            <a:ext cx="7646388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 err="1"/>
              <a:t>barkiple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626826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898641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27">
            <a:extLst>
              <a:ext uri="{FF2B5EF4-FFF2-40B4-BE49-F238E27FC236}">
                <a16:creationId xmlns:a16="http://schemas.microsoft.com/office/drawing/2014/main" id="{73FCF357-599D-3C46-9C78-B85757C78479}"/>
              </a:ext>
            </a:extLst>
          </p:cNvPr>
          <p:cNvSpPr/>
          <p:nvPr/>
        </p:nvSpPr>
        <p:spPr>
          <a:xfrm>
            <a:off x="16218246" y="12351216"/>
            <a:ext cx="7646388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John </a:t>
            </a:r>
            <a:r>
              <a:rPr lang="en-AU" dirty="0" err="1"/>
              <a:t>Barkiple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/@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 err="1"/>
              <a:t>barkiple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E379A28-C016-EC49-A9BB-ED861B79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8"/>
          <a:stretch/>
        </p:blipFill>
        <p:spPr>
          <a:xfrm>
            <a:off x="-20796" y="-17173"/>
            <a:ext cx="19495588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9432526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154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Systems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run a participatory systems mapping session to identify the components of a system as well as their causal relationships. Focus on your own design problem, or follow the ‘Environmentally Resilient Communities’ brief (p.205). See p.207 for an example of a systems map.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79246" y="3281859"/>
              <a:ext cx="3542636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3-6 participants,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whiteboard or A2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pens, sticky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notes (optional)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5689804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1262</Words>
  <Application>Microsoft Macintosh PowerPoint</Application>
  <PresentationFormat>Custom</PresentationFormat>
  <Paragraphs>217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Helvetica Neue Light</vt:lpstr>
      <vt:lpstr>Montserrat Bold</vt:lpstr>
      <vt:lpstr>Montserrat-Italic</vt:lpstr>
      <vt:lpstr>Montserrat-BoldItalic</vt:lpstr>
      <vt:lpstr>Tw Cen MT</vt:lpstr>
      <vt:lpstr>Montserrat Medium</vt:lpstr>
      <vt:lpstr>Helvetica Neue Thin</vt:lpstr>
      <vt:lpstr>Palatino</vt:lpstr>
      <vt:lpstr>Helvetica Neue Medium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24</cp:revision>
  <dcterms:modified xsi:type="dcterms:W3CDTF">2021-01-31T06:01:41Z</dcterms:modified>
</cp:coreProperties>
</file>