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64" r:id="rId10"/>
    <p:sldId id="265" r:id="rId11"/>
  </p:sldIdLst>
  <p:sldSz cx="24384000" cy="13716000"/>
  <p:notesSz cx="6858000" cy="9144000"/>
  <p:embeddedFontLst>
    <p:embeddedFont>
      <p:font typeface="Montserrat Bold" pitchFamily="2" charset="77"/>
      <p:bold r:id="rId13"/>
      <p:italic r:id="rId14"/>
      <p:boldItalic r:id="rId15"/>
    </p:embeddedFont>
    <p:embeddedFont>
      <p:font typeface="Montserrat Medium" pitchFamily="2" charset="77"/>
      <p:regular r:id="rId16"/>
      <p:italic r:id="rId17"/>
    </p:embeddedFont>
    <p:embeddedFont>
      <p:font typeface="Montserrat-BoldItalic" pitchFamily="2" charset="77"/>
      <p:bold r:id="rId18"/>
      <p:italic r:id="rId19"/>
      <p:boldItalic r:id="rId20"/>
    </p:embeddedFont>
    <p:embeddedFont>
      <p:font typeface="Montserrat-Italic" pitchFamily="2" charset="77"/>
      <p:italic r:id="rId21"/>
    </p:embeddedFont>
    <p:embeddedFont>
      <p:font typeface="Tw Cen MT" panose="020B0602020104020603" pitchFamily="34" charset="77"/>
      <p:regular r:id="rId22"/>
      <p:bold r:id="rId23"/>
      <p:italic r:id="rId24"/>
      <p:boldItalic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150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/>
    <p:restoredTop sz="94558"/>
  </p:normalViewPr>
  <p:slideViewPr>
    <p:cSldViewPr snapToGrid="0" snapToObjects="1">
      <p:cViewPr varScale="1">
        <p:scale>
          <a:sx n="55" d="100"/>
          <a:sy n="55" d="100"/>
        </p:scale>
        <p:origin x="17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 with low confidence">
            <a:extLst>
              <a:ext uri="{FF2B5EF4-FFF2-40B4-BE49-F238E27FC236}">
                <a16:creationId xmlns:a16="http://schemas.microsoft.com/office/drawing/2014/main" id="{5AE3ACD2-77FD-1F42-826C-9968D2BC2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0"/>
          <a:stretch/>
        </p:blipFill>
        <p:spPr>
          <a:xfrm>
            <a:off x="-35450" y="0"/>
            <a:ext cx="24454900" cy="1117791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386275-3E7F-B349-85E3-2441AF236F0E}"/>
              </a:ext>
            </a:extLst>
          </p:cNvPr>
          <p:cNvGrpSpPr/>
          <p:nvPr/>
        </p:nvGrpSpPr>
        <p:grpSpPr>
          <a:xfrm>
            <a:off x="-57280" y="-164114"/>
            <a:ext cx="24675742" cy="13429040"/>
            <a:chOff x="-57280" y="-164114"/>
            <a:chExt cx="24675742" cy="13429040"/>
          </a:xfrm>
        </p:grpSpPr>
        <p:sp>
          <p:nvSpPr>
            <p:cNvPr id="120" name="Shape 120"/>
            <p:cNvSpPr/>
            <p:nvPr/>
          </p:nvSpPr>
          <p:spPr>
            <a:xfrm>
              <a:off x="585599" y="11961543"/>
              <a:ext cx="7309692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172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-35450" y="-164114"/>
              <a:ext cx="24653912" cy="11385346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-57280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3551943" y="12505104"/>
              <a:ext cx="10246458" cy="7598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Image Attribution: UX Indonesia, https://</a:t>
              </a:r>
              <a:r>
                <a:rPr lang="en-AU" dirty="0" err="1"/>
                <a:t>unsplash.com</a:t>
              </a:r>
              <a:r>
                <a:rPr lang="en-AU" dirty="0"/>
                <a:t>/photos</a:t>
              </a:r>
              <a:r>
                <a:rPr lang="en-AU" sz="2000" b="0" dirty="0">
                  <a:sym typeface="Montserrat Medium"/>
                </a:rPr>
                <a:t>qC2n6RQU4Vw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endParaRPr lang="en-AU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9526646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Visualising the relationships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between wireframes</a:t>
              </a: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200763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1476800" y="502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8" y="2811172"/>
              <a:ext cx="1694799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 err="1"/>
                <a:t>Wireflows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2DED92-0612-E749-9142-3B2C81F8AAEA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31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2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3" name="Shape 333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EC189B-7F3D-0747-B2FA-8BD86043BB43}"/>
              </a:ext>
            </a:extLst>
          </p:cNvPr>
          <p:cNvGrpSpPr/>
          <p:nvPr/>
        </p:nvGrpSpPr>
        <p:grpSpPr>
          <a:xfrm>
            <a:off x="-198927" y="-375470"/>
            <a:ext cx="24063561" cy="13484323"/>
            <a:chOff x="-198927" y="-375470"/>
            <a:chExt cx="24063561" cy="13484323"/>
          </a:xfrm>
        </p:grpSpPr>
        <p:sp>
          <p:nvSpPr>
            <p:cNvPr id="132" name="Shape 132"/>
            <p:cNvSpPr/>
            <p:nvPr/>
          </p:nvSpPr>
          <p:spPr>
            <a:xfrm>
              <a:off x="5037" y="-375470"/>
              <a:ext cx="17058978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8357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198927" y="2570553"/>
              <a:ext cx="18411876" cy="24622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 err="1"/>
                <a:t>Wireflows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erson typing on a keyboard&#10;&#10;Description automatically generated with low confidence">
            <a:extLst>
              <a:ext uri="{FF2B5EF4-FFF2-40B4-BE49-F238E27FC236}">
                <a16:creationId xmlns:a16="http://schemas.microsoft.com/office/drawing/2014/main" id="{9748F82C-0A74-AE4E-A901-0C31EA777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11" b="13846"/>
          <a:stretch/>
        </p:blipFill>
        <p:spPr>
          <a:xfrm>
            <a:off x="14941" y="0"/>
            <a:ext cx="19459851" cy="5900094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/>
              <a:t>s</a:t>
            </a:r>
            <a:r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8240" y="-576935"/>
            <a:ext cx="24454719" cy="10810562"/>
            <a:chOff x="8240" y="-576935"/>
            <a:chExt cx="24454719" cy="10810562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172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arrange a set of wireframes for a screen-based application into a </a:t>
              </a:r>
              <a:r>
                <a:rPr lang="en-AU" dirty="0" err="1"/>
                <a:t>wireflow</a:t>
              </a:r>
              <a:r>
                <a:rPr lang="en-AU" dirty="0"/>
                <a:t> diagram that represents their relationships. You can focus on your own design problem, or follow the ‘Autonomous Vehicles’ brief (p.181). See p.185 for an example of a </a:t>
              </a:r>
              <a:r>
                <a:rPr lang="en-AU" dirty="0" err="1"/>
                <a:t>wireflow</a:t>
              </a:r>
              <a:r>
                <a:rPr lang="en-AU" dirty="0"/>
                <a:t> diagram.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025220" y="3290459"/>
              <a:ext cx="4196662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Pencil, marker,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highlighters,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sticky notes,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Blu-tack</a:t>
              </a:r>
              <a:endParaRPr sz="25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53878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 err="1"/>
                <a:t>Wireflows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5" name="Shape 123">
            <a:extLst>
              <a:ext uri="{FF2B5EF4-FFF2-40B4-BE49-F238E27FC236}">
                <a16:creationId xmlns:a16="http://schemas.microsoft.com/office/drawing/2014/main" id="{4EF338D8-5FB2-9647-85E7-3676A04F71E4}"/>
              </a:ext>
            </a:extLst>
          </p:cNvPr>
          <p:cNvSpPr/>
          <p:nvPr/>
        </p:nvSpPr>
        <p:spPr>
          <a:xfrm>
            <a:off x="13551943" y="12505104"/>
            <a:ext cx="1024645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UX Indonesia, https://</a:t>
            </a:r>
            <a:r>
              <a:rPr lang="en-AU" dirty="0" err="1"/>
              <a:t>unsplash.com</a:t>
            </a:r>
            <a:r>
              <a:rPr lang="en-AU" dirty="0"/>
              <a:t>/photos</a:t>
            </a:r>
            <a:r>
              <a:rPr lang="en-AU" sz="2000" b="0" dirty="0">
                <a:sym typeface="Montserrat Medium"/>
              </a:rPr>
              <a:t>qC2n6RQU4Vw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erson typing on a keyboard&#10;&#10;Description automatically generated with low confidence">
            <a:extLst>
              <a:ext uri="{FF2B5EF4-FFF2-40B4-BE49-F238E27FC236}">
                <a16:creationId xmlns:a16="http://schemas.microsoft.com/office/drawing/2014/main" id="{9748F82C-0A74-AE4E-A901-0C31EA777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11" b="13846"/>
          <a:stretch/>
        </p:blipFill>
        <p:spPr>
          <a:xfrm>
            <a:off x="14941" y="0"/>
            <a:ext cx="19459851" cy="5900094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4121627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/>
              <a:t>s</a:t>
            </a:r>
            <a:r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8240" y="-576935"/>
            <a:ext cx="24454719" cy="10810562"/>
            <a:chOff x="8240" y="-576935"/>
            <a:chExt cx="24454719" cy="10810562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172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arrange a set of wireframes for a screen-based application into a </a:t>
              </a:r>
              <a:r>
                <a:rPr lang="en-AU" dirty="0" err="1"/>
                <a:t>wireflow</a:t>
              </a:r>
              <a:r>
                <a:rPr lang="en-AU" dirty="0"/>
                <a:t> diagram that represents their relationships. You can focus on your own design problem, or follow the ‘Autonomous Vehicles’ brief (p.181). See p.185 for an example of a </a:t>
              </a:r>
              <a:r>
                <a:rPr lang="en-AU" dirty="0" err="1"/>
                <a:t>wireflow</a:t>
              </a:r>
              <a:r>
                <a:rPr lang="en-AU" dirty="0"/>
                <a:t> diagram.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025220" y="3290459"/>
              <a:ext cx="4196662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Pencil, marker,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highlighters,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sticky notes,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Blu-tack</a:t>
              </a:r>
              <a:endParaRPr sz="25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53878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 err="1"/>
                <a:t>Wireflows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5" name="Shape 123">
            <a:extLst>
              <a:ext uri="{FF2B5EF4-FFF2-40B4-BE49-F238E27FC236}">
                <a16:creationId xmlns:a16="http://schemas.microsoft.com/office/drawing/2014/main" id="{4EF338D8-5FB2-9647-85E7-3676A04F71E4}"/>
              </a:ext>
            </a:extLst>
          </p:cNvPr>
          <p:cNvSpPr/>
          <p:nvPr/>
        </p:nvSpPr>
        <p:spPr>
          <a:xfrm>
            <a:off x="13551943" y="12505104"/>
            <a:ext cx="1024645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UX Indonesia, https://</a:t>
            </a:r>
            <a:r>
              <a:rPr lang="en-AU" dirty="0" err="1"/>
              <a:t>unsplash.com</a:t>
            </a:r>
            <a:r>
              <a:rPr lang="en-AU" dirty="0"/>
              <a:t>/photos</a:t>
            </a:r>
            <a:r>
              <a:rPr lang="en-AU" sz="2000" b="0" dirty="0">
                <a:sym typeface="Montserrat Medium"/>
              </a:rPr>
              <a:t>qC2n6RQU4Vw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30181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erson typing on a keyboard&#10;&#10;Description automatically generated with low confidence">
            <a:extLst>
              <a:ext uri="{FF2B5EF4-FFF2-40B4-BE49-F238E27FC236}">
                <a16:creationId xmlns:a16="http://schemas.microsoft.com/office/drawing/2014/main" id="{9748F82C-0A74-AE4E-A901-0C31EA777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11" b="13846"/>
          <a:stretch/>
        </p:blipFill>
        <p:spPr>
          <a:xfrm>
            <a:off x="14941" y="0"/>
            <a:ext cx="19459851" cy="5900094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808965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/>
              <a:t>s</a:t>
            </a:r>
            <a:r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8240" y="-576935"/>
            <a:ext cx="24454719" cy="10810562"/>
            <a:chOff x="8240" y="-576935"/>
            <a:chExt cx="24454719" cy="10810562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172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arrange a set of wireframes for a screen-based application into a </a:t>
              </a:r>
              <a:r>
                <a:rPr lang="en-AU" dirty="0" err="1"/>
                <a:t>wireflow</a:t>
              </a:r>
              <a:r>
                <a:rPr lang="en-AU" dirty="0"/>
                <a:t> diagram that represents their relationships. You can focus on your own design problem, or follow the ‘Autonomous Vehicles’ brief (p.181). See p.185 for an example of a </a:t>
              </a:r>
              <a:r>
                <a:rPr lang="en-AU" dirty="0" err="1"/>
                <a:t>wireflow</a:t>
              </a:r>
              <a:r>
                <a:rPr lang="en-AU" dirty="0"/>
                <a:t> diagram.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025220" y="3290459"/>
              <a:ext cx="4196662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Pencil, marker,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highlighters,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sticky notes,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Blu-tack</a:t>
              </a:r>
              <a:endParaRPr sz="25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53878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 err="1"/>
                <a:t>Wireflows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5" name="Shape 123">
            <a:extLst>
              <a:ext uri="{FF2B5EF4-FFF2-40B4-BE49-F238E27FC236}">
                <a16:creationId xmlns:a16="http://schemas.microsoft.com/office/drawing/2014/main" id="{4EF338D8-5FB2-9647-85E7-3676A04F71E4}"/>
              </a:ext>
            </a:extLst>
          </p:cNvPr>
          <p:cNvSpPr/>
          <p:nvPr/>
        </p:nvSpPr>
        <p:spPr>
          <a:xfrm>
            <a:off x="13551943" y="12505104"/>
            <a:ext cx="1024645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UX Indonesia, https://</a:t>
            </a:r>
            <a:r>
              <a:rPr lang="en-AU" dirty="0" err="1"/>
              <a:t>unsplash.com</a:t>
            </a:r>
            <a:r>
              <a:rPr lang="en-AU" dirty="0"/>
              <a:t>/photos</a:t>
            </a:r>
            <a:r>
              <a:rPr lang="en-AU" sz="2000" b="0" dirty="0">
                <a:sym typeface="Montserrat Medium"/>
              </a:rPr>
              <a:t>qC2n6RQU4Vw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89069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123">
            <a:extLst>
              <a:ext uri="{FF2B5EF4-FFF2-40B4-BE49-F238E27FC236}">
                <a16:creationId xmlns:a16="http://schemas.microsoft.com/office/drawing/2014/main" id="{4EF338D8-5FB2-9647-85E7-3676A04F71E4}"/>
              </a:ext>
            </a:extLst>
          </p:cNvPr>
          <p:cNvSpPr/>
          <p:nvPr/>
        </p:nvSpPr>
        <p:spPr>
          <a:xfrm>
            <a:off x="13551943" y="12505104"/>
            <a:ext cx="1024645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UX Indonesia, https://</a:t>
            </a:r>
            <a:r>
              <a:rPr lang="en-AU" dirty="0" err="1"/>
              <a:t>unsplash.com</a:t>
            </a:r>
            <a:r>
              <a:rPr lang="en-AU" dirty="0"/>
              <a:t>/photos</a:t>
            </a:r>
            <a:r>
              <a:rPr lang="en-AU" sz="2000" b="0" dirty="0">
                <a:sym typeface="Montserrat Medium"/>
              </a:rPr>
              <a:t>qC2n6RQU4Vw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34" name="Picture 33" descr="A person typing on a keyboard&#10;&#10;Description automatically generated with low confidence">
            <a:extLst>
              <a:ext uri="{FF2B5EF4-FFF2-40B4-BE49-F238E27FC236}">
                <a16:creationId xmlns:a16="http://schemas.microsoft.com/office/drawing/2014/main" id="{9748F82C-0A74-AE4E-A901-0C31EA777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11" b="13846"/>
          <a:stretch/>
        </p:blipFill>
        <p:spPr>
          <a:xfrm>
            <a:off x="14941" y="0"/>
            <a:ext cx="19459851" cy="5900094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205595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/>
              <a:t>s</a:t>
            </a:r>
            <a:r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8240" y="-576935"/>
            <a:ext cx="24454719" cy="10810562"/>
            <a:chOff x="8240" y="-576935"/>
            <a:chExt cx="24454719" cy="10810562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172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arrange a set of wireframes for a screen-based application into a </a:t>
              </a:r>
              <a:r>
                <a:rPr lang="en-AU" dirty="0" err="1"/>
                <a:t>wireflow</a:t>
              </a:r>
              <a:r>
                <a:rPr lang="en-AU" dirty="0"/>
                <a:t> diagram that represents their relationships. You can focus on your own design problem, or follow the ‘Autonomous Vehicles’ brief (p.181). See p.185 for an example of a </a:t>
              </a:r>
              <a:r>
                <a:rPr lang="en-AU" dirty="0" err="1"/>
                <a:t>wireflow</a:t>
              </a:r>
              <a:r>
                <a:rPr lang="en-AU" dirty="0"/>
                <a:t> diagram.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025220" y="3290459"/>
              <a:ext cx="4196662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Pencil, marker,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highlighters,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sticky notes,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Blu-tack</a:t>
              </a:r>
              <a:endParaRPr sz="25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53878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 err="1"/>
                <a:t>Wireflows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4347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123">
            <a:extLst>
              <a:ext uri="{FF2B5EF4-FFF2-40B4-BE49-F238E27FC236}">
                <a16:creationId xmlns:a16="http://schemas.microsoft.com/office/drawing/2014/main" id="{4EF338D8-5FB2-9647-85E7-3676A04F71E4}"/>
              </a:ext>
            </a:extLst>
          </p:cNvPr>
          <p:cNvSpPr/>
          <p:nvPr/>
        </p:nvSpPr>
        <p:spPr>
          <a:xfrm>
            <a:off x="13551943" y="12505104"/>
            <a:ext cx="1024645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UX Indonesia, https://</a:t>
            </a:r>
            <a:r>
              <a:rPr lang="en-AU" dirty="0" err="1"/>
              <a:t>unsplash.com</a:t>
            </a:r>
            <a:r>
              <a:rPr lang="en-AU" dirty="0"/>
              <a:t>/photos</a:t>
            </a:r>
            <a:r>
              <a:rPr lang="en-AU" sz="2000" b="0" dirty="0">
                <a:sym typeface="Montserrat Medium"/>
              </a:rPr>
              <a:t>qC2n6RQU4Vw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34" name="Picture 33" descr="A person typing on a keyboard&#10;&#10;Description automatically generated with low confidence">
            <a:extLst>
              <a:ext uri="{FF2B5EF4-FFF2-40B4-BE49-F238E27FC236}">
                <a16:creationId xmlns:a16="http://schemas.microsoft.com/office/drawing/2014/main" id="{9748F82C-0A74-AE4E-A901-0C31EA777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11" b="13846"/>
          <a:stretch/>
        </p:blipFill>
        <p:spPr>
          <a:xfrm>
            <a:off x="14941" y="0"/>
            <a:ext cx="19459851" cy="5900094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60257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/>
              <a:t>s</a:t>
            </a:r>
            <a:r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8240" y="-576935"/>
            <a:ext cx="24454719" cy="10810562"/>
            <a:chOff x="8240" y="-576935"/>
            <a:chExt cx="24454719" cy="10810562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172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arrange a set of wireframes for a screen-based application into a </a:t>
              </a:r>
              <a:r>
                <a:rPr lang="en-AU" dirty="0" err="1"/>
                <a:t>wireflow</a:t>
              </a:r>
              <a:r>
                <a:rPr lang="en-AU" dirty="0"/>
                <a:t> diagram that represents their relationships. You can focus on your own design problem, or follow the ‘Autonomous Vehicles’ brief (p.181). See p.185 for an example of a </a:t>
              </a:r>
              <a:r>
                <a:rPr lang="en-AU" dirty="0" err="1"/>
                <a:t>wireflow</a:t>
              </a:r>
              <a:r>
                <a:rPr lang="en-AU" dirty="0"/>
                <a:t> diagram.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025220" y="3290459"/>
              <a:ext cx="4196662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Pencil, marker,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highlighters,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sticky notes,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Blu-tack</a:t>
              </a:r>
              <a:endParaRPr sz="25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53878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 err="1"/>
                <a:t>Wireflows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1268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123">
            <a:extLst>
              <a:ext uri="{FF2B5EF4-FFF2-40B4-BE49-F238E27FC236}">
                <a16:creationId xmlns:a16="http://schemas.microsoft.com/office/drawing/2014/main" id="{4EF338D8-5FB2-9647-85E7-3676A04F71E4}"/>
              </a:ext>
            </a:extLst>
          </p:cNvPr>
          <p:cNvSpPr/>
          <p:nvPr/>
        </p:nvSpPr>
        <p:spPr>
          <a:xfrm>
            <a:off x="13551943" y="12505104"/>
            <a:ext cx="1024645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UX Indonesia, https://</a:t>
            </a:r>
            <a:r>
              <a:rPr lang="en-AU" dirty="0" err="1"/>
              <a:t>unsplash.com</a:t>
            </a:r>
            <a:r>
              <a:rPr lang="en-AU" dirty="0"/>
              <a:t>/photos</a:t>
            </a:r>
            <a:r>
              <a:rPr lang="en-AU" sz="2000" b="0" dirty="0">
                <a:sym typeface="Montserrat Medium"/>
              </a:rPr>
              <a:t>qC2n6RQU4Vw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endParaRPr lang="en-AU" dirty="0"/>
          </a:p>
        </p:txBody>
      </p:sp>
      <p:pic>
        <p:nvPicPr>
          <p:cNvPr id="34" name="Picture 33" descr="A person typing on a keyboard&#10;&#10;Description automatically generated with low confidence">
            <a:extLst>
              <a:ext uri="{FF2B5EF4-FFF2-40B4-BE49-F238E27FC236}">
                <a16:creationId xmlns:a16="http://schemas.microsoft.com/office/drawing/2014/main" id="{9748F82C-0A74-AE4E-A901-0C31EA777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11" b="13846"/>
          <a:stretch/>
        </p:blipFill>
        <p:spPr>
          <a:xfrm>
            <a:off x="14941" y="0"/>
            <a:ext cx="19459851" cy="5900094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993517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/>
              <a:t>s</a:t>
            </a:r>
            <a:r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 min]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8240" y="-576935"/>
            <a:ext cx="24454719" cy="10810562"/>
            <a:chOff x="8240" y="-576935"/>
            <a:chExt cx="24454719" cy="10810562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172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arrange a set of wireframes for a screen-based application into a </a:t>
              </a:r>
              <a:r>
                <a:rPr lang="en-AU" dirty="0" err="1"/>
                <a:t>wireflow</a:t>
              </a:r>
              <a:r>
                <a:rPr lang="en-AU" dirty="0"/>
                <a:t> diagram that represents their relationships. You can focus on your own design problem, or follow the ‘Autonomous Vehicles’ brief (p.181). See p.185 for an example of a </a:t>
              </a:r>
              <a:r>
                <a:rPr lang="en-AU" dirty="0" err="1"/>
                <a:t>wireflow</a:t>
              </a:r>
              <a:r>
                <a:rPr lang="en-AU" dirty="0"/>
                <a:t> diagram.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025220" y="3290459"/>
              <a:ext cx="4196662" cy="2067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Pencil, marker,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highlighters,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paper, sticky notes,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Blu-tack</a:t>
              </a:r>
              <a:endParaRPr sz="25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F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53878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 err="1"/>
                <a:t>Wireflows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2341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CE6CA-E7EF-514A-B38E-128157A4801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24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5" name="Shape 325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1111</Words>
  <Application>Microsoft Macintosh PowerPoint</Application>
  <PresentationFormat>Custom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Helvetica Neue Light</vt:lpstr>
      <vt:lpstr>Montserrat Bold</vt:lpstr>
      <vt:lpstr>Montserrat-Italic</vt:lpstr>
      <vt:lpstr>Montserrat-BoldItalic</vt:lpstr>
      <vt:lpstr>Montserrat Medium</vt:lpstr>
      <vt:lpstr>Tw Cen MT</vt:lpstr>
      <vt:lpstr>Helvetica Neue Thin</vt:lpstr>
      <vt:lpstr>Palatino</vt:lpstr>
      <vt:lpstr>Helvetica Neue Medium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15</cp:revision>
  <dcterms:modified xsi:type="dcterms:W3CDTF">2021-01-31T06:14:54Z</dcterms:modified>
</cp:coreProperties>
</file>