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5" r:id="rId5"/>
    <p:sldId id="260" r:id="rId6"/>
    <p:sldId id="261" r:id="rId7"/>
    <p:sldId id="262" r:id="rId8"/>
    <p:sldId id="263" r:id="rId9"/>
    <p:sldId id="264" r:id="rId10"/>
  </p:sldIdLst>
  <p:sldSz cx="24384000" cy="13716000"/>
  <p:notesSz cx="6858000" cy="9144000"/>
  <p:embeddedFontLst>
    <p:embeddedFont>
      <p:font typeface="Montserrat Bold" pitchFamily="2" charset="77"/>
      <p:bold r:id="rId12"/>
      <p:italic r:id="rId13"/>
      <p:boldItalic r:id="rId14"/>
    </p:embeddedFont>
    <p:embeddedFont>
      <p:font typeface="Montserrat Medium" pitchFamily="2" charset="77"/>
      <p:regular r:id="rId15"/>
      <p:italic r:id="rId16"/>
    </p:embeddedFont>
    <p:embeddedFont>
      <p:font typeface="Montserrat-BoldItalic" pitchFamily="2" charset="77"/>
      <p:bold r:id="rId17"/>
      <p:italic r:id="rId18"/>
      <p:boldItalic r:id="rId19"/>
    </p:embeddedFont>
    <p:embeddedFont>
      <p:font typeface="Montserrat-Italic" pitchFamily="2" charset="77"/>
      <p:italic r:id="rId20"/>
    </p:embeddedFont>
    <p:embeddedFont>
      <p:font typeface="Tw Cen MT" panose="020B0602020104020603" pitchFamily="34" charset="77"/>
      <p:regular r:id="rId21"/>
      <p:bold r:id="rId22"/>
      <p:italic r:id="rId23"/>
      <p:boldItalic r:id="rId24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6"/>
    <a:srgbClr val="E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8"/>
    <p:restoredTop sz="94675"/>
  </p:normalViewPr>
  <p:slideViewPr>
    <p:cSldViewPr snapToGrid="0" snapToObjects="1">
      <p:cViewPr varScale="1">
        <p:scale>
          <a:sx n="54" d="100"/>
          <a:sy n="54" d="100"/>
        </p:scale>
        <p:origin x="134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makebreakrepeat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envelope&#10;&#10;Description automatically generated">
            <a:extLst>
              <a:ext uri="{FF2B5EF4-FFF2-40B4-BE49-F238E27FC236}">
                <a16:creationId xmlns:a16="http://schemas.microsoft.com/office/drawing/2014/main" id="{E23C144D-B160-0744-8370-5EB1456A11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" t="38230" r="3756" b="8068"/>
          <a:stretch/>
        </p:blipFill>
        <p:spPr>
          <a:xfrm>
            <a:off x="-20229" y="0"/>
            <a:ext cx="24475129" cy="1119553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B683B06-C66D-8246-BF84-530FCF5B5077}"/>
              </a:ext>
            </a:extLst>
          </p:cNvPr>
          <p:cNvGrpSpPr/>
          <p:nvPr/>
        </p:nvGrpSpPr>
        <p:grpSpPr>
          <a:xfrm>
            <a:off x="-55836" y="-25693"/>
            <a:ext cx="24510735" cy="13013444"/>
            <a:chOff x="-35451" y="-30469"/>
            <a:chExt cx="24510735" cy="13013444"/>
          </a:xfrm>
        </p:grpSpPr>
        <p:sp>
          <p:nvSpPr>
            <p:cNvPr id="120" name="Shape 120"/>
            <p:cNvSpPr/>
            <p:nvPr/>
          </p:nvSpPr>
          <p:spPr>
            <a:xfrm>
              <a:off x="585599" y="11961543"/>
              <a:ext cx="7099699" cy="10214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l">
                <a:defRPr sz="57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>
                  <a:solidFill>
                    <a:srgbClr val="EE5150"/>
                  </a:solidFill>
                </a:rPr>
                <a:t>TURN TO: </a:t>
              </a:r>
              <a:r>
                <a:rPr dirty="0"/>
                <a:t>Page </a:t>
              </a:r>
              <a:r>
                <a:rPr lang="en-AU" dirty="0"/>
                <a:t>60</a:t>
              </a: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-35451" y="-30469"/>
              <a:ext cx="24510735" cy="11221231"/>
            </a:xfrm>
            <a:prstGeom prst="rect">
              <a:avLst/>
            </a:prstGeom>
            <a:solidFill>
              <a:srgbClr val="000000">
                <a:alpha val="30000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3058" y="11257466"/>
              <a:ext cx="24406392" cy="1"/>
            </a:xfrm>
            <a:prstGeom prst="line">
              <a:avLst/>
            </a:prstGeom>
            <a:ln w="203200">
              <a:solidFill>
                <a:srgbClr val="FF283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43885" y="273045"/>
              <a:ext cx="16388463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sz="16000" spc="-319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504899" y="2997682"/>
              <a:ext cx="18036448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sz="16000" spc="-319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92611FA-B1D9-FC4A-922A-559AD11BA2EA}"/>
              </a:ext>
            </a:extLst>
          </p:cNvPr>
          <p:cNvSpPr txBox="1"/>
          <p:nvPr/>
        </p:nvSpPr>
        <p:spPr>
          <a:xfrm>
            <a:off x="26421987" y="6481029"/>
            <a:ext cx="144334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Shape 275">
            <a:extLst>
              <a:ext uri="{FF2B5EF4-FFF2-40B4-BE49-F238E27FC236}">
                <a16:creationId xmlns:a16="http://schemas.microsoft.com/office/drawing/2014/main" id="{47A6E198-26E2-E14A-BD44-084976A69F90}"/>
              </a:ext>
            </a:extLst>
          </p:cNvPr>
          <p:cNvSpPr/>
          <p:nvPr/>
        </p:nvSpPr>
        <p:spPr>
          <a:xfrm>
            <a:off x="11959389" y="12505104"/>
            <a:ext cx="11665544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</a:t>
            </a:r>
            <a:r>
              <a:rPr lang="en-AU" dirty="0"/>
              <a:t>: S</a:t>
            </a:r>
            <a:r>
              <a:rPr lang="en-AU" sz="2000" b="0" dirty="0">
                <a:sym typeface="Montserrat Medium"/>
              </a:rPr>
              <a:t>tationery Hoe, https://</a:t>
            </a:r>
            <a:r>
              <a:rPr lang="en-AU" sz="2000" b="0" dirty="0" err="1">
                <a:sym typeface="Montserrat Medium"/>
              </a:rPr>
              <a:t>unsplash.com</a:t>
            </a:r>
            <a:r>
              <a:rPr lang="en-AU" sz="2000" b="0" dirty="0">
                <a:sym typeface="Montserrat Medium"/>
              </a:rPr>
              <a:t>/photos/NO1MXvxy02o/</a:t>
            </a:r>
          </a:p>
          <a:p>
            <a:pPr algn="l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sp>
        <p:nvSpPr>
          <p:cNvPr id="18" name="Shape 121">
            <a:extLst>
              <a:ext uri="{FF2B5EF4-FFF2-40B4-BE49-F238E27FC236}">
                <a16:creationId xmlns:a16="http://schemas.microsoft.com/office/drawing/2014/main" id="{9E2E7271-C087-E147-A2C8-A518456ADD33}"/>
              </a:ext>
            </a:extLst>
          </p:cNvPr>
          <p:cNvSpPr/>
          <p:nvPr/>
        </p:nvSpPr>
        <p:spPr>
          <a:xfrm>
            <a:off x="1150663" y="8178675"/>
            <a:ext cx="11323612" cy="1898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5700" i="1">
                <a:solidFill>
                  <a:srgbClr val="FFFFFF"/>
                </a:solidFill>
                <a:effectLst>
                  <a:outerShdw blurRad="25400" dir="18900000" rotWithShape="0">
                    <a:srgbClr val="000000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rPr lang="en-AU" dirty="0">
                <a:effectLst/>
              </a:rPr>
              <a:t>Building a strong design team by</a:t>
            </a:r>
          </a:p>
          <a:p>
            <a:r>
              <a:rPr lang="en-AU" dirty="0">
                <a:effectLst/>
              </a:rPr>
              <a:t>recognising and valuing attributes</a:t>
            </a:r>
          </a:p>
        </p:txBody>
      </p:sp>
      <p:sp>
        <p:nvSpPr>
          <p:cNvPr id="19" name="Shape 124">
            <a:extLst>
              <a:ext uri="{FF2B5EF4-FFF2-40B4-BE49-F238E27FC236}">
                <a16:creationId xmlns:a16="http://schemas.microsoft.com/office/drawing/2014/main" id="{2C5C0F4B-6BF0-ED43-8BF7-6BADB9053744}"/>
              </a:ext>
            </a:extLst>
          </p:cNvPr>
          <p:cNvSpPr/>
          <p:nvPr/>
        </p:nvSpPr>
        <p:spPr>
          <a:xfrm>
            <a:off x="-19199" y="2753564"/>
            <a:ext cx="15481637" cy="2321716"/>
          </a:xfrm>
          <a:prstGeom prst="rect">
            <a:avLst/>
          </a:prstGeom>
          <a:solidFill>
            <a:srgbClr val="EE515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3" algn="l" defTabSz="642937">
              <a:lnSpc>
                <a:spcPts val="27900"/>
              </a:lnSpc>
              <a:defRPr sz="9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20" name="Shape 125">
            <a:extLst>
              <a:ext uri="{FF2B5EF4-FFF2-40B4-BE49-F238E27FC236}">
                <a16:creationId xmlns:a16="http://schemas.microsoft.com/office/drawing/2014/main" id="{E6482ECE-B8B4-7C48-B860-A5D1D8145EBD}"/>
              </a:ext>
            </a:extLst>
          </p:cNvPr>
          <p:cNvSpPr/>
          <p:nvPr/>
        </p:nvSpPr>
        <p:spPr>
          <a:xfrm rot="5400000">
            <a:off x="14911597" y="3278726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" name="Shape 128">
            <a:extLst>
              <a:ext uri="{FF2B5EF4-FFF2-40B4-BE49-F238E27FC236}">
                <a16:creationId xmlns:a16="http://schemas.microsoft.com/office/drawing/2014/main" id="{0EED441B-DCE7-164B-B7EE-63D99CC32B44}"/>
              </a:ext>
            </a:extLst>
          </p:cNvPr>
          <p:cNvSpPr/>
          <p:nvPr/>
        </p:nvSpPr>
        <p:spPr>
          <a:xfrm>
            <a:off x="-74732" y="5357789"/>
            <a:ext cx="8187101" cy="2321715"/>
          </a:xfrm>
          <a:prstGeom prst="rect">
            <a:avLst/>
          </a:prstGeom>
          <a:solidFill>
            <a:srgbClr val="EE515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3" algn="l" defTabSz="642937">
              <a:lnSpc>
                <a:spcPts val="27900"/>
              </a:lnSpc>
              <a:defRPr sz="9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endParaRPr dirty="0"/>
          </a:p>
        </p:txBody>
      </p:sp>
      <p:sp>
        <p:nvSpPr>
          <p:cNvPr id="22" name="Shape 129">
            <a:extLst>
              <a:ext uri="{FF2B5EF4-FFF2-40B4-BE49-F238E27FC236}">
                <a16:creationId xmlns:a16="http://schemas.microsoft.com/office/drawing/2014/main" id="{A64CC156-7571-2141-A9EA-8453A708F159}"/>
              </a:ext>
            </a:extLst>
          </p:cNvPr>
          <p:cNvSpPr/>
          <p:nvPr/>
        </p:nvSpPr>
        <p:spPr>
          <a:xfrm rot="5400000">
            <a:off x="7543790" y="5882950"/>
            <a:ext cx="2321716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" name="Shape 130">
            <a:extLst>
              <a:ext uri="{FF2B5EF4-FFF2-40B4-BE49-F238E27FC236}">
                <a16:creationId xmlns:a16="http://schemas.microsoft.com/office/drawing/2014/main" id="{A4113407-DE74-5243-A62A-A6D1C71B29F3}"/>
              </a:ext>
            </a:extLst>
          </p:cNvPr>
          <p:cNvSpPr/>
          <p:nvPr/>
        </p:nvSpPr>
        <p:spPr>
          <a:xfrm>
            <a:off x="420815" y="3708062"/>
            <a:ext cx="15371115" cy="3931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3" algn="l" defTabSz="642937">
              <a:lnSpc>
                <a:spcPts val="35600"/>
              </a:lnSpc>
              <a:defRPr sz="15000" b="0" spc="-3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lang="en-AU" sz="16000" spc="-319" dirty="0"/>
              <a:t>Cards</a:t>
            </a:r>
            <a:endParaRPr sz="16000" spc="-319" dirty="0"/>
          </a:p>
        </p:txBody>
      </p:sp>
      <p:sp>
        <p:nvSpPr>
          <p:cNvPr id="30" name="Shape 126">
            <a:extLst>
              <a:ext uri="{FF2B5EF4-FFF2-40B4-BE49-F238E27FC236}">
                <a16:creationId xmlns:a16="http://schemas.microsoft.com/office/drawing/2014/main" id="{12712A69-719B-1647-8307-940DBD91B5F3}"/>
              </a:ext>
            </a:extLst>
          </p:cNvPr>
          <p:cNvSpPr/>
          <p:nvPr/>
        </p:nvSpPr>
        <p:spPr>
          <a:xfrm>
            <a:off x="421041" y="1115202"/>
            <a:ext cx="14688144" cy="3931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3" algn="l" defTabSz="642937">
              <a:lnSpc>
                <a:spcPts val="35600"/>
              </a:lnSpc>
              <a:defRPr sz="15000" b="0" spc="-3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sz="16000" spc="-319" dirty="0"/>
              <a:t>Design</a:t>
            </a:r>
            <a:r>
              <a:rPr lang="en-AU" sz="16000" spc="-319" dirty="0"/>
              <a:t> Team</a:t>
            </a:r>
            <a:endParaRPr sz="16000" spc="-319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5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E79712-EAC0-BC4E-8A78-8168B628BA08}"/>
              </a:ext>
            </a:extLst>
          </p:cNvPr>
          <p:cNvGrpSpPr/>
          <p:nvPr/>
        </p:nvGrpSpPr>
        <p:grpSpPr>
          <a:xfrm>
            <a:off x="-254236" y="-375470"/>
            <a:ext cx="24118870" cy="13484323"/>
            <a:chOff x="-254236" y="-375470"/>
            <a:chExt cx="24118870" cy="13484323"/>
          </a:xfrm>
        </p:grpSpPr>
        <p:sp>
          <p:nvSpPr>
            <p:cNvPr id="132" name="Shape 132"/>
            <p:cNvSpPr/>
            <p:nvPr/>
          </p:nvSpPr>
          <p:spPr>
            <a:xfrm>
              <a:off x="5037" y="-375470"/>
              <a:ext cx="17893267" cy="556260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5400000">
              <a:off x="16462800" y="1429342"/>
              <a:ext cx="5169185" cy="228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DFFFD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-254236" y="108341"/>
              <a:ext cx="18096576" cy="4924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defRPr sz="15000" b="0" spc="-300">
                  <a:solidFill>
                    <a:srgbClr val="EE5150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Design Team 	Cards</a:t>
              </a:r>
              <a:endParaRPr sz="16000" spc="-319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8745136" y="12661177"/>
              <a:ext cx="5119498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>
                  <a:solidFill>
                    <a:srgbClr val="FFFFFF"/>
                  </a:solidFill>
                </a:rPr>
                <a:t>Image Attribution: Lorum ipsum dolor</a:t>
              </a:r>
              <a:r>
                <a:t> </a:t>
              </a:r>
            </a:p>
          </p:txBody>
        </p:sp>
      </p:grpSp>
      <p:sp>
        <p:nvSpPr>
          <p:cNvPr id="136" name="Shape 136"/>
          <p:cNvSpPr/>
          <p:nvPr/>
        </p:nvSpPr>
        <p:spPr>
          <a:xfrm>
            <a:off x="688027" y="5976336"/>
            <a:ext cx="3419298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7500"/>
              </a:lnSpc>
              <a:defRPr sz="5400" b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Example: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picture containing envelope&#10;&#10;Description automatically generated">
            <a:extLst>
              <a:ext uri="{FF2B5EF4-FFF2-40B4-BE49-F238E27FC236}">
                <a16:creationId xmlns:a16="http://schemas.microsoft.com/office/drawing/2014/main" id="{41B9360A-7928-9544-A51B-3C75A62982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2" t="46578" r="10266" b="24932"/>
          <a:stretch/>
        </p:blipFill>
        <p:spPr>
          <a:xfrm>
            <a:off x="-10461" y="0"/>
            <a:ext cx="19514750" cy="5858226"/>
          </a:xfrm>
          <a:prstGeom prst="rect">
            <a:avLst/>
          </a:prstGeom>
        </p:spPr>
      </p:pic>
      <p:sp>
        <p:nvSpPr>
          <p:cNvPr id="180" name="Shape 180"/>
          <p:cNvSpPr/>
          <p:nvPr/>
        </p:nvSpPr>
        <p:spPr>
          <a:xfrm>
            <a:off x="153602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 err="1"/>
              <a:t>Lorum</a:t>
            </a:r>
            <a:r>
              <a:rPr dirty="0"/>
              <a:t> ipsum dolor sit </a:t>
            </a:r>
            <a:r>
              <a:rPr dirty="0" err="1"/>
              <a:t>amet</a:t>
            </a:r>
            <a:endParaRPr dirty="0"/>
          </a:p>
        </p:txBody>
      </p:sp>
      <p:sp>
        <p:nvSpPr>
          <p:cNvPr id="190" name="Shape 190"/>
          <p:cNvSpPr/>
          <p:nvPr/>
        </p:nvSpPr>
        <p:spPr>
          <a:xfrm>
            <a:off x="19369023" y="10470228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</a:t>
            </a:r>
          </a:p>
        </p:txBody>
      </p:sp>
      <p:sp>
        <p:nvSpPr>
          <p:cNvPr id="191" name="Shape 191"/>
          <p:cNvSpPr/>
          <p:nvPr/>
        </p:nvSpPr>
        <p:spPr>
          <a:xfrm>
            <a:off x="590519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</a:t>
            </a:r>
            <a:r>
              <a:rPr dirty="0"/>
              <a:t> mins] </a:t>
            </a:r>
          </a:p>
        </p:txBody>
      </p:sp>
      <p:sp>
        <p:nvSpPr>
          <p:cNvPr id="192" name="Shape 192"/>
          <p:cNvSpPr/>
          <p:nvPr/>
        </p:nvSpPr>
        <p:spPr>
          <a:xfrm>
            <a:off x="10654207" y="10470228"/>
            <a:ext cx="2867003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</a:t>
            </a:r>
            <a:r>
              <a:rPr dirty="0"/>
              <a:t> mins] </a:t>
            </a:r>
          </a:p>
        </p:txBody>
      </p:sp>
      <p:sp>
        <p:nvSpPr>
          <p:cNvPr id="193" name="Shape 193"/>
          <p:cNvSpPr/>
          <p:nvPr/>
        </p:nvSpPr>
        <p:spPr>
          <a:xfrm>
            <a:off x="1582525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94" name="Shape 194"/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763EF7-1938-124C-BF71-FF8E2D6C7F2D}"/>
              </a:ext>
            </a:extLst>
          </p:cNvPr>
          <p:cNvGrpSpPr/>
          <p:nvPr/>
        </p:nvGrpSpPr>
        <p:grpSpPr>
          <a:xfrm>
            <a:off x="-317811" y="-831565"/>
            <a:ext cx="24810267" cy="11065192"/>
            <a:chOff x="-347308" y="-831565"/>
            <a:chExt cx="24810267" cy="11065192"/>
          </a:xfrm>
        </p:grpSpPr>
        <p:sp>
          <p:nvSpPr>
            <p:cNvPr id="168" name="Shape 168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372043" y="661409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complete a design team card that helps you identify your attributes, by rating a set of seven roles using the template provided on the companion website. You will then compare this with your project group members to build a collective understanding of your team.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0531770" y="3777896"/>
              <a:ext cx="3690112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</a:t>
              </a:r>
              <a:br>
                <a:rPr lang="en-AU" dirty="0"/>
              </a:br>
              <a:r>
                <a:rPr lang="en-AU" dirty="0"/>
                <a:t>Pen, 2+ people</a:t>
              </a:r>
              <a:endParaRPr sz="1200" b="1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EF51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1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-107615" y="632249"/>
              <a:ext cx="1556622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 rot="5400000">
              <a:off x="14932590" y="1157410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-39958" y="3219466"/>
              <a:ext cx="7091199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 rot="5400000">
              <a:off x="6495004" y="3750134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chemeClr val="bg2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0" name="Shape 140">
              <a:extLst>
                <a:ext uri="{FF2B5EF4-FFF2-40B4-BE49-F238E27FC236}">
                  <a16:creationId xmlns:a16="http://schemas.microsoft.com/office/drawing/2014/main" id="{50CEB38B-4B39-5847-A945-8F5921CE79CB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2">
              <a:extLst>
                <a:ext uri="{FF2B5EF4-FFF2-40B4-BE49-F238E27FC236}">
                  <a16:creationId xmlns:a16="http://schemas.microsoft.com/office/drawing/2014/main" id="{CAB9BE9C-80D2-9F47-98EE-AF3D02E35014}"/>
                </a:ext>
              </a:extLst>
            </p:cNvPr>
            <p:cNvSpPr/>
            <p:nvPr/>
          </p:nvSpPr>
          <p:spPr>
            <a:xfrm>
              <a:off x="19212262" y="-571854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60</a:t>
              </a:r>
              <a:endParaRPr dirty="0"/>
            </a:p>
          </p:txBody>
        </p:sp>
        <p:sp>
          <p:nvSpPr>
            <p:cNvPr id="32" name="Shape 144">
              <a:extLst>
                <a:ext uri="{FF2B5EF4-FFF2-40B4-BE49-F238E27FC236}">
                  <a16:creationId xmlns:a16="http://schemas.microsoft.com/office/drawing/2014/main" id="{E93F0E45-1C6E-D744-B18D-009D18D484E1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56">
              <a:extLst>
                <a:ext uri="{FF2B5EF4-FFF2-40B4-BE49-F238E27FC236}">
                  <a16:creationId xmlns:a16="http://schemas.microsoft.com/office/drawing/2014/main" id="{EB45CDDC-AEDD-9048-A855-05D1E1E87981}"/>
                </a:ext>
              </a:extLst>
            </p:cNvPr>
            <p:cNvSpPr/>
            <p:nvPr/>
          </p:nvSpPr>
          <p:spPr>
            <a:xfrm>
              <a:off x="-233723" y="-831565"/>
              <a:ext cx="15385148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Design Team</a:t>
              </a:r>
              <a:endParaRPr dirty="0"/>
            </a:p>
          </p:txBody>
        </p:sp>
        <p:sp>
          <p:nvSpPr>
            <p:cNvPr id="34" name="Shape 159">
              <a:extLst>
                <a:ext uri="{FF2B5EF4-FFF2-40B4-BE49-F238E27FC236}">
                  <a16:creationId xmlns:a16="http://schemas.microsoft.com/office/drawing/2014/main" id="{FA950B92-6270-0344-85BE-099851257F0E}"/>
                </a:ext>
              </a:extLst>
            </p:cNvPr>
            <p:cNvSpPr/>
            <p:nvPr/>
          </p:nvSpPr>
          <p:spPr>
            <a:xfrm>
              <a:off x="-347308" y="1797743"/>
              <a:ext cx="12687606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Cards</a:t>
              </a:r>
              <a:endParaRPr dirty="0"/>
            </a:p>
          </p:txBody>
        </p:sp>
      </p:grpSp>
      <p:sp>
        <p:nvSpPr>
          <p:cNvPr id="36" name="Shape 275">
            <a:extLst>
              <a:ext uri="{FF2B5EF4-FFF2-40B4-BE49-F238E27FC236}">
                <a16:creationId xmlns:a16="http://schemas.microsoft.com/office/drawing/2014/main" id="{16516CBB-674D-0547-A453-085F50D4C137}"/>
              </a:ext>
            </a:extLst>
          </p:cNvPr>
          <p:cNvSpPr/>
          <p:nvPr/>
        </p:nvSpPr>
        <p:spPr>
          <a:xfrm>
            <a:off x="11959389" y="12505104"/>
            <a:ext cx="11665544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</a:t>
            </a:r>
            <a:r>
              <a:rPr lang="en-AU" dirty="0"/>
              <a:t>: S</a:t>
            </a:r>
            <a:r>
              <a:rPr lang="en-AU" sz="2000" b="0" dirty="0">
                <a:sym typeface="Montserrat Medium"/>
              </a:rPr>
              <a:t>tationery Hoe, https://</a:t>
            </a:r>
            <a:r>
              <a:rPr lang="en-AU" sz="2000" b="0" dirty="0" err="1">
                <a:sym typeface="Montserrat Medium"/>
              </a:rPr>
              <a:t>unsplash.com</a:t>
            </a:r>
            <a:r>
              <a:rPr lang="en-AU" sz="2000" b="0" dirty="0">
                <a:sym typeface="Montserrat Medium"/>
              </a:rPr>
              <a:t>/photos/NO1MXvxy02o/</a:t>
            </a:r>
          </a:p>
          <a:p>
            <a:pPr algn="l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190">
            <a:extLst>
              <a:ext uri="{FF2B5EF4-FFF2-40B4-BE49-F238E27FC236}">
                <a16:creationId xmlns:a16="http://schemas.microsoft.com/office/drawing/2014/main" id="{0A20ED82-9C39-5A40-8A4F-B2274D92256D}"/>
              </a:ext>
            </a:extLst>
          </p:cNvPr>
          <p:cNvSpPr/>
          <p:nvPr/>
        </p:nvSpPr>
        <p:spPr>
          <a:xfrm>
            <a:off x="19369023" y="10470228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</a:t>
            </a:r>
          </a:p>
        </p:txBody>
      </p:sp>
      <p:sp>
        <p:nvSpPr>
          <p:cNvPr id="51" name="Shape 191">
            <a:extLst>
              <a:ext uri="{FF2B5EF4-FFF2-40B4-BE49-F238E27FC236}">
                <a16:creationId xmlns:a16="http://schemas.microsoft.com/office/drawing/2014/main" id="{8D548A86-88C4-0849-ACAE-EA73B3B7F70C}"/>
              </a:ext>
            </a:extLst>
          </p:cNvPr>
          <p:cNvSpPr/>
          <p:nvPr/>
        </p:nvSpPr>
        <p:spPr>
          <a:xfrm>
            <a:off x="590519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</a:t>
            </a:r>
            <a:r>
              <a:rPr dirty="0"/>
              <a:t> mins] </a:t>
            </a:r>
          </a:p>
        </p:txBody>
      </p:sp>
      <p:sp>
        <p:nvSpPr>
          <p:cNvPr id="52" name="Shape 192">
            <a:extLst>
              <a:ext uri="{FF2B5EF4-FFF2-40B4-BE49-F238E27FC236}">
                <a16:creationId xmlns:a16="http://schemas.microsoft.com/office/drawing/2014/main" id="{DEE52794-FDEB-6E43-A938-EF1F20B071BF}"/>
              </a:ext>
            </a:extLst>
          </p:cNvPr>
          <p:cNvSpPr/>
          <p:nvPr/>
        </p:nvSpPr>
        <p:spPr>
          <a:xfrm>
            <a:off x="10654207" y="10470228"/>
            <a:ext cx="2867003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</a:t>
            </a:r>
            <a:r>
              <a:rPr dirty="0"/>
              <a:t> mins] </a:t>
            </a:r>
          </a:p>
        </p:txBody>
      </p:sp>
      <p:sp>
        <p:nvSpPr>
          <p:cNvPr id="53" name="Shape 193">
            <a:extLst>
              <a:ext uri="{FF2B5EF4-FFF2-40B4-BE49-F238E27FC236}">
                <a16:creationId xmlns:a16="http://schemas.microsoft.com/office/drawing/2014/main" id="{296E4A1A-2876-FF48-870F-51C681D559D7}"/>
              </a:ext>
            </a:extLst>
          </p:cNvPr>
          <p:cNvSpPr/>
          <p:nvPr/>
        </p:nvSpPr>
        <p:spPr>
          <a:xfrm>
            <a:off x="1582525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54" name="Shape 194">
            <a:extLst>
              <a:ext uri="{FF2B5EF4-FFF2-40B4-BE49-F238E27FC236}">
                <a16:creationId xmlns:a16="http://schemas.microsoft.com/office/drawing/2014/main" id="{B080402A-08C2-B14D-8CAA-B1E36CC33387}"/>
              </a:ext>
            </a:extLst>
          </p:cNvPr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</a:t>
            </a:r>
          </a:p>
        </p:txBody>
      </p:sp>
      <p:pic>
        <p:nvPicPr>
          <p:cNvPr id="49" name="Picture 48" descr="A picture containing envelope&#10;&#10;Description automatically generated">
            <a:extLst>
              <a:ext uri="{FF2B5EF4-FFF2-40B4-BE49-F238E27FC236}">
                <a16:creationId xmlns:a16="http://schemas.microsoft.com/office/drawing/2014/main" id="{108E9A0C-4700-994C-B980-D23C803D2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2" t="46578" r="10266" b="24932"/>
          <a:stretch/>
        </p:blipFill>
        <p:spPr>
          <a:xfrm>
            <a:off x="-10461" y="0"/>
            <a:ext cx="19514750" cy="5858226"/>
          </a:xfrm>
          <a:prstGeom prst="rect">
            <a:avLst/>
          </a:prstGeom>
        </p:spPr>
      </p:pic>
      <p:sp>
        <p:nvSpPr>
          <p:cNvPr id="180" name="Shape 180"/>
          <p:cNvSpPr/>
          <p:nvPr/>
        </p:nvSpPr>
        <p:spPr>
          <a:xfrm>
            <a:off x="5113634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763EF7-1938-124C-BF71-FF8E2D6C7F2D}"/>
              </a:ext>
            </a:extLst>
          </p:cNvPr>
          <p:cNvGrpSpPr/>
          <p:nvPr/>
        </p:nvGrpSpPr>
        <p:grpSpPr>
          <a:xfrm>
            <a:off x="-204226" y="-831565"/>
            <a:ext cx="24696682" cy="11065192"/>
            <a:chOff x="-233723" y="-831565"/>
            <a:chExt cx="24696682" cy="11065192"/>
          </a:xfrm>
        </p:grpSpPr>
        <p:sp>
          <p:nvSpPr>
            <p:cNvPr id="168" name="Shape 168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372043" y="661409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complete a design team card that helps you identify your attributes, by rating a set of seven roles using the template provided on the companion website. You will then compare this with your project group members to build a collective understanding of your team.</a:t>
              </a:r>
            </a:p>
            <a:p>
              <a:endParaRPr lang="en-AU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0531770" y="3777896"/>
              <a:ext cx="3690112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</a:t>
              </a:r>
              <a:br>
                <a:rPr lang="en-AU" dirty="0"/>
              </a:br>
              <a:r>
                <a:rPr lang="en-AU" dirty="0"/>
                <a:t>Pen, 2+ people</a:t>
              </a:r>
              <a:endParaRPr lang="en-AU" sz="1200" dirty="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-53687" y="632249"/>
              <a:ext cx="1546540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 rot="5400000">
              <a:off x="14885698" y="1157410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0" name="Shape 140">
              <a:extLst>
                <a:ext uri="{FF2B5EF4-FFF2-40B4-BE49-F238E27FC236}">
                  <a16:creationId xmlns:a16="http://schemas.microsoft.com/office/drawing/2014/main" id="{50CEB38B-4B39-5847-A945-8F5921CE79CB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2">
              <a:extLst>
                <a:ext uri="{FF2B5EF4-FFF2-40B4-BE49-F238E27FC236}">
                  <a16:creationId xmlns:a16="http://schemas.microsoft.com/office/drawing/2014/main" id="{CAB9BE9C-80D2-9F47-98EE-AF3D02E35014}"/>
                </a:ext>
              </a:extLst>
            </p:cNvPr>
            <p:cNvSpPr/>
            <p:nvPr/>
          </p:nvSpPr>
          <p:spPr>
            <a:xfrm>
              <a:off x="19212262" y="-571854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60</a:t>
              </a:r>
              <a:endParaRPr dirty="0"/>
            </a:p>
          </p:txBody>
        </p:sp>
        <p:sp>
          <p:nvSpPr>
            <p:cNvPr id="32" name="Shape 144">
              <a:extLst>
                <a:ext uri="{FF2B5EF4-FFF2-40B4-BE49-F238E27FC236}">
                  <a16:creationId xmlns:a16="http://schemas.microsoft.com/office/drawing/2014/main" id="{E93F0E45-1C6E-D744-B18D-009D18D484E1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56">
              <a:extLst>
                <a:ext uri="{FF2B5EF4-FFF2-40B4-BE49-F238E27FC236}">
                  <a16:creationId xmlns:a16="http://schemas.microsoft.com/office/drawing/2014/main" id="{EB45CDDC-AEDD-9048-A855-05D1E1E87981}"/>
                </a:ext>
              </a:extLst>
            </p:cNvPr>
            <p:cNvSpPr/>
            <p:nvPr/>
          </p:nvSpPr>
          <p:spPr>
            <a:xfrm>
              <a:off x="-233723" y="-831565"/>
              <a:ext cx="15385148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Design Team</a:t>
              </a:r>
              <a:endParaRPr dirty="0"/>
            </a:p>
          </p:txBody>
        </p:sp>
      </p:grpSp>
      <p:sp>
        <p:nvSpPr>
          <p:cNvPr id="35" name="Shape 184">
            <a:extLst>
              <a:ext uri="{FF2B5EF4-FFF2-40B4-BE49-F238E27FC236}">
                <a16:creationId xmlns:a16="http://schemas.microsoft.com/office/drawing/2014/main" id="{04FD5E18-BB58-5249-8DD5-53F8B9FB5D1C}"/>
              </a:ext>
            </a:extLst>
          </p:cNvPr>
          <p:cNvSpPr/>
          <p:nvPr/>
        </p:nvSpPr>
        <p:spPr>
          <a:xfrm>
            <a:off x="-10461" y="3219466"/>
            <a:ext cx="7091199" cy="2321716"/>
          </a:xfrm>
          <a:prstGeom prst="rect">
            <a:avLst/>
          </a:prstGeom>
          <a:solidFill>
            <a:srgbClr val="EE515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3" algn="l" defTabSz="642937">
              <a:lnSpc>
                <a:spcPts val="27900"/>
              </a:lnSpc>
              <a:defRPr sz="9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36" name="Shape 185">
            <a:extLst>
              <a:ext uri="{FF2B5EF4-FFF2-40B4-BE49-F238E27FC236}">
                <a16:creationId xmlns:a16="http://schemas.microsoft.com/office/drawing/2014/main" id="{46668200-C939-3D4B-9A38-DFEA10F3D799}"/>
              </a:ext>
            </a:extLst>
          </p:cNvPr>
          <p:cNvSpPr/>
          <p:nvPr/>
        </p:nvSpPr>
        <p:spPr>
          <a:xfrm rot="5400000">
            <a:off x="6524501" y="3750134"/>
            <a:ext cx="2321716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" name="Shape 159">
            <a:extLst>
              <a:ext uri="{FF2B5EF4-FFF2-40B4-BE49-F238E27FC236}">
                <a16:creationId xmlns:a16="http://schemas.microsoft.com/office/drawing/2014/main" id="{B43CEE28-0671-1C4D-9900-D9D2F1CA87F5}"/>
              </a:ext>
            </a:extLst>
          </p:cNvPr>
          <p:cNvSpPr/>
          <p:nvPr/>
        </p:nvSpPr>
        <p:spPr>
          <a:xfrm>
            <a:off x="-317811" y="1797743"/>
            <a:ext cx="12687606" cy="3783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3" algn="l" defTabSz="642937">
              <a:lnSpc>
                <a:spcPts val="34400"/>
              </a:lnSpc>
              <a:defRPr sz="15000" b="0" spc="-3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lang="en-AU" dirty="0"/>
              <a:t>Cards</a:t>
            </a:r>
            <a:endParaRPr dirty="0"/>
          </a:p>
        </p:txBody>
      </p:sp>
      <p:sp>
        <p:nvSpPr>
          <p:cNvPr id="34" name="Shape 275">
            <a:extLst>
              <a:ext uri="{FF2B5EF4-FFF2-40B4-BE49-F238E27FC236}">
                <a16:creationId xmlns:a16="http://schemas.microsoft.com/office/drawing/2014/main" id="{82C8FD1D-8F0F-4C4C-91C0-6796E87FCD02}"/>
              </a:ext>
            </a:extLst>
          </p:cNvPr>
          <p:cNvSpPr/>
          <p:nvPr/>
        </p:nvSpPr>
        <p:spPr>
          <a:xfrm>
            <a:off x="11959389" y="12505104"/>
            <a:ext cx="11665544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</a:t>
            </a:r>
            <a:r>
              <a:rPr lang="en-AU" dirty="0"/>
              <a:t>: S</a:t>
            </a:r>
            <a:r>
              <a:rPr lang="en-AU" sz="2000" b="0" dirty="0">
                <a:sym typeface="Montserrat Medium"/>
              </a:rPr>
              <a:t>tationery Hoe, https://</a:t>
            </a:r>
            <a:r>
              <a:rPr lang="en-AU" sz="2000" b="0" dirty="0" err="1">
                <a:sym typeface="Montserrat Medium"/>
              </a:rPr>
              <a:t>unsplash.com</a:t>
            </a:r>
            <a:r>
              <a:rPr lang="en-AU" sz="2000" b="0" dirty="0">
                <a:sym typeface="Montserrat Medium"/>
              </a:rPr>
              <a:t>/photos/NO1MXvxy02o/</a:t>
            </a:r>
          </a:p>
          <a:p>
            <a:pPr algn="l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32683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275">
            <a:extLst>
              <a:ext uri="{FF2B5EF4-FFF2-40B4-BE49-F238E27FC236}">
                <a16:creationId xmlns:a16="http://schemas.microsoft.com/office/drawing/2014/main" id="{A3BCFA53-C319-E443-B396-A65A1E3E3775}"/>
              </a:ext>
            </a:extLst>
          </p:cNvPr>
          <p:cNvSpPr/>
          <p:nvPr/>
        </p:nvSpPr>
        <p:spPr>
          <a:xfrm>
            <a:off x="11959389" y="12505104"/>
            <a:ext cx="11665544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</a:t>
            </a:r>
            <a:r>
              <a:rPr lang="en-AU" dirty="0"/>
              <a:t>: S</a:t>
            </a:r>
            <a:r>
              <a:rPr lang="en-AU" sz="2000" b="0" dirty="0">
                <a:sym typeface="Montserrat Medium"/>
              </a:rPr>
              <a:t>tationery Hoe, https://</a:t>
            </a:r>
            <a:r>
              <a:rPr lang="en-AU" sz="2000" b="0" dirty="0" err="1">
                <a:sym typeface="Montserrat Medium"/>
              </a:rPr>
              <a:t>unsplash.com</a:t>
            </a:r>
            <a:r>
              <a:rPr lang="en-AU" sz="2000" b="0" dirty="0">
                <a:sym typeface="Montserrat Medium"/>
              </a:rPr>
              <a:t>/photos/NO1MXvxy02o/</a:t>
            </a:r>
          </a:p>
          <a:p>
            <a:pPr algn="l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sp>
        <p:nvSpPr>
          <p:cNvPr id="43" name="Shape 190">
            <a:extLst>
              <a:ext uri="{FF2B5EF4-FFF2-40B4-BE49-F238E27FC236}">
                <a16:creationId xmlns:a16="http://schemas.microsoft.com/office/drawing/2014/main" id="{B13A47DC-3CB7-2148-A2FA-0454A2E221EE}"/>
              </a:ext>
            </a:extLst>
          </p:cNvPr>
          <p:cNvSpPr/>
          <p:nvPr/>
        </p:nvSpPr>
        <p:spPr>
          <a:xfrm>
            <a:off x="19369023" y="10470228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</a:t>
            </a:r>
          </a:p>
        </p:txBody>
      </p:sp>
      <p:sp>
        <p:nvSpPr>
          <p:cNvPr id="44" name="Shape 191">
            <a:extLst>
              <a:ext uri="{FF2B5EF4-FFF2-40B4-BE49-F238E27FC236}">
                <a16:creationId xmlns:a16="http://schemas.microsoft.com/office/drawing/2014/main" id="{17F5FE75-6E7C-D349-88D8-21F4EC9217CE}"/>
              </a:ext>
            </a:extLst>
          </p:cNvPr>
          <p:cNvSpPr/>
          <p:nvPr/>
        </p:nvSpPr>
        <p:spPr>
          <a:xfrm>
            <a:off x="590519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</a:t>
            </a:r>
            <a:r>
              <a:rPr dirty="0"/>
              <a:t> mins] </a:t>
            </a:r>
          </a:p>
        </p:txBody>
      </p:sp>
      <p:sp>
        <p:nvSpPr>
          <p:cNvPr id="45" name="Shape 192">
            <a:extLst>
              <a:ext uri="{FF2B5EF4-FFF2-40B4-BE49-F238E27FC236}">
                <a16:creationId xmlns:a16="http://schemas.microsoft.com/office/drawing/2014/main" id="{B0D0EEA1-CB66-9F42-AE58-6CE13B124A70}"/>
              </a:ext>
            </a:extLst>
          </p:cNvPr>
          <p:cNvSpPr/>
          <p:nvPr/>
        </p:nvSpPr>
        <p:spPr>
          <a:xfrm>
            <a:off x="10654207" y="10470228"/>
            <a:ext cx="2867003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</a:t>
            </a:r>
            <a:r>
              <a:rPr dirty="0"/>
              <a:t> mins] </a:t>
            </a:r>
          </a:p>
        </p:txBody>
      </p:sp>
      <p:sp>
        <p:nvSpPr>
          <p:cNvPr id="46" name="Shape 193">
            <a:extLst>
              <a:ext uri="{FF2B5EF4-FFF2-40B4-BE49-F238E27FC236}">
                <a16:creationId xmlns:a16="http://schemas.microsoft.com/office/drawing/2014/main" id="{141F8853-7FC6-024C-98D8-7611C7FEC488}"/>
              </a:ext>
            </a:extLst>
          </p:cNvPr>
          <p:cNvSpPr/>
          <p:nvPr/>
        </p:nvSpPr>
        <p:spPr>
          <a:xfrm>
            <a:off x="1582525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47" name="Shape 194">
            <a:extLst>
              <a:ext uri="{FF2B5EF4-FFF2-40B4-BE49-F238E27FC236}">
                <a16:creationId xmlns:a16="http://schemas.microsoft.com/office/drawing/2014/main" id="{4D7AD9B6-1977-3948-8CF9-D3C626C2941C}"/>
              </a:ext>
            </a:extLst>
          </p:cNvPr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</a:t>
            </a:r>
          </a:p>
        </p:txBody>
      </p:sp>
      <p:pic>
        <p:nvPicPr>
          <p:cNvPr id="42" name="Picture 41" descr="A picture containing envelope&#10;&#10;Description automatically generated">
            <a:extLst>
              <a:ext uri="{FF2B5EF4-FFF2-40B4-BE49-F238E27FC236}">
                <a16:creationId xmlns:a16="http://schemas.microsoft.com/office/drawing/2014/main" id="{27E3B09E-F66E-1542-BD8F-68B20E9438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2" t="46578" r="10266" b="24932"/>
          <a:stretch/>
        </p:blipFill>
        <p:spPr>
          <a:xfrm>
            <a:off x="-10461" y="0"/>
            <a:ext cx="19485253" cy="5858226"/>
          </a:xfrm>
          <a:prstGeom prst="rect">
            <a:avLst/>
          </a:prstGeom>
        </p:spPr>
      </p:pic>
      <p:sp>
        <p:nvSpPr>
          <p:cNvPr id="209" name="Shape 209"/>
          <p:cNvSpPr/>
          <p:nvPr/>
        </p:nvSpPr>
        <p:spPr>
          <a:xfrm>
            <a:off x="10073665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679F7A-73C1-3E41-929E-C14962B85C22}"/>
              </a:ext>
            </a:extLst>
          </p:cNvPr>
          <p:cNvGrpSpPr/>
          <p:nvPr/>
        </p:nvGrpSpPr>
        <p:grpSpPr>
          <a:xfrm>
            <a:off x="-233723" y="-831565"/>
            <a:ext cx="24696682" cy="13942603"/>
            <a:chOff x="-233723" y="-831565"/>
            <a:chExt cx="24696682" cy="13942603"/>
          </a:xfrm>
        </p:grpSpPr>
        <p:sp>
          <p:nvSpPr>
            <p:cNvPr id="197" name="Shape 197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372043" y="661409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complete a design team card that helps you identify your attributes, by rating a set of seven roles using the template provided on the companion website. You will then compare this with your project group members to build a collective understanding of your team.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531770" y="3777896"/>
              <a:ext cx="3690112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</a:t>
              </a:r>
              <a:br>
                <a:rPr lang="en-AU" dirty="0"/>
              </a:br>
              <a:r>
                <a:rPr lang="en-AU" dirty="0"/>
                <a:t>Pen, 2+ people</a:t>
              </a:r>
              <a:endParaRPr lang="en-AU" sz="1200" dirty="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-6795" y="632249"/>
              <a:ext cx="1546540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 rot="5400000">
              <a:off x="14932590" y="1157410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23720301" y="12658992"/>
              <a:ext cx="144333" cy="4520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endParaRPr dirty="0"/>
            </a:p>
          </p:txBody>
        </p:sp>
        <p:sp>
          <p:nvSpPr>
            <p:cNvPr id="30" name="Shape 140">
              <a:extLst>
                <a:ext uri="{FF2B5EF4-FFF2-40B4-BE49-F238E27FC236}">
                  <a16:creationId xmlns:a16="http://schemas.microsoft.com/office/drawing/2014/main" id="{3E4B0F72-64D4-F946-878C-5C09BD5A7616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2">
              <a:extLst>
                <a:ext uri="{FF2B5EF4-FFF2-40B4-BE49-F238E27FC236}">
                  <a16:creationId xmlns:a16="http://schemas.microsoft.com/office/drawing/2014/main" id="{A9AD652B-36AF-994C-8AA3-CD56398E28DD}"/>
                </a:ext>
              </a:extLst>
            </p:cNvPr>
            <p:cNvSpPr/>
            <p:nvPr/>
          </p:nvSpPr>
          <p:spPr>
            <a:xfrm>
              <a:off x="19212262" y="-571854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60</a:t>
              </a:r>
              <a:endParaRPr dirty="0"/>
            </a:p>
          </p:txBody>
        </p:sp>
        <p:sp>
          <p:nvSpPr>
            <p:cNvPr id="32" name="Shape 144">
              <a:extLst>
                <a:ext uri="{FF2B5EF4-FFF2-40B4-BE49-F238E27FC236}">
                  <a16:creationId xmlns:a16="http://schemas.microsoft.com/office/drawing/2014/main" id="{6AE4A0A5-864D-EC48-AAFC-7B930C7FE427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56">
              <a:extLst>
                <a:ext uri="{FF2B5EF4-FFF2-40B4-BE49-F238E27FC236}">
                  <a16:creationId xmlns:a16="http://schemas.microsoft.com/office/drawing/2014/main" id="{514B3629-2F2D-234E-BA3C-C4D38CBE612F}"/>
                </a:ext>
              </a:extLst>
            </p:cNvPr>
            <p:cNvSpPr/>
            <p:nvPr/>
          </p:nvSpPr>
          <p:spPr>
            <a:xfrm>
              <a:off x="-233723" y="-831565"/>
              <a:ext cx="15385148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Design Team</a:t>
              </a:r>
              <a:endParaRPr dirty="0"/>
            </a:p>
          </p:txBody>
        </p:sp>
      </p:grpSp>
      <p:sp>
        <p:nvSpPr>
          <p:cNvPr id="35" name="Shape 184">
            <a:extLst>
              <a:ext uri="{FF2B5EF4-FFF2-40B4-BE49-F238E27FC236}">
                <a16:creationId xmlns:a16="http://schemas.microsoft.com/office/drawing/2014/main" id="{6FAD38EE-9D6A-B944-A0CB-BCC58364429F}"/>
              </a:ext>
            </a:extLst>
          </p:cNvPr>
          <p:cNvSpPr/>
          <p:nvPr/>
        </p:nvSpPr>
        <p:spPr>
          <a:xfrm>
            <a:off x="-10461" y="3219466"/>
            <a:ext cx="7091199" cy="2321716"/>
          </a:xfrm>
          <a:prstGeom prst="rect">
            <a:avLst/>
          </a:prstGeom>
          <a:solidFill>
            <a:srgbClr val="EE515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3" algn="l" defTabSz="642937">
              <a:lnSpc>
                <a:spcPts val="27900"/>
              </a:lnSpc>
              <a:defRPr sz="9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36" name="Shape 185">
            <a:extLst>
              <a:ext uri="{FF2B5EF4-FFF2-40B4-BE49-F238E27FC236}">
                <a16:creationId xmlns:a16="http://schemas.microsoft.com/office/drawing/2014/main" id="{F8BD3B15-8FBB-D244-996E-88FF4D6E583E}"/>
              </a:ext>
            </a:extLst>
          </p:cNvPr>
          <p:cNvSpPr/>
          <p:nvPr/>
        </p:nvSpPr>
        <p:spPr>
          <a:xfrm rot="5400000">
            <a:off x="6524501" y="3750134"/>
            <a:ext cx="2321716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" name="Shape 159">
            <a:extLst>
              <a:ext uri="{FF2B5EF4-FFF2-40B4-BE49-F238E27FC236}">
                <a16:creationId xmlns:a16="http://schemas.microsoft.com/office/drawing/2014/main" id="{15A1B6F1-9E0A-5F40-944D-7A2E6AB1EB33}"/>
              </a:ext>
            </a:extLst>
          </p:cNvPr>
          <p:cNvSpPr/>
          <p:nvPr/>
        </p:nvSpPr>
        <p:spPr>
          <a:xfrm>
            <a:off x="-317811" y="1797743"/>
            <a:ext cx="12687606" cy="3783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3" algn="l" defTabSz="642937">
              <a:lnSpc>
                <a:spcPts val="34400"/>
              </a:lnSpc>
              <a:defRPr sz="15000" b="0" spc="-3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lang="en-AU" dirty="0"/>
              <a:t>Cards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275">
            <a:extLst>
              <a:ext uri="{FF2B5EF4-FFF2-40B4-BE49-F238E27FC236}">
                <a16:creationId xmlns:a16="http://schemas.microsoft.com/office/drawing/2014/main" id="{C01A553C-F58B-CC44-95B9-5DF3DDEBA10D}"/>
              </a:ext>
            </a:extLst>
          </p:cNvPr>
          <p:cNvSpPr/>
          <p:nvPr/>
        </p:nvSpPr>
        <p:spPr>
          <a:xfrm>
            <a:off x="11959389" y="12505104"/>
            <a:ext cx="11665544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</a:t>
            </a:r>
            <a:r>
              <a:rPr lang="en-AU" dirty="0"/>
              <a:t>: S</a:t>
            </a:r>
            <a:r>
              <a:rPr lang="en-AU" sz="2000" b="0" dirty="0">
                <a:sym typeface="Montserrat Medium"/>
              </a:rPr>
              <a:t>tationery Hoe, https://</a:t>
            </a:r>
            <a:r>
              <a:rPr lang="en-AU" sz="2000" b="0" dirty="0" err="1">
                <a:sym typeface="Montserrat Medium"/>
              </a:rPr>
              <a:t>unsplash.com</a:t>
            </a:r>
            <a:r>
              <a:rPr lang="en-AU" sz="2000" b="0" dirty="0">
                <a:sym typeface="Montserrat Medium"/>
              </a:rPr>
              <a:t>/photos/NO1MXvxy02o/</a:t>
            </a:r>
          </a:p>
          <a:p>
            <a:pPr algn="l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sp>
        <p:nvSpPr>
          <p:cNvPr id="43" name="Shape 190">
            <a:extLst>
              <a:ext uri="{FF2B5EF4-FFF2-40B4-BE49-F238E27FC236}">
                <a16:creationId xmlns:a16="http://schemas.microsoft.com/office/drawing/2014/main" id="{59502CD8-7034-3949-9B4A-5703FBF40451}"/>
              </a:ext>
            </a:extLst>
          </p:cNvPr>
          <p:cNvSpPr/>
          <p:nvPr/>
        </p:nvSpPr>
        <p:spPr>
          <a:xfrm>
            <a:off x="19369023" y="10470228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</a:t>
            </a:r>
          </a:p>
        </p:txBody>
      </p:sp>
      <p:sp>
        <p:nvSpPr>
          <p:cNvPr id="44" name="Shape 191">
            <a:extLst>
              <a:ext uri="{FF2B5EF4-FFF2-40B4-BE49-F238E27FC236}">
                <a16:creationId xmlns:a16="http://schemas.microsoft.com/office/drawing/2014/main" id="{640E9C32-4885-F440-A94E-94B72B1E0C10}"/>
              </a:ext>
            </a:extLst>
          </p:cNvPr>
          <p:cNvSpPr/>
          <p:nvPr/>
        </p:nvSpPr>
        <p:spPr>
          <a:xfrm>
            <a:off x="590519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</a:t>
            </a:r>
            <a:r>
              <a:rPr dirty="0"/>
              <a:t> mins] </a:t>
            </a:r>
          </a:p>
        </p:txBody>
      </p:sp>
      <p:sp>
        <p:nvSpPr>
          <p:cNvPr id="45" name="Shape 192">
            <a:extLst>
              <a:ext uri="{FF2B5EF4-FFF2-40B4-BE49-F238E27FC236}">
                <a16:creationId xmlns:a16="http://schemas.microsoft.com/office/drawing/2014/main" id="{49CA7CEB-7C3F-2E49-ACA5-8A15D16DEA9F}"/>
              </a:ext>
            </a:extLst>
          </p:cNvPr>
          <p:cNvSpPr/>
          <p:nvPr/>
        </p:nvSpPr>
        <p:spPr>
          <a:xfrm>
            <a:off x="10654207" y="10470228"/>
            <a:ext cx="2867003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</a:t>
            </a:r>
            <a:r>
              <a:rPr dirty="0"/>
              <a:t> mins] </a:t>
            </a:r>
          </a:p>
        </p:txBody>
      </p:sp>
      <p:sp>
        <p:nvSpPr>
          <p:cNvPr id="46" name="Shape 193">
            <a:extLst>
              <a:ext uri="{FF2B5EF4-FFF2-40B4-BE49-F238E27FC236}">
                <a16:creationId xmlns:a16="http://schemas.microsoft.com/office/drawing/2014/main" id="{F7B7F8A1-D731-0644-8641-632CB31AB0A4}"/>
              </a:ext>
            </a:extLst>
          </p:cNvPr>
          <p:cNvSpPr/>
          <p:nvPr/>
        </p:nvSpPr>
        <p:spPr>
          <a:xfrm>
            <a:off x="1582525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47" name="Shape 194">
            <a:extLst>
              <a:ext uri="{FF2B5EF4-FFF2-40B4-BE49-F238E27FC236}">
                <a16:creationId xmlns:a16="http://schemas.microsoft.com/office/drawing/2014/main" id="{4C5CDB02-95B1-1A40-84E1-B4D74BBE0B80}"/>
              </a:ext>
            </a:extLst>
          </p:cNvPr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</a:t>
            </a:r>
          </a:p>
        </p:txBody>
      </p:sp>
      <p:pic>
        <p:nvPicPr>
          <p:cNvPr id="42" name="Picture 41" descr="A picture containing envelope&#10;&#10;Description automatically generated">
            <a:extLst>
              <a:ext uri="{FF2B5EF4-FFF2-40B4-BE49-F238E27FC236}">
                <a16:creationId xmlns:a16="http://schemas.microsoft.com/office/drawing/2014/main" id="{0EC8BD04-8474-D549-8034-E2E7A0395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2" t="46578" r="10266" b="24932"/>
          <a:stretch/>
        </p:blipFill>
        <p:spPr>
          <a:xfrm>
            <a:off x="-10461" y="0"/>
            <a:ext cx="19514750" cy="585822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DE1EEFA-0AD7-1445-AC81-8CC063568B65}"/>
              </a:ext>
            </a:extLst>
          </p:cNvPr>
          <p:cNvGrpSpPr/>
          <p:nvPr/>
        </p:nvGrpSpPr>
        <p:grpSpPr>
          <a:xfrm>
            <a:off x="-233723" y="-831565"/>
            <a:ext cx="24696682" cy="11065192"/>
            <a:chOff x="-233723" y="-831565"/>
            <a:chExt cx="24696682" cy="11065192"/>
          </a:xfrm>
        </p:grpSpPr>
        <p:sp>
          <p:nvSpPr>
            <p:cNvPr id="226" name="Shape 226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372043" y="661409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complete a design team card that helps you identify your attributes, by rating a set of seven roles using the template provided on the companion website. You will then compare this with your project group members to build a collective understanding of your team.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20531770" y="3777896"/>
              <a:ext cx="3690112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</a:t>
              </a:r>
              <a:br>
                <a:rPr lang="en-AU" dirty="0"/>
              </a:br>
              <a:r>
                <a:rPr lang="en-AU" dirty="0"/>
                <a:t>Pen, 2+ people</a:t>
              </a:r>
              <a:endParaRPr lang="en-AU" sz="1200" dirty="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38" name="Shape 238"/>
            <p:cNvSpPr/>
            <p:nvPr/>
          </p:nvSpPr>
          <p:spPr>
            <a:xfrm>
              <a:off x="-6795" y="632249"/>
              <a:ext cx="1546540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 rot="5400000">
              <a:off x="14932590" y="1157410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45" name="Shape 245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0" name="Shape 140">
              <a:extLst>
                <a:ext uri="{FF2B5EF4-FFF2-40B4-BE49-F238E27FC236}">
                  <a16:creationId xmlns:a16="http://schemas.microsoft.com/office/drawing/2014/main" id="{8F91AC2A-D559-A743-98A7-06180E28CA42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2">
              <a:extLst>
                <a:ext uri="{FF2B5EF4-FFF2-40B4-BE49-F238E27FC236}">
                  <a16:creationId xmlns:a16="http://schemas.microsoft.com/office/drawing/2014/main" id="{807D5D1E-E30C-AB43-8BDF-90887DAAED0B}"/>
                </a:ext>
              </a:extLst>
            </p:cNvPr>
            <p:cNvSpPr/>
            <p:nvPr/>
          </p:nvSpPr>
          <p:spPr>
            <a:xfrm>
              <a:off x="19212262" y="-571854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60</a:t>
              </a:r>
              <a:endParaRPr dirty="0"/>
            </a:p>
          </p:txBody>
        </p:sp>
        <p:sp>
          <p:nvSpPr>
            <p:cNvPr id="32" name="Shape 144">
              <a:extLst>
                <a:ext uri="{FF2B5EF4-FFF2-40B4-BE49-F238E27FC236}">
                  <a16:creationId xmlns:a16="http://schemas.microsoft.com/office/drawing/2014/main" id="{69A297C9-25BF-2947-98EB-D39F84382DB9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56">
              <a:extLst>
                <a:ext uri="{FF2B5EF4-FFF2-40B4-BE49-F238E27FC236}">
                  <a16:creationId xmlns:a16="http://schemas.microsoft.com/office/drawing/2014/main" id="{D081392F-402C-854B-928A-E0DE938B37F1}"/>
                </a:ext>
              </a:extLst>
            </p:cNvPr>
            <p:cNvSpPr/>
            <p:nvPr/>
          </p:nvSpPr>
          <p:spPr>
            <a:xfrm>
              <a:off x="-233723" y="-831565"/>
              <a:ext cx="15385148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Design Team </a:t>
              </a:r>
              <a:endParaRPr dirty="0"/>
            </a:p>
          </p:txBody>
        </p:sp>
      </p:grpSp>
      <p:sp>
        <p:nvSpPr>
          <p:cNvPr id="251" name="Shape 251"/>
          <p:cNvSpPr/>
          <p:nvPr/>
        </p:nvSpPr>
        <p:spPr>
          <a:xfrm>
            <a:off x="15033697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35" name="Shape 184">
            <a:extLst>
              <a:ext uri="{FF2B5EF4-FFF2-40B4-BE49-F238E27FC236}">
                <a16:creationId xmlns:a16="http://schemas.microsoft.com/office/drawing/2014/main" id="{881B4050-0C9E-CB46-B5FA-3D308801817E}"/>
              </a:ext>
            </a:extLst>
          </p:cNvPr>
          <p:cNvSpPr/>
          <p:nvPr/>
        </p:nvSpPr>
        <p:spPr>
          <a:xfrm>
            <a:off x="-10461" y="3219466"/>
            <a:ext cx="7091199" cy="2321716"/>
          </a:xfrm>
          <a:prstGeom prst="rect">
            <a:avLst/>
          </a:prstGeom>
          <a:solidFill>
            <a:srgbClr val="EE515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3" algn="l" defTabSz="642937">
              <a:lnSpc>
                <a:spcPts val="27900"/>
              </a:lnSpc>
              <a:defRPr sz="9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36" name="Shape 185">
            <a:extLst>
              <a:ext uri="{FF2B5EF4-FFF2-40B4-BE49-F238E27FC236}">
                <a16:creationId xmlns:a16="http://schemas.microsoft.com/office/drawing/2014/main" id="{55ADD896-034A-8E43-90C6-0739F07AB096}"/>
              </a:ext>
            </a:extLst>
          </p:cNvPr>
          <p:cNvSpPr/>
          <p:nvPr/>
        </p:nvSpPr>
        <p:spPr>
          <a:xfrm rot="5400000">
            <a:off x="6524501" y="3750134"/>
            <a:ext cx="2321716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" name="Shape 159">
            <a:extLst>
              <a:ext uri="{FF2B5EF4-FFF2-40B4-BE49-F238E27FC236}">
                <a16:creationId xmlns:a16="http://schemas.microsoft.com/office/drawing/2014/main" id="{526FB614-2233-004A-B611-A7DA270F073B}"/>
              </a:ext>
            </a:extLst>
          </p:cNvPr>
          <p:cNvSpPr/>
          <p:nvPr/>
        </p:nvSpPr>
        <p:spPr>
          <a:xfrm>
            <a:off x="-317811" y="1797743"/>
            <a:ext cx="12687606" cy="3783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3" algn="l" defTabSz="642937">
              <a:lnSpc>
                <a:spcPts val="34400"/>
              </a:lnSpc>
              <a:defRPr sz="15000" b="0" spc="-3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lang="en-AU" dirty="0"/>
              <a:t>Cards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275">
            <a:extLst>
              <a:ext uri="{FF2B5EF4-FFF2-40B4-BE49-F238E27FC236}">
                <a16:creationId xmlns:a16="http://schemas.microsoft.com/office/drawing/2014/main" id="{2E90B8C3-1FAE-B74A-AFFD-CBA7443B38B5}"/>
              </a:ext>
            </a:extLst>
          </p:cNvPr>
          <p:cNvSpPr/>
          <p:nvPr/>
        </p:nvSpPr>
        <p:spPr>
          <a:xfrm>
            <a:off x="11959389" y="12505104"/>
            <a:ext cx="11665544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</a:t>
            </a:r>
            <a:r>
              <a:rPr lang="en-AU" dirty="0"/>
              <a:t>: S</a:t>
            </a:r>
            <a:r>
              <a:rPr lang="en-AU" sz="2000" b="0" dirty="0">
                <a:sym typeface="Montserrat Medium"/>
              </a:rPr>
              <a:t>tationery Hoe, https://</a:t>
            </a:r>
            <a:r>
              <a:rPr lang="en-AU" sz="2000" b="0" dirty="0" err="1">
                <a:sym typeface="Montserrat Medium"/>
              </a:rPr>
              <a:t>unsplash.com</a:t>
            </a:r>
            <a:r>
              <a:rPr lang="en-AU" sz="2000" b="0" dirty="0">
                <a:sym typeface="Montserrat Medium"/>
              </a:rPr>
              <a:t>/photos/NO1MXvxy02o/</a:t>
            </a:r>
          </a:p>
          <a:p>
            <a:pPr algn="l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sp>
        <p:nvSpPr>
          <p:cNvPr id="37" name="Shape 190">
            <a:extLst>
              <a:ext uri="{FF2B5EF4-FFF2-40B4-BE49-F238E27FC236}">
                <a16:creationId xmlns:a16="http://schemas.microsoft.com/office/drawing/2014/main" id="{5FB31021-1EE1-4B47-8647-70E3AD8F0B06}"/>
              </a:ext>
            </a:extLst>
          </p:cNvPr>
          <p:cNvSpPr/>
          <p:nvPr/>
        </p:nvSpPr>
        <p:spPr>
          <a:xfrm>
            <a:off x="19369023" y="10470228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</a:t>
            </a:r>
          </a:p>
        </p:txBody>
      </p:sp>
      <p:sp>
        <p:nvSpPr>
          <p:cNvPr id="38" name="Shape 191">
            <a:extLst>
              <a:ext uri="{FF2B5EF4-FFF2-40B4-BE49-F238E27FC236}">
                <a16:creationId xmlns:a16="http://schemas.microsoft.com/office/drawing/2014/main" id="{FB3F5214-47DC-0346-9991-B9665C62BE4D}"/>
              </a:ext>
            </a:extLst>
          </p:cNvPr>
          <p:cNvSpPr/>
          <p:nvPr/>
        </p:nvSpPr>
        <p:spPr>
          <a:xfrm>
            <a:off x="590519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</a:t>
            </a:r>
            <a:r>
              <a:rPr dirty="0"/>
              <a:t> mins] </a:t>
            </a:r>
          </a:p>
        </p:txBody>
      </p:sp>
      <p:sp>
        <p:nvSpPr>
          <p:cNvPr id="39" name="Shape 192">
            <a:extLst>
              <a:ext uri="{FF2B5EF4-FFF2-40B4-BE49-F238E27FC236}">
                <a16:creationId xmlns:a16="http://schemas.microsoft.com/office/drawing/2014/main" id="{A1E433E6-18F6-8149-89C2-A26E9AAC5C01}"/>
              </a:ext>
            </a:extLst>
          </p:cNvPr>
          <p:cNvSpPr/>
          <p:nvPr/>
        </p:nvSpPr>
        <p:spPr>
          <a:xfrm>
            <a:off x="10654207" y="10470228"/>
            <a:ext cx="2867003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</a:t>
            </a:r>
            <a:r>
              <a:rPr dirty="0"/>
              <a:t> mins] </a:t>
            </a:r>
          </a:p>
        </p:txBody>
      </p:sp>
      <p:sp>
        <p:nvSpPr>
          <p:cNvPr id="40" name="Shape 193">
            <a:extLst>
              <a:ext uri="{FF2B5EF4-FFF2-40B4-BE49-F238E27FC236}">
                <a16:creationId xmlns:a16="http://schemas.microsoft.com/office/drawing/2014/main" id="{BE42ECB8-0A47-8944-8DE7-C210EDC994B9}"/>
              </a:ext>
            </a:extLst>
          </p:cNvPr>
          <p:cNvSpPr/>
          <p:nvPr/>
        </p:nvSpPr>
        <p:spPr>
          <a:xfrm>
            <a:off x="1582525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45" name="Shape 194">
            <a:extLst>
              <a:ext uri="{FF2B5EF4-FFF2-40B4-BE49-F238E27FC236}">
                <a16:creationId xmlns:a16="http://schemas.microsoft.com/office/drawing/2014/main" id="{C9D79D67-3466-B64C-A9F8-05766DE8A2E9}"/>
              </a:ext>
            </a:extLst>
          </p:cNvPr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</a:t>
            </a:r>
          </a:p>
        </p:txBody>
      </p:sp>
      <p:pic>
        <p:nvPicPr>
          <p:cNvPr id="36" name="Picture 35" descr="A picture containing envelope&#10;&#10;Description automatically generated">
            <a:extLst>
              <a:ext uri="{FF2B5EF4-FFF2-40B4-BE49-F238E27FC236}">
                <a16:creationId xmlns:a16="http://schemas.microsoft.com/office/drawing/2014/main" id="{D4268E42-8AA0-5846-865F-C06871A7DD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2" t="46578" r="10266" b="24932"/>
          <a:stretch/>
        </p:blipFill>
        <p:spPr>
          <a:xfrm>
            <a:off x="-10461" y="0"/>
            <a:ext cx="19485253" cy="585822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34DB5EB-788F-0B46-9839-66E9C41312B1}"/>
              </a:ext>
            </a:extLst>
          </p:cNvPr>
          <p:cNvGrpSpPr/>
          <p:nvPr/>
        </p:nvGrpSpPr>
        <p:grpSpPr>
          <a:xfrm>
            <a:off x="-233723" y="-831565"/>
            <a:ext cx="24696682" cy="11065192"/>
            <a:chOff x="-233723" y="-831565"/>
            <a:chExt cx="24696682" cy="11065192"/>
          </a:xfrm>
        </p:grpSpPr>
        <p:sp>
          <p:nvSpPr>
            <p:cNvPr id="255" name="Shape 255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1372043" y="661409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complete a design team card that helps you identify your attributes, by rating a set of seven roles using the template provided on the companion website. You will then compare this with your project group members to build a collective understanding of your team.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531770" y="3777896"/>
              <a:ext cx="3690112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</a:t>
              </a:r>
              <a:br>
                <a:rPr lang="en-AU" dirty="0"/>
              </a:br>
              <a:r>
                <a:rPr lang="en-AU" dirty="0"/>
                <a:t>Pen, 2+ people</a:t>
              </a:r>
              <a:endParaRPr lang="en-AU" sz="1200" dirty="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65" name="Shape 265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66" name="Shape 266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-6795" y="632249"/>
              <a:ext cx="1546540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 rot="5400000">
              <a:off x="14932590" y="1157410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74" name="Shape 274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0" name="Shape 140">
              <a:extLst>
                <a:ext uri="{FF2B5EF4-FFF2-40B4-BE49-F238E27FC236}">
                  <a16:creationId xmlns:a16="http://schemas.microsoft.com/office/drawing/2014/main" id="{8439F2F5-E24B-C145-91AA-787ABB7DFB16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2">
              <a:extLst>
                <a:ext uri="{FF2B5EF4-FFF2-40B4-BE49-F238E27FC236}">
                  <a16:creationId xmlns:a16="http://schemas.microsoft.com/office/drawing/2014/main" id="{C0DC566C-4251-AF49-89DB-7A0CC0755B40}"/>
                </a:ext>
              </a:extLst>
            </p:cNvPr>
            <p:cNvSpPr/>
            <p:nvPr/>
          </p:nvSpPr>
          <p:spPr>
            <a:xfrm>
              <a:off x="19212262" y="-571854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60</a:t>
              </a:r>
              <a:endParaRPr dirty="0"/>
            </a:p>
          </p:txBody>
        </p:sp>
        <p:sp>
          <p:nvSpPr>
            <p:cNvPr id="32" name="Shape 144">
              <a:extLst>
                <a:ext uri="{FF2B5EF4-FFF2-40B4-BE49-F238E27FC236}">
                  <a16:creationId xmlns:a16="http://schemas.microsoft.com/office/drawing/2014/main" id="{A4D7C319-6B98-5740-9EF9-B28C550FD6A7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56">
              <a:extLst>
                <a:ext uri="{FF2B5EF4-FFF2-40B4-BE49-F238E27FC236}">
                  <a16:creationId xmlns:a16="http://schemas.microsoft.com/office/drawing/2014/main" id="{2C8FF731-956B-C949-A2F7-40D749C3DD2B}"/>
                </a:ext>
              </a:extLst>
            </p:cNvPr>
            <p:cNvSpPr/>
            <p:nvPr/>
          </p:nvSpPr>
          <p:spPr>
            <a:xfrm>
              <a:off x="-233723" y="-831565"/>
              <a:ext cx="15385148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Design Team </a:t>
              </a:r>
              <a:endParaRPr dirty="0"/>
            </a:p>
          </p:txBody>
        </p:sp>
      </p:grpSp>
      <p:sp>
        <p:nvSpPr>
          <p:cNvPr id="280" name="Shape 280"/>
          <p:cNvSpPr/>
          <p:nvPr/>
        </p:nvSpPr>
        <p:spPr>
          <a:xfrm>
            <a:off x="19993729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35" name="Shape 184">
            <a:extLst>
              <a:ext uri="{FF2B5EF4-FFF2-40B4-BE49-F238E27FC236}">
                <a16:creationId xmlns:a16="http://schemas.microsoft.com/office/drawing/2014/main" id="{5A530558-2CF6-4641-8426-845672D57061}"/>
              </a:ext>
            </a:extLst>
          </p:cNvPr>
          <p:cNvSpPr/>
          <p:nvPr/>
        </p:nvSpPr>
        <p:spPr>
          <a:xfrm>
            <a:off x="-10461" y="3219466"/>
            <a:ext cx="7091199" cy="2321716"/>
          </a:xfrm>
          <a:prstGeom prst="rect">
            <a:avLst/>
          </a:prstGeom>
          <a:solidFill>
            <a:srgbClr val="EE515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3" algn="l" defTabSz="642937">
              <a:lnSpc>
                <a:spcPts val="27900"/>
              </a:lnSpc>
              <a:defRPr sz="9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41" name="Shape 185">
            <a:extLst>
              <a:ext uri="{FF2B5EF4-FFF2-40B4-BE49-F238E27FC236}">
                <a16:creationId xmlns:a16="http://schemas.microsoft.com/office/drawing/2014/main" id="{5E0C0424-56FB-B74E-9FFC-D938F9108805}"/>
              </a:ext>
            </a:extLst>
          </p:cNvPr>
          <p:cNvSpPr/>
          <p:nvPr/>
        </p:nvSpPr>
        <p:spPr>
          <a:xfrm rot="5400000">
            <a:off x="6524501" y="3750134"/>
            <a:ext cx="2321716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" name="Shape 159">
            <a:extLst>
              <a:ext uri="{FF2B5EF4-FFF2-40B4-BE49-F238E27FC236}">
                <a16:creationId xmlns:a16="http://schemas.microsoft.com/office/drawing/2014/main" id="{906600BE-00F5-1F44-8246-E99642D9F593}"/>
              </a:ext>
            </a:extLst>
          </p:cNvPr>
          <p:cNvSpPr/>
          <p:nvPr/>
        </p:nvSpPr>
        <p:spPr>
          <a:xfrm>
            <a:off x="-317811" y="1797743"/>
            <a:ext cx="12687606" cy="3783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3" algn="l" defTabSz="642937">
              <a:lnSpc>
                <a:spcPts val="34400"/>
              </a:lnSpc>
              <a:defRPr sz="15000" b="0" spc="-3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lang="en-AU" dirty="0"/>
              <a:t>Cards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A87805-B67F-AD4D-A8F7-3BDAF3AD432C}"/>
              </a:ext>
            </a:extLst>
          </p:cNvPr>
          <p:cNvGrpSpPr/>
          <p:nvPr/>
        </p:nvGrpSpPr>
        <p:grpSpPr>
          <a:xfrm>
            <a:off x="-36937" y="-2011"/>
            <a:ext cx="24496471" cy="12569404"/>
            <a:chOff x="-36937" y="-2011"/>
            <a:chExt cx="24496471" cy="12569404"/>
          </a:xfrm>
        </p:grpSpPr>
        <p:pic>
          <p:nvPicPr>
            <p:cNvPr id="283" name="pasted-image.pdf"/>
            <p:cNvPicPr>
              <a:picLocks noChangeAspect="1"/>
            </p:cNvPicPr>
            <p:nvPr/>
          </p:nvPicPr>
          <p:blipFill>
            <a:blip r:embed="rId2"/>
            <a:srcRect l="57245" t="62662" r="8715"/>
            <a:stretch>
              <a:fillRect/>
            </a:stretch>
          </p:blipFill>
          <p:spPr>
            <a:xfrm>
              <a:off x="1587" y="-2011"/>
              <a:ext cx="24457947" cy="1256940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84" name="Shape 284"/>
            <p:cNvSpPr/>
            <p:nvPr/>
          </p:nvSpPr>
          <p:spPr>
            <a:xfrm>
              <a:off x="765506" y="1801174"/>
              <a:ext cx="11256646" cy="1692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10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Share your work!</a:t>
              </a:r>
            </a:p>
          </p:txBody>
        </p:sp>
        <p:sp>
          <p:nvSpPr>
            <p:cNvPr id="285" name="Shape 285"/>
            <p:cNvSpPr/>
            <p:nvPr/>
          </p:nvSpPr>
          <p:spPr>
            <a:xfrm>
              <a:off x="-36937" y="3546077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855906" y="4285057"/>
              <a:ext cx="18232196" cy="765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>
              <a:lvl1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Upload photos of your work: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855906" y="5114881"/>
              <a:ext cx="18232196" cy="44989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Go to: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add URL here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Enter the password: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password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Upload a photo and caption of your work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Wait for moderation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View others’ ideas  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765719" y="9722610"/>
              <a:ext cx="1823219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A note to facilitators: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Use this slide to give instructions for post-exercise sharing activities. These could take the form of facilitator-guided discussions, mini-presentations, or digital sharing via existing platforms (e.g. padlet) - as described here. Delete this paragraph when ready.</a:t>
              </a: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E3ADD6-1FB1-ED48-8119-5DB4057041F7}"/>
              </a:ext>
            </a:extLst>
          </p:cNvPr>
          <p:cNvGrpSpPr/>
          <p:nvPr/>
        </p:nvGrpSpPr>
        <p:grpSpPr>
          <a:xfrm>
            <a:off x="-36937" y="720955"/>
            <a:ext cx="24457874" cy="13025113"/>
            <a:chOff x="-36937" y="720955"/>
            <a:chExt cx="24457874" cy="13025113"/>
          </a:xfrm>
        </p:grpSpPr>
        <p:pic>
          <p:nvPicPr>
            <p:cNvPr id="290" name="pasted-image.pdf"/>
            <p:cNvPicPr>
              <a:picLocks noChangeAspect="1"/>
            </p:cNvPicPr>
            <p:nvPr/>
          </p:nvPicPr>
          <p:blipFill>
            <a:blip r:embed="rId2"/>
            <a:srcRect l="27630"/>
            <a:stretch>
              <a:fillRect/>
            </a:stretch>
          </p:blipFill>
          <p:spPr>
            <a:xfrm rot="10800000">
              <a:off x="4304849" y="720955"/>
              <a:ext cx="20114295" cy="1302163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91" name="pasted-image.pdf"/>
            <p:cNvPicPr>
              <a:picLocks noChangeAspect="1"/>
            </p:cNvPicPr>
            <p:nvPr/>
          </p:nvPicPr>
          <p:blipFill>
            <a:blip r:embed="rId2"/>
            <a:srcRect t="33454" r="50402"/>
            <a:stretch>
              <a:fillRect/>
            </a:stretch>
          </p:blipFill>
          <p:spPr>
            <a:xfrm rot="10800000">
              <a:off x="-4557" y="6312722"/>
              <a:ext cx="11825051" cy="743334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92" name="Shape 292"/>
            <p:cNvSpPr/>
            <p:nvPr/>
          </p:nvSpPr>
          <p:spPr>
            <a:xfrm>
              <a:off x="-36937" y="12049959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975503" y="891390"/>
              <a:ext cx="3253868" cy="4778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Design.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Think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Make.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Break. 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Repeat.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8634748" y="2755150"/>
              <a:ext cx="14424722" cy="2606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This work is licensed under a Creative Commons Attribution-</a:t>
              </a:r>
              <a:r>
                <a:rPr dirty="0" err="1"/>
                <a:t>NonCommercial</a:t>
              </a:r>
              <a:r>
                <a:rPr dirty="0"/>
                <a:t>-</a:t>
              </a:r>
              <a:r>
                <a:rPr dirty="0" err="1"/>
                <a:t>ShareAlike</a:t>
              </a:r>
              <a:r>
                <a:rPr dirty="0"/>
                <a:t> 4.0 International License. Designed by the authors of “Design. Think. Make. Break. Repeat. A Handbook of Methods” (BIS Publishers).</a:t>
              </a:r>
            </a:p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u="sng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www.designthinkmakebreakrepeat.com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746861" y="6774665"/>
              <a:ext cx="23078331" cy="47275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How to use these slides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These companion slides for the published book “Design Think Make Break Repeat: A Handbook of Methods”, support facilitation of the published exercises during workshops, tutorials or other guided design sessions. 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endParaRPr/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rPr b="1">
                  <a:latin typeface="Montserrat-BoldItalic"/>
                  <a:ea typeface="Montserrat-BoldItalic"/>
                  <a:cs typeface="Montserrat-BoldItalic"/>
                  <a:sym typeface="Montserrat-BoldItalic"/>
                </a:rPr>
                <a:t>Slide 1: Title.</a:t>
              </a:r>
              <a:r>
                <a:t> Introduce the method, using the description from the book.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2: Examples.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this slide to add your own images/examples of the method in use, or extra information.</a:t>
              </a:r>
              <a:r>
                <a:t>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3+: Steps.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one slide for each step of the method, to track timing and progress. The tip boxes can be used to offer extra guidance for specific steps, where needed.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4: Sharing.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Results of the exercise are shared and discussed, in an appropriate format.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16322992" y="12661177"/>
              <a:ext cx="7541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Slide design by: Hamish Henderson, Madeleine Borthwick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897</Words>
  <Application>Microsoft Macintosh PowerPoint</Application>
  <PresentationFormat>Custom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Times</vt:lpstr>
      <vt:lpstr>Helvetica Light</vt:lpstr>
      <vt:lpstr>Montserrat Bold</vt:lpstr>
      <vt:lpstr>Helvetica Neue</vt:lpstr>
      <vt:lpstr>Montserrat-BoldItalic</vt:lpstr>
      <vt:lpstr>Tw Cen MT</vt:lpstr>
      <vt:lpstr>Montserrat Medium</vt:lpstr>
      <vt:lpstr>Helvetica Neue Thin</vt:lpstr>
      <vt:lpstr>Helvetica Neue Light</vt:lpstr>
      <vt:lpstr>Palatino</vt:lpstr>
      <vt:lpstr>Montserrat-Italic</vt:lpstr>
      <vt:lpstr>Helvetica Neue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Melinda Gaughwin</cp:lastModifiedBy>
  <cp:revision>35</cp:revision>
  <dcterms:modified xsi:type="dcterms:W3CDTF">2021-02-01T09:22:54Z</dcterms:modified>
</cp:coreProperties>
</file>