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1"/>
  </p:notesMasterIdLst>
  <p:sldIdLst>
    <p:sldId id="256" r:id="rId2"/>
    <p:sldId id="257" r:id="rId3"/>
    <p:sldId id="259" r:id="rId4"/>
    <p:sldId id="265" r:id="rId5"/>
    <p:sldId id="260" r:id="rId6"/>
    <p:sldId id="261" r:id="rId7"/>
    <p:sldId id="262" r:id="rId8"/>
    <p:sldId id="263" r:id="rId9"/>
    <p:sldId id="264" r:id="rId10"/>
  </p:sldIdLst>
  <p:sldSz cx="24384000" cy="13716000"/>
  <p:notesSz cx="6858000" cy="9144000"/>
  <p:embeddedFontLst>
    <p:embeddedFont>
      <p:font typeface="Montserrat Bold" pitchFamily="2" charset="77"/>
      <p:bold r:id="rId12"/>
      <p:italic r:id="rId13"/>
      <p:boldItalic r:id="rId14"/>
    </p:embeddedFont>
    <p:embeddedFont>
      <p:font typeface="Montserrat Medium" pitchFamily="2" charset="77"/>
      <p:regular r:id="rId15"/>
      <p:italic r:id="rId16"/>
    </p:embeddedFont>
    <p:embeddedFont>
      <p:font typeface="Montserrat-BoldItalic" pitchFamily="2" charset="77"/>
      <p:bold r:id="rId17"/>
      <p:italic r:id="rId18"/>
      <p:boldItalic r:id="rId19"/>
    </p:embeddedFont>
    <p:embeddedFont>
      <p:font typeface="Montserrat-Italic" pitchFamily="2" charset="77"/>
      <p:italic r:id="rId20"/>
    </p:embeddedFont>
    <p:embeddedFont>
      <p:font typeface="Tw Cen MT" panose="020B0602020104020603" pitchFamily="34" charset="77"/>
      <p:regular r:id="rId21"/>
      <p:bold r:id="rId22"/>
      <p:italic r:id="rId23"/>
      <p:boldItalic r:id="rId24"/>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150"/>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71"/>
    <p:restoredTop sz="94694"/>
  </p:normalViewPr>
  <p:slideViewPr>
    <p:cSldViewPr snapToGrid="0" snapToObjects="1">
      <p:cViewPr varScale="1">
        <p:scale>
          <a:sx n="45" d="100"/>
          <a:sy n="45" d="100"/>
        </p:scale>
        <p:origin x="17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BF25C5-9935-3344-8763-44F0A585871A}"/>
              </a:ext>
            </a:extLst>
          </p:cNvPr>
          <p:cNvPicPr>
            <a:picLocks noChangeAspect="1"/>
          </p:cNvPicPr>
          <p:nvPr/>
        </p:nvPicPr>
        <p:blipFill>
          <a:blip r:embed="rId2"/>
          <a:stretch>
            <a:fillRect/>
          </a:stretch>
        </p:blipFill>
        <p:spPr>
          <a:xfrm>
            <a:off x="-70900" y="-20224"/>
            <a:ext cx="24529640" cy="11165439"/>
          </a:xfrm>
          <a:prstGeom prst="rect">
            <a:avLst/>
          </a:prstGeom>
        </p:spPr>
      </p:pic>
      <p:grpSp>
        <p:nvGrpSpPr>
          <p:cNvPr id="2" name="Group 1">
            <a:extLst>
              <a:ext uri="{FF2B5EF4-FFF2-40B4-BE49-F238E27FC236}">
                <a16:creationId xmlns:a16="http://schemas.microsoft.com/office/drawing/2014/main" id="{4B683B06-C66D-8246-BF84-530FCF5B5077}"/>
              </a:ext>
            </a:extLst>
          </p:cNvPr>
          <p:cNvGrpSpPr/>
          <p:nvPr/>
        </p:nvGrpSpPr>
        <p:grpSpPr>
          <a:xfrm>
            <a:off x="-70900" y="-48121"/>
            <a:ext cx="24464224" cy="13035871"/>
            <a:chOff x="-44774" y="-52896"/>
            <a:chExt cx="24464224" cy="13035871"/>
          </a:xfrm>
        </p:grpSpPr>
        <p:sp>
          <p:nvSpPr>
            <p:cNvPr id="120" name="Shape 120"/>
            <p:cNvSpPr/>
            <p:nvPr/>
          </p:nvSpPr>
          <p:spPr>
            <a:xfrm>
              <a:off x="585599" y="11961543"/>
              <a:ext cx="7393049" cy="102143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l">
                <a:defRPr sz="5700" b="0">
                  <a:latin typeface="Montserrat Bold"/>
                  <a:ea typeface="Montserrat Bold"/>
                  <a:cs typeface="Montserrat Bold"/>
                  <a:sym typeface="Montserrat Bold"/>
                </a:defRPr>
              </a:pPr>
              <a:r>
                <a:rPr dirty="0">
                  <a:solidFill>
                    <a:srgbClr val="EE5150"/>
                  </a:solidFill>
                </a:rPr>
                <a:t>TURN TO: </a:t>
              </a:r>
              <a:r>
                <a:rPr dirty="0"/>
                <a:t>Page </a:t>
              </a:r>
              <a:r>
                <a:rPr lang="en-AU" dirty="0"/>
                <a:t>146</a:t>
              </a:r>
              <a:endParaRPr dirty="0"/>
            </a:p>
          </p:txBody>
        </p:sp>
        <p:sp>
          <p:nvSpPr>
            <p:cNvPr id="121" name="Shape 121"/>
            <p:cNvSpPr/>
            <p:nvPr/>
          </p:nvSpPr>
          <p:spPr>
            <a:xfrm>
              <a:off x="-44774" y="-52896"/>
              <a:ext cx="24445576" cy="11221231"/>
            </a:xfrm>
            <a:prstGeom prst="rect">
              <a:avLst/>
            </a:prstGeom>
            <a:solidFill>
              <a:srgbClr val="000000">
                <a:alpha val="30000"/>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2" name="Shape 122"/>
            <p:cNvSpPr/>
            <p:nvPr/>
          </p:nvSpPr>
          <p:spPr>
            <a:xfrm>
              <a:off x="13058" y="11257466"/>
              <a:ext cx="24406392"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6" name="Shape 126"/>
            <p:cNvSpPr/>
            <p:nvPr/>
          </p:nvSpPr>
          <p:spPr>
            <a:xfrm>
              <a:off x="643885" y="273045"/>
              <a:ext cx="16388463"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endParaRPr sz="16000" spc="-319" dirty="0"/>
            </a:p>
          </p:txBody>
        </p:sp>
        <p:sp>
          <p:nvSpPr>
            <p:cNvPr id="127" name="Shape 127"/>
            <p:cNvSpPr/>
            <p:nvPr/>
          </p:nvSpPr>
          <p:spPr>
            <a:xfrm>
              <a:off x="1205292" y="7275075"/>
              <a:ext cx="11971225" cy="189859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5700" i="1">
                  <a:solidFill>
                    <a:srgbClr val="FFFFFF"/>
                  </a:solidFill>
                  <a:latin typeface="Palatino"/>
                  <a:ea typeface="Palatino"/>
                  <a:cs typeface="Palatino"/>
                  <a:sym typeface="Palatino"/>
                </a:defRPr>
              </a:pPr>
              <a:r>
                <a:rPr lang="en-AU" dirty="0"/>
                <a:t>Using dystopian and utopian</a:t>
              </a:r>
            </a:p>
            <a:p>
              <a:pPr algn="l">
                <a:defRPr sz="5700" i="1">
                  <a:solidFill>
                    <a:srgbClr val="FFFFFF"/>
                  </a:solidFill>
                  <a:latin typeface="Palatino"/>
                  <a:ea typeface="Palatino"/>
                  <a:cs typeface="Palatino"/>
                  <a:sym typeface="Palatino"/>
                </a:defRPr>
              </a:pPr>
              <a:r>
                <a:rPr lang="en-AU" dirty="0"/>
                <a:t>narratives to explore a problem area</a:t>
              </a:r>
            </a:p>
          </p:txBody>
        </p:sp>
        <p:sp>
          <p:nvSpPr>
            <p:cNvPr id="128" name="Shape 128"/>
            <p:cNvSpPr/>
            <p:nvPr/>
          </p:nvSpPr>
          <p:spPr>
            <a:xfrm>
              <a:off x="8240" y="4495128"/>
              <a:ext cx="1951353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9" name="Shape 129"/>
            <p:cNvSpPr/>
            <p:nvPr/>
          </p:nvSpPr>
          <p:spPr>
            <a:xfrm rot="5400000">
              <a:off x="18996614" y="502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0" name="Shape 130"/>
            <p:cNvSpPr/>
            <p:nvPr/>
          </p:nvSpPr>
          <p:spPr>
            <a:xfrm>
              <a:off x="504899" y="2997682"/>
              <a:ext cx="23146160"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Preferred Futures</a:t>
              </a:r>
              <a:endParaRPr sz="16000" spc="-319" dirty="0"/>
            </a:p>
          </p:txBody>
        </p:sp>
      </p:grpSp>
      <p:sp>
        <p:nvSpPr>
          <p:cNvPr id="7" name="TextBox 6">
            <a:extLst>
              <a:ext uri="{FF2B5EF4-FFF2-40B4-BE49-F238E27FC236}">
                <a16:creationId xmlns:a16="http://schemas.microsoft.com/office/drawing/2014/main" id="{492611FA-B1D9-FC4A-922A-559AD11BA2EA}"/>
              </a:ext>
            </a:extLst>
          </p:cNvPr>
          <p:cNvSpPr txBox="1"/>
          <p:nvPr/>
        </p:nvSpPr>
        <p:spPr>
          <a:xfrm>
            <a:off x="26421987" y="6481029"/>
            <a:ext cx="14433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Shape 275">
            <a:extLst>
              <a:ext uri="{FF2B5EF4-FFF2-40B4-BE49-F238E27FC236}">
                <a16:creationId xmlns:a16="http://schemas.microsoft.com/office/drawing/2014/main" id="{47A6E198-26E2-E14A-BD44-084976A69F90}"/>
              </a:ext>
            </a:extLst>
          </p:cNvPr>
          <p:cNvSpPr/>
          <p:nvPr/>
        </p:nvSpPr>
        <p:spPr>
          <a:xfrm>
            <a:off x="19311188" y="12505104"/>
            <a:ext cx="4313745" cy="75982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a:sym typeface="Montserrat Medium"/>
              </a:rPr>
              <a:t>Clare Cooper</a:t>
            </a:r>
          </a:p>
          <a:p>
            <a:pPr algn="r">
              <a:defRPr sz="2000" b="0">
                <a:solidFill>
                  <a:srgbClr val="919191"/>
                </a:solidFill>
                <a:latin typeface="Montserrat Medium"/>
                <a:ea typeface="Montserrat Medium"/>
                <a:cs typeface="Montserrat Medium"/>
                <a:sym typeface="Montserrat Medium"/>
              </a:defRPr>
            </a:pPr>
            <a:endParaRPr lang="en-AU" dirty="0"/>
          </a:p>
        </p:txBody>
      </p:sp>
      <p:sp>
        <p:nvSpPr>
          <p:cNvPr id="14" name="Shape 181">
            <a:extLst>
              <a:ext uri="{FF2B5EF4-FFF2-40B4-BE49-F238E27FC236}">
                <a16:creationId xmlns:a16="http://schemas.microsoft.com/office/drawing/2014/main" id="{4D4DA70E-6F7E-FF4D-8227-A01B25172B9F}"/>
              </a:ext>
            </a:extLst>
          </p:cNvPr>
          <p:cNvSpPr/>
          <p:nvPr/>
        </p:nvSpPr>
        <p:spPr>
          <a:xfrm>
            <a:off x="15277" y="1891778"/>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5" name="Shape 182">
            <a:extLst>
              <a:ext uri="{FF2B5EF4-FFF2-40B4-BE49-F238E27FC236}">
                <a16:creationId xmlns:a16="http://schemas.microsoft.com/office/drawing/2014/main" id="{A24D9817-15A1-5444-B38D-A88AC335AAB5}"/>
              </a:ext>
            </a:extLst>
          </p:cNvPr>
          <p:cNvSpPr/>
          <p:nvPr/>
        </p:nvSpPr>
        <p:spPr>
          <a:xfrm rot="5400000">
            <a:off x="14954662" y="2416939"/>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 name="Shape 130">
            <a:extLst>
              <a:ext uri="{FF2B5EF4-FFF2-40B4-BE49-F238E27FC236}">
                <a16:creationId xmlns:a16="http://schemas.microsoft.com/office/drawing/2014/main" id="{546BDEE8-F5C8-384E-BEAD-41DA56FEACAD}"/>
              </a:ext>
            </a:extLst>
          </p:cNvPr>
          <p:cNvSpPr/>
          <p:nvPr/>
        </p:nvSpPr>
        <p:spPr>
          <a:xfrm>
            <a:off x="478773" y="293821"/>
            <a:ext cx="18036448"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Speculating</a:t>
            </a:r>
            <a:endParaRPr sz="16000" spc="-319"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E79712-EAC0-BC4E-8A78-8168B628BA08}"/>
              </a:ext>
            </a:extLst>
          </p:cNvPr>
          <p:cNvGrpSpPr/>
          <p:nvPr/>
        </p:nvGrpSpPr>
        <p:grpSpPr>
          <a:xfrm>
            <a:off x="-254237" y="-14040"/>
            <a:ext cx="24118871" cy="13122893"/>
            <a:chOff x="-254237" y="-14040"/>
            <a:chExt cx="24118871" cy="13122893"/>
          </a:xfrm>
        </p:grpSpPr>
        <p:sp>
          <p:nvSpPr>
            <p:cNvPr id="132" name="Shape 132"/>
            <p:cNvSpPr/>
            <p:nvPr/>
          </p:nvSpPr>
          <p:spPr>
            <a:xfrm>
              <a:off x="5037" y="-14040"/>
              <a:ext cx="17893267" cy="520117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6462800"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DFFFD"/>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7" y="262229"/>
              <a:ext cx="19885261" cy="461664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defRPr sz="15000" b="0" spc="-300">
                  <a:solidFill>
                    <a:srgbClr val="EE5150"/>
                  </a:solidFill>
                  <a:latin typeface="Montserrat Bold"/>
                  <a:ea typeface="Montserrat Bold"/>
                  <a:cs typeface="Montserrat Bold"/>
                  <a:sym typeface="Montserrat Bold"/>
                </a:defRPr>
              </a:pPr>
              <a:r>
                <a:rPr lang="en-AU" sz="15000" spc="-319" dirty="0"/>
                <a:t>Speculating </a:t>
              </a:r>
              <a:br>
                <a:rPr lang="en-AU" sz="15000" spc="-319" dirty="0"/>
              </a:br>
              <a:r>
                <a:rPr lang="en-AU" sz="15000" spc="-319" dirty="0"/>
                <a:t>	Preferred Futures</a:t>
              </a:r>
              <a:endParaRPr sz="15000" spc="-319" dirty="0"/>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C743E7-5312-C642-B591-CAFD90AC8E14}"/>
              </a:ext>
            </a:extLst>
          </p:cNvPr>
          <p:cNvPicPr>
            <a:picLocks noChangeAspect="1"/>
          </p:cNvPicPr>
          <p:nvPr/>
        </p:nvPicPr>
        <p:blipFill>
          <a:blip r:embed="rId2"/>
          <a:stretch>
            <a:fillRect/>
          </a:stretch>
        </p:blipFill>
        <p:spPr>
          <a:xfrm>
            <a:off x="-35802" y="-79630"/>
            <a:ext cx="19558000" cy="5892800"/>
          </a:xfrm>
          <a:prstGeom prst="rect">
            <a:avLst/>
          </a:prstGeom>
        </p:spPr>
      </p:pic>
      <p:sp>
        <p:nvSpPr>
          <p:cNvPr id="180" name="Shape 180"/>
          <p:cNvSpPr/>
          <p:nvPr/>
        </p:nvSpPr>
        <p:spPr>
          <a:xfrm>
            <a:off x="153602"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
        <p:nvSpPr>
          <p:cNvPr id="190" name="Shape 190"/>
          <p:cNvSpPr/>
          <p:nvPr/>
        </p:nvSpPr>
        <p:spPr>
          <a:xfrm>
            <a:off x="19369023" y="10470228"/>
            <a:ext cx="493717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a:t>
            </a:r>
          </a:p>
        </p:txBody>
      </p:sp>
      <p:sp>
        <p:nvSpPr>
          <p:cNvPr id="191" name="Shape 191"/>
          <p:cNvSpPr/>
          <p:nvPr/>
        </p:nvSpPr>
        <p:spPr>
          <a:xfrm>
            <a:off x="590519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192" name="Shape 192"/>
          <p:cNvSpPr/>
          <p:nvPr/>
        </p:nvSpPr>
        <p:spPr>
          <a:xfrm>
            <a:off x="10654207" y="10470228"/>
            <a:ext cx="2867003"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193" name="Shape 193"/>
          <p:cNvSpPr/>
          <p:nvPr/>
        </p:nvSpPr>
        <p:spPr>
          <a:xfrm>
            <a:off x="1582525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94" name="Shape 194"/>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a:t>
            </a:r>
          </a:p>
        </p:txBody>
      </p:sp>
      <p:grpSp>
        <p:nvGrpSpPr>
          <p:cNvPr id="2" name="Group 1">
            <a:extLst>
              <a:ext uri="{FF2B5EF4-FFF2-40B4-BE49-F238E27FC236}">
                <a16:creationId xmlns:a16="http://schemas.microsoft.com/office/drawing/2014/main" id="{FD763EF7-1938-124C-BF71-FF8E2D6C7F2D}"/>
              </a:ext>
            </a:extLst>
          </p:cNvPr>
          <p:cNvGrpSpPr/>
          <p:nvPr/>
        </p:nvGrpSpPr>
        <p:grpSpPr>
          <a:xfrm>
            <a:off x="-317812" y="-831565"/>
            <a:ext cx="24810268" cy="11065192"/>
            <a:chOff x="-347309" y="-831565"/>
            <a:chExt cx="24810268" cy="11065192"/>
          </a:xfrm>
        </p:grpSpPr>
        <p:sp>
          <p:nvSpPr>
            <p:cNvPr id="168" name="Shape 16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7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372043" y="6614097"/>
              <a:ext cx="21354888" cy="2114039"/>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explore new concepts by speculating preferred futures and their utopian and dystopian narratives. Focus on your own design problem, or follow the ‘Future Campus’ brief (p.208). Use the template from the companion website to support you. See p.209 for an example of the outcomes from speculating preferred futures.</a:t>
              </a:r>
            </a:p>
          </p:txBody>
        </p:sp>
        <p:sp>
          <p:nvSpPr>
            <p:cNvPr id="174" name="Shape 174"/>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75" name="Shape 175"/>
            <p:cNvSpPr/>
            <p:nvPr/>
          </p:nvSpPr>
          <p:spPr>
            <a:xfrm>
              <a:off x="19879348" y="3085400"/>
              <a:ext cx="4342534" cy="2452593"/>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endParaRPr lang="en-AU" dirty="0"/>
            </a:p>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A pen, paper, craft</a:t>
              </a:r>
            </a:p>
            <a:p>
              <a:pPr marR="254000" algn="r">
                <a:defRPr sz="3000" b="0">
                  <a:solidFill>
                    <a:srgbClr val="FFFFFF"/>
                  </a:solidFill>
                  <a:latin typeface="Montserrat Bold"/>
                  <a:ea typeface="Montserrat Bold"/>
                  <a:cs typeface="Montserrat Bold"/>
                  <a:sym typeface="Montserrat Bold"/>
                </a:defRPr>
              </a:pPr>
              <a:r>
                <a:rPr lang="en-AU" dirty="0"/>
                <a:t>materials (optional)</a:t>
              </a:r>
            </a:p>
            <a:p>
              <a:pPr marR="254000" algn="r">
                <a:defRPr sz="3000" b="0">
                  <a:solidFill>
                    <a:srgbClr val="FFFFFF"/>
                  </a:solidFill>
                  <a:latin typeface="Montserrat Bold"/>
                  <a:ea typeface="Montserrat Bold"/>
                  <a:cs typeface="Montserrat Bold"/>
                  <a:sym typeface="Montserrat Bold"/>
                </a:defRPr>
              </a:pPr>
              <a:endParaRPr lang="en-AU" dirty="0"/>
            </a:p>
          </p:txBody>
        </p:sp>
        <p:sp>
          <p:nvSpPr>
            <p:cNvPr id="176" name="Shape 17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Shape 177"/>
            <p:cNvSpPr/>
            <p:nvPr/>
          </p:nvSpPr>
          <p:spPr>
            <a:xfrm>
              <a:off x="1478213" y="9195086"/>
              <a:ext cx="1038542"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78" name="Shape 178"/>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79" name="Shape 179"/>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1" name="Shape 181"/>
            <p:cNvSpPr/>
            <p:nvPr/>
          </p:nvSpPr>
          <p:spPr>
            <a:xfrm>
              <a:off x="-63945"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2" name="Shape 182"/>
            <p:cNvSpPr/>
            <p:nvPr/>
          </p:nvSpPr>
          <p:spPr>
            <a:xfrm rot="5400000">
              <a:off x="14875440"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4" name="Shape 184"/>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85" name="Shape 185"/>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7" name="Shape 187"/>
            <p:cNvSpPr/>
            <p:nvPr/>
          </p:nvSpPr>
          <p:spPr>
            <a:xfrm>
              <a:off x="6438245" y="9195086"/>
              <a:ext cx="1038542" cy="1038541"/>
            </a:xfrm>
            <a:prstGeom prst="ellipse">
              <a:avLst/>
            </a:prstGeom>
            <a:solidFill>
              <a:schemeClr val="bg2"/>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188" name="Shape 188"/>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 name="Shape 140">
              <a:extLst>
                <a:ext uri="{FF2B5EF4-FFF2-40B4-BE49-F238E27FC236}">
                  <a16:creationId xmlns:a16="http://schemas.microsoft.com/office/drawing/2014/main" id="{50CEB38B-4B39-5847-A945-8F5921CE79C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2">
              <a:extLst>
                <a:ext uri="{FF2B5EF4-FFF2-40B4-BE49-F238E27FC236}">
                  <a16:creationId xmlns:a16="http://schemas.microsoft.com/office/drawing/2014/main" id="{CAB9BE9C-80D2-9F47-98EE-AF3D02E35014}"/>
                </a:ext>
              </a:extLst>
            </p:cNvPr>
            <p:cNvSpPr/>
            <p:nvPr/>
          </p:nvSpPr>
          <p:spPr>
            <a:xfrm>
              <a:off x="19212262" y="-571854"/>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146</a:t>
              </a:r>
              <a:endParaRPr dirty="0"/>
            </a:p>
          </p:txBody>
        </p:sp>
        <p:sp>
          <p:nvSpPr>
            <p:cNvPr id="32" name="Shape 144">
              <a:extLst>
                <a:ext uri="{FF2B5EF4-FFF2-40B4-BE49-F238E27FC236}">
                  <a16:creationId xmlns:a16="http://schemas.microsoft.com/office/drawing/2014/main" id="{E93F0E45-1C6E-D744-B18D-009D18D484E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56">
              <a:extLst>
                <a:ext uri="{FF2B5EF4-FFF2-40B4-BE49-F238E27FC236}">
                  <a16:creationId xmlns:a16="http://schemas.microsoft.com/office/drawing/2014/main" id="{EB45CDDC-AEDD-9048-A855-05D1E1E87981}"/>
                </a:ext>
              </a:extLst>
            </p:cNvPr>
            <p:cNvSpPr/>
            <p:nvPr/>
          </p:nvSpPr>
          <p:spPr>
            <a:xfrm>
              <a:off x="-233723" y="-831565"/>
              <a:ext cx="15385148"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Speculating</a:t>
              </a:r>
              <a:endParaRPr sz="12000" dirty="0"/>
            </a:p>
          </p:txBody>
        </p:sp>
        <p:sp>
          <p:nvSpPr>
            <p:cNvPr id="34" name="Shape 159">
              <a:extLst>
                <a:ext uri="{FF2B5EF4-FFF2-40B4-BE49-F238E27FC236}">
                  <a16:creationId xmlns:a16="http://schemas.microsoft.com/office/drawing/2014/main" id="{FA950B92-6270-0344-85BE-099851257F0E}"/>
                </a:ext>
              </a:extLst>
            </p:cNvPr>
            <p:cNvSpPr/>
            <p:nvPr/>
          </p:nvSpPr>
          <p:spPr>
            <a:xfrm>
              <a:off x="-347309" y="1797743"/>
              <a:ext cx="17303327"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Preferred Futures</a:t>
              </a:r>
              <a:endParaRPr sz="12000" dirty="0"/>
            </a:p>
          </p:txBody>
        </p:sp>
      </p:grpSp>
      <p:sp>
        <p:nvSpPr>
          <p:cNvPr id="39" name="Shape 275">
            <a:extLst>
              <a:ext uri="{FF2B5EF4-FFF2-40B4-BE49-F238E27FC236}">
                <a16:creationId xmlns:a16="http://schemas.microsoft.com/office/drawing/2014/main" id="{E8BBB669-E9B3-274B-8741-3E5A1BA3B82D}"/>
              </a:ext>
            </a:extLst>
          </p:cNvPr>
          <p:cNvSpPr/>
          <p:nvPr/>
        </p:nvSpPr>
        <p:spPr>
          <a:xfrm>
            <a:off x="19311188" y="12505104"/>
            <a:ext cx="4313745" cy="75982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a:sym typeface="Montserrat Medium"/>
              </a:rPr>
              <a:t>Clare Cooper</a:t>
            </a:r>
          </a:p>
          <a:p>
            <a:pPr algn="r">
              <a:defRPr sz="2000" b="0">
                <a:solidFill>
                  <a:srgbClr val="919191"/>
                </a:solidFill>
                <a:latin typeface="Montserrat Medium"/>
                <a:ea typeface="Montserrat Medium"/>
                <a:cs typeface="Montserrat Medium"/>
                <a:sym typeface="Montserrat Medium"/>
              </a:defRPr>
            </a:pPr>
            <a:endParaRPr lang="en-AU"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p:nvPr/>
        </p:nvSpPr>
        <p:spPr>
          <a:xfrm>
            <a:off x="5113634"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9" name="Shape 275">
            <a:extLst>
              <a:ext uri="{FF2B5EF4-FFF2-40B4-BE49-F238E27FC236}">
                <a16:creationId xmlns:a16="http://schemas.microsoft.com/office/drawing/2014/main" id="{E8131011-44F9-874C-B67C-53B189946D61}"/>
              </a:ext>
            </a:extLst>
          </p:cNvPr>
          <p:cNvSpPr/>
          <p:nvPr/>
        </p:nvSpPr>
        <p:spPr>
          <a:xfrm>
            <a:off x="19311188" y="12505104"/>
            <a:ext cx="4313745" cy="75982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a:sym typeface="Montserrat Medium"/>
              </a:rPr>
              <a:t>Clare Cooper</a:t>
            </a:r>
          </a:p>
          <a:p>
            <a:pPr algn="r">
              <a:defRPr sz="2000" b="0">
                <a:solidFill>
                  <a:srgbClr val="919191"/>
                </a:solidFill>
                <a:latin typeface="Montserrat Medium"/>
                <a:ea typeface="Montserrat Medium"/>
                <a:cs typeface="Montserrat Medium"/>
                <a:sym typeface="Montserrat Medium"/>
              </a:defRPr>
            </a:pPr>
            <a:endParaRPr lang="en-AU" dirty="0"/>
          </a:p>
        </p:txBody>
      </p:sp>
      <p:sp>
        <p:nvSpPr>
          <p:cNvPr id="12" name="Shape 190">
            <a:extLst>
              <a:ext uri="{FF2B5EF4-FFF2-40B4-BE49-F238E27FC236}">
                <a16:creationId xmlns:a16="http://schemas.microsoft.com/office/drawing/2014/main" id="{99513BB4-D822-7E48-9D0E-8CC2CBF53B44}"/>
              </a:ext>
            </a:extLst>
          </p:cNvPr>
          <p:cNvSpPr/>
          <p:nvPr/>
        </p:nvSpPr>
        <p:spPr>
          <a:xfrm>
            <a:off x="19369023" y="10470228"/>
            <a:ext cx="493717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a:t>
            </a:r>
          </a:p>
        </p:txBody>
      </p:sp>
      <p:sp>
        <p:nvSpPr>
          <p:cNvPr id="13" name="Shape 191">
            <a:extLst>
              <a:ext uri="{FF2B5EF4-FFF2-40B4-BE49-F238E27FC236}">
                <a16:creationId xmlns:a16="http://schemas.microsoft.com/office/drawing/2014/main" id="{F4E71C45-18C9-6241-B4FC-DEFF619F7180}"/>
              </a:ext>
            </a:extLst>
          </p:cNvPr>
          <p:cNvSpPr/>
          <p:nvPr/>
        </p:nvSpPr>
        <p:spPr>
          <a:xfrm>
            <a:off x="590519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14" name="Shape 192">
            <a:extLst>
              <a:ext uri="{FF2B5EF4-FFF2-40B4-BE49-F238E27FC236}">
                <a16:creationId xmlns:a16="http://schemas.microsoft.com/office/drawing/2014/main" id="{60F33926-D4E2-7E4A-A5F6-A782B814C972}"/>
              </a:ext>
            </a:extLst>
          </p:cNvPr>
          <p:cNvSpPr/>
          <p:nvPr/>
        </p:nvSpPr>
        <p:spPr>
          <a:xfrm>
            <a:off x="10654207" y="10470228"/>
            <a:ext cx="2867003"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15" name="Shape 193">
            <a:extLst>
              <a:ext uri="{FF2B5EF4-FFF2-40B4-BE49-F238E27FC236}">
                <a16:creationId xmlns:a16="http://schemas.microsoft.com/office/drawing/2014/main" id="{DD7BC880-5A74-6145-B38B-213B5C347E0C}"/>
              </a:ext>
            </a:extLst>
          </p:cNvPr>
          <p:cNvSpPr/>
          <p:nvPr/>
        </p:nvSpPr>
        <p:spPr>
          <a:xfrm>
            <a:off x="1582525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 name="Shape 194">
            <a:extLst>
              <a:ext uri="{FF2B5EF4-FFF2-40B4-BE49-F238E27FC236}">
                <a16:creationId xmlns:a16="http://schemas.microsoft.com/office/drawing/2014/main" id="{EF2ED495-A8F8-4943-9BE2-C7996E994DD3}"/>
              </a:ext>
            </a:extLst>
          </p:cNvPr>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a:t>
            </a:r>
          </a:p>
        </p:txBody>
      </p:sp>
      <p:pic>
        <p:nvPicPr>
          <p:cNvPr id="17" name="Picture 16">
            <a:extLst>
              <a:ext uri="{FF2B5EF4-FFF2-40B4-BE49-F238E27FC236}">
                <a16:creationId xmlns:a16="http://schemas.microsoft.com/office/drawing/2014/main" id="{2639B94B-E797-794A-A888-0DE9692B63CA}"/>
              </a:ext>
            </a:extLst>
          </p:cNvPr>
          <p:cNvPicPr>
            <a:picLocks noChangeAspect="1"/>
          </p:cNvPicPr>
          <p:nvPr/>
        </p:nvPicPr>
        <p:blipFill>
          <a:blip r:embed="rId2"/>
          <a:stretch>
            <a:fillRect/>
          </a:stretch>
        </p:blipFill>
        <p:spPr>
          <a:xfrm>
            <a:off x="-35802" y="-79630"/>
            <a:ext cx="19558000" cy="5892800"/>
          </a:xfrm>
          <a:prstGeom prst="rect">
            <a:avLst/>
          </a:prstGeom>
        </p:spPr>
      </p:pic>
      <p:grpSp>
        <p:nvGrpSpPr>
          <p:cNvPr id="18" name="Group 17">
            <a:extLst>
              <a:ext uri="{FF2B5EF4-FFF2-40B4-BE49-F238E27FC236}">
                <a16:creationId xmlns:a16="http://schemas.microsoft.com/office/drawing/2014/main" id="{1070EB62-9FE5-8D40-A2C4-448C208D3A10}"/>
              </a:ext>
            </a:extLst>
          </p:cNvPr>
          <p:cNvGrpSpPr/>
          <p:nvPr/>
        </p:nvGrpSpPr>
        <p:grpSpPr>
          <a:xfrm>
            <a:off x="-317812" y="-831565"/>
            <a:ext cx="24810268" cy="11065192"/>
            <a:chOff x="-347309" y="-831565"/>
            <a:chExt cx="24810268" cy="11065192"/>
          </a:xfrm>
        </p:grpSpPr>
        <p:sp>
          <p:nvSpPr>
            <p:cNvPr id="19" name="Shape 168">
              <a:extLst>
                <a:ext uri="{FF2B5EF4-FFF2-40B4-BE49-F238E27FC236}">
                  <a16:creationId xmlns:a16="http://schemas.microsoft.com/office/drawing/2014/main" id="{4A1973B9-F00A-3F4E-AD2A-76D49BD9528D}"/>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 name="Shape 170">
              <a:extLst>
                <a:ext uri="{FF2B5EF4-FFF2-40B4-BE49-F238E27FC236}">
                  <a16:creationId xmlns:a16="http://schemas.microsoft.com/office/drawing/2014/main" id="{9C1C49C2-E97F-A94E-87E5-13D17E1D7DCB}"/>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 name="Shape 172">
              <a:extLst>
                <a:ext uri="{FF2B5EF4-FFF2-40B4-BE49-F238E27FC236}">
                  <a16:creationId xmlns:a16="http://schemas.microsoft.com/office/drawing/2014/main" id="{105EEB25-DF3F-6146-999E-B8AEAAB5AF29}"/>
                </a:ext>
              </a:extLst>
            </p:cNvPr>
            <p:cNvSpPr/>
            <p:nvPr/>
          </p:nvSpPr>
          <p:spPr>
            <a:xfrm>
              <a:off x="1372043" y="6614097"/>
              <a:ext cx="21354888" cy="2114039"/>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explore new concepts by speculating preferred futures and their utopian and dystopian narratives. Focus on your own design problem, or follow the ‘Future Campus’ brief (p.208). Use the template from the companion website to support you. See p.209 for an example of the outcomes from speculating preferred futures.</a:t>
              </a:r>
            </a:p>
          </p:txBody>
        </p:sp>
        <p:sp>
          <p:nvSpPr>
            <p:cNvPr id="22" name="Shape 174">
              <a:extLst>
                <a:ext uri="{FF2B5EF4-FFF2-40B4-BE49-F238E27FC236}">
                  <a16:creationId xmlns:a16="http://schemas.microsoft.com/office/drawing/2014/main" id="{829B7A74-32C9-3D41-8F5C-E436EAE5FFF1}"/>
                </a:ext>
              </a:extLst>
            </p:cNvPr>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3" name="Shape 175">
              <a:extLst>
                <a:ext uri="{FF2B5EF4-FFF2-40B4-BE49-F238E27FC236}">
                  <a16:creationId xmlns:a16="http://schemas.microsoft.com/office/drawing/2014/main" id="{33ED68B4-05EE-8C47-A980-03A2ED824507}"/>
                </a:ext>
              </a:extLst>
            </p:cNvPr>
            <p:cNvSpPr/>
            <p:nvPr/>
          </p:nvSpPr>
          <p:spPr>
            <a:xfrm>
              <a:off x="19879348" y="3085400"/>
              <a:ext cx="4342534" cy="2452593"/>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endParaRPr lang="en-AU" dirty="0"/>
            </a:p>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A pen, paper, craft</a:t>
              </a:r>
            </a:p>
            <a:p>
              <a:pPr marR="254000" algn="r">
                <a:defRPr sz="3000" b="0">
                  <a:solidFill>
                    <a:srgbClr val="FFFFFF"/>
                  </a:solidFill>
                  <a:latin typeface="Montserrat Bold"/>
                  <a:ea typeface="Montserrat Bold"/>
                  <a:cs typeface="Montserrat Bold"/>
                  <a:sym typeface="Montserrat Bold"/>
                </a:defRPr>
              </a:pPr>
              <a:r>
                <a:rPr lang="en-AU" dirty="0"/>
                <a:t>materials (optional)</a:t>
              </a:r>
            </a:p>
            <a:p>
              <a:pPr marR="254000" algn="r">
                <a:defRPr sz="3000" b="0">
                  <a:solidFill>
                    <a:srgbClr val="FFFFFF"/>
                  </a:solidFill>
                  <a:latin typeface="Montserrat Bold"/>
                  <a:ea typeface="Montserrat Bold"/>
                  <a:cs typeface="Montserrat Bold"/>
                  <a:sym typeface="Montserrat Bold"/>
                </a:defRPr>
              </a:pPr>
              <a:endParaRPr lang="en-AU" dirty="0"/>
            </a:p>
          </p:txBody>
        </p:sp>
        <p:sp>
          <p:nvSpPr>
            <p:cNvPr id="24" name="Shape 176">
              <a:extLst>
                <a:ext uri="{FF2B5EF4-FFF2-40B4-BE49-F238E27FC236}">
                  <a16:creationId xmlns:a16="http://schemas.microsoft.com/office/drawing/2014/main" id="{AF33B9D4-DCBC-A14E-A1C7-017133D2514A}"/>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 name="Shape 177">
              <a:extLst>
                <a:ext uri="{FF2B5EF4-FFF2-40B4-BE49-F238E27FC236}">
                  <a16:creationId xmlns:a16="http://schemas.microsoft.com/office/drawing/2014/main" id="{09865EFE-F3D6-5F48-8691-751867BA88C0}"/>
                </a:ext>
              </a:extLst>
            </p:cNvPr>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26" name="Shape 178">
              <a:extLst>
                <a:ext uri="{FF2B5EF4-FFF2-40B4-BE49-F238E27FC236}">
                  <a16:creationId xmlns:a16="http://schemas.microsoft.com/office/drawing/2014/main" id="{6C2F6E90-A6D6-F946-9D1B-5580867D0D0E}"/>
                </a:ext>
              </a:extLst>
            </p:cNvPr>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7" name="Shape 179">
              <a:extLst>
                <a:ext uri="{FF2B5EF4-FFF2-40B4-BE49-F238E27FC236}">
                  <a16:creationId xmlns:a16="http://schemas.microsoft.com/office/drawing/2014/main" id="{F77A6635-3F9B-F743-9225-F31EF6E0E9D4}"/>
                </a:ext>
              </a:extLst>
            </p:cNvPr>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8" name="Shape 181">
              <a:extLst>
                <a:ext uri="{FF2B5EF4-FFF2-40B4-BE49-F238E27FC236}">
                  <a16:creationId xmlns:a16="http://schemas.microsoft.com/office/drawing/2014/main" id="{7C4A8190-9A42-8C4A-976C-67E938174A71}"/>
                </a:ext>
              </a:extLst>
            </p:cNvPr>
            <p:cNvSpPr/>
            <p:nvPr/>
          </p:nvSpPr>
          <p:spPr>
            <a:xfrm>
              <a:off x="-63945"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29" name="Shape 182">
              <a:extLst>
                <a:ext uri="{FF2B5EF4-FFF2-40B4-BE49-F238E27FC236}">
                  <a16:creationId xmlns:a16="http://schemas.microsoft.com/office/drawing/2014/main" id="{F37ADE19-6CD8-3D48-B49F-D19BBC4C77DB}"/>
                </a:ext>
              </a:extLst>
            </p:cNvPr>
            <p:cNvSpPr/>
            <p:nvPr/>
          </p:nvSpPr>
          <p:spPr>
            <a:xfrm rot="5400000">
              <a:off x="14875440"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30" name="Shape 184">
              <a:extLst>
                <a:ext uri="{FF2B5EF4-FFF2-40B4-BE49-F238E27FC236}">
                  <a16:creationId xmlns:a16="http://schemas.microsoft.com/office/drawing/2014/main" id="{19458FD6-E591-0D40-A396-BCE5D9AC8A41}"/>
                </a:ext>
              </a:extLst>
            </p:cNvPr>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31" name="Shape 185">
              <a:extLst>
                <a:ext uri="{FF2B5EF4-FFF2-40B4-BE49-F238E27FC236}">
                  <a16:creationId xmlns:a16="http://schemas.microsoft.com/office/drawing/2014/main" id="{D05312BA-21D5-0541-B455-70CB513D48DF}"/>
                </a:ext>
              </a:extLst>
            </p:cNvPr>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2" name="Shape 187">
              <a:extLst>
                <a:ext uri="{FF2B5EF4-FFF2-40B4-BE49-F238E27FC236}">
                  <a16:creationId xmlns:a16="http://schemas.microsoft.com/office/drawing/2014/main" id="{74FDDDCD-6EEC-6B4A-8FBD-29F3BB10B52D}"/>
                </a:ext>
              </a:extLst>
            </p:cNvPr>
            <p:cNvSpPr/>
            <p:nvPr/>
          </p:nvSpPr>
          <p:spPr>
            <a:xfrm>
              <a:off x="6438245" y="9195086"/>
              <a:ext cx="1038542"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33" name="Shape 188">
              <a:extLst>
                <a:ext uri="{FF2B5EF4-FFF2-40B4-BE49-F238E27FC236}">
                  <a16:creationId xmlns:a16="http://schemas.microsoft.com/office/drawing/2014/main" id="{EDEC3F68-9B8E-124E-8F3F-4E381DA71825}"/>
                </a:ext>
              </a:extLst>
            </p:cNvPr>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4" name="Shape 140">
              <a:extLst>
                <a:ext uri="{FF2B5EF4-FFF2-40B4-BE49-F238E27FC236}">
                  <a16:creationId xmlns:a16="http://schemas.microsoft.com/office/drawing/2014/main" id="{D5D1C6D4-0AD1-8A4B-9839-47295AC7941F}"/>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 name="Shape 142">
              <a:extLst>
                <a:ext uri="{FF2B5EF4-FFF2-40B4-BE49-F238E27FC236}">
                  <a16:creationId xmlns:a16="http://schemas.microsoft.com/office/drawing/2014/main" id="{2E28C04A-F48F-2844-A3A7-463CFA876E13}"/>
                </a:ext>
              </a:extLst>
            </p:cNvPr>
            <p:cNvSpPr/>
            <p:nvPr/>
          </p:nvSpPr>
          <p:spPr>
            <a:xfrm>
              <a:off x="19212262" y="-571854"/>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146</a:t>
              </a:r>
              <a:endParaRPr dirty="0"/>
            </a:p>
          </p:txBody>
        </p:sp>
        <p:sp>
          <p:nvSpPr>
            <p:cNvPr id="41" name="Shape 144">
              <a:extLst>
                <a:ext uri="{FF2B5EF4-FFF2-40B4-BE49-F238E27FC236}">
                  <a16:creationId xmlns:a16="http://schemas.microsoft.com/office/drawing/2014/main" id="{8349D1A6-DE84-EC4A-8BF8-1070EF82EED8}"/>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3" name="Shape 156">
              <a:extLst>
                <a:ext uri="{FF2B5EF4-FFF2-40B4-BE49-F238E27FC236}">
                  <a16:creationId xmlns:a16="http://schemas.microsoft.com/office/drawing/2014/main" id="{CB962F2C-8664-8645-8542-7972B26EE99D}"/>
                </a:ext>
              </a:extLst>
            </p:cNvPr>
            <p:cNvSpPr/>
            <p:nvPr/>
          </p:nvSpPr>
          <p:spPr>
            <a:xfrm>
              <a:off x="-233723" y="-831565"/>
              <a:ext cx="15385148"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Speculating</a:t>
              </a:r>
              <a:endParaRPr sz="12000" dirty="0"/>
            </a:p>
          </p:txBody>
        </p:sp>
        <p:sp>
          <p:nvSpPr>
            <p:cNvPr id="44" name="Shape 159">
              <a:extLst>
                <a:ext uri="{FF2B5EF4-FFF2-40B4-BE49-F238E27FC236}">
                  <a16:creationId xmlns:a16="http://schemas.microsoft.com/office/drawing/2014/main" id="{30F791C1-D46E-4249-858E-8679127698C2}"/>
                </a:ext>
              </a:extLst>
            </p:cNvPr>
            <p:cNvSpPr/>
            <p:nvPr/>
          </p:nvSpPr>
          <p:spPr>
            <a:xfrm>
              <a:off x="-347309" y="1797743"/>
              <a:ext cx="17303327"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Preferred Futures</a:t>
              </a:r>
              <a:endParaRPr sz="12000" dirty="0"/>
            </a:p>
          </p:txBody>
        </p:sp>
      </p:grpSp>
    </p:spTree>
    <p:extLst>
      <p:ext uri="{BB962C8B-B14F-4D97-AF65-F5344CB8AC3E}">
        <p14:creationId xmlns:p14="http://schemas.microsoft.com/office/powerpoint/2010/main" val="4532683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p:nvPr/>
        </p:nvSpPr>
        <p:spPr>
          <a:xfrm>
            <a:off x="10073665"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9" name="Shape 275">
            <a:extLst>
              <a:ext uri="{FF2B5EF4-FFF2-40B4-BE49-F238E27FC236}">
                <a16:creationId xmlns:a16="http://schemas.microsoft.com/office/drawing/2014/main" id="{B48599D6-3E53-BC46-AA02-302C7DB04D34}"/>
              </a:ext>
            </a:extLst>
          </p:cNvPr>
          <p:cNvSpPr/>
          <p:nvPr/>
        </p:nvSpPr>
        <p:spPr>
          <a:xfrm>
            <a:off x="19311188" y="12505104"/>
            <a:ext cx="4313745" cy="75982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a:sym typeface="Montserrat Medium"/>
              </a:rPr>
              <a:t>Clare Cooper</a:t>
            </a:r>
          </a:p>
          <a:p>
            <a:pPr algn="r">
              <a:defRPr sz="2000" b="0">
                <a:solidFill>
                  <a:srgbClr val="919191"/>
                </a:solidFill>
                <a:latin typeface="Montserrat Medium"/>
                <a:ea typeface="Montserrat Medium"/>
                <a:cs typeface="Montserrat Medium"/>
                <a:sym typeface="Montserrat Medium"/>
              </a:defRPr>
            </a:pPr>
            <a:endParaRPr lang="en-AU" dirty="0"/>
          </a:p>
        </p:txBody>
      </p:sp>
      <p:pic>
        <p:nvPicPr>
          <p:cNvPr id="10" name="Picture 9">
            <a:extLst>
              <a:ext uri="{FF2B5EF4-FFF2-40B4-BE49-F238E27FC236}">
                <a16:creationId xmlns:a16="http://schemas.microsoft.com/office/drawing/2014/main" id="{4FBC9FEA-5F9F-064B-8B24-CB730C34592D}"/>
              </a:ext>
            </a:extLst>
          </p:cNvPr>
          <p:cNvPicPr>
            <a:picLocks noChangeAspect="1"/>
          </p:cNvPicPr>
          <p:nvPr/>
        </p:nvPicPr>
        <p:blipFill>
          <a:blip r:embed="rId2"/>
          <a:stretch>
            <a:fillRect/>
          </a:stretch>
        </p:blipFill>
        <p:spPr>
          <a:xfrm>
            <a:off x="-35802" y="-79630"/>
            <a:ext cx="19558000" cy="5892800"/>
          </a:xfrm>
          <a:prstGeom prst="rect">
            <a:avLst/>
          </a:prstGeom>
        </p:spPr>
      </p:pic>
      <p:grpSp>
        <p:nvGrpSpPr>
          <p:cNvPr id="11" name="Group 10">
            <a:extLst>
              <a:ext uri="{FF2B5EF4-FFF2-40B4-BE49-F238E27FC236}">
                <a16:creationId xmlns:a16="http://schemas.microsoft.com/office/drawing/2014/main" id="{07B40020-162D-8245-ACD9-7E13D04D9A7B}"/>
              </a:ext>
            </a:extLst>
          </p:cNvPr>
          <p:cNvGrpSpPr/>
          <p:nvPr/>
        </p:nvGrpSpPr>
        <p:grpSpPr>
          <a:xfrm>
            <a:off x="-317812" y="-831565"/>
            <a:ext cx="24810268" cy="11065192"/>
            <a:chOff x="-347309" y="-831565"/>
            <a:chExt cx="24810268" cy="11065192"/>
          </a:xfrm>
        </p:grpSpPr>
        <p:sp>
          <p:nvSpPr>
            <p:cNvPr id="12" name="Shape 168">
              <a:extLst>
                <a:ext uri="{FF2B5EF4-FFF2-40B4-BE49-F238E27FC236}">
                  <a16:creationId xmlns:a16="http://schemas.microsoft.com/office/drawing/2014/main" id="{62F5C690-9788-F449-9FD6-873C124902DB}"/>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 name="Shape 170">
              <a:extLst>
                <a:ext uri="{FF2B5EF4-FFF2-40B4-BE49-F238E27FC236}">
                  <a16:creationId xmlns:a16="http://schemas.microsoft.com/office/drawing/2014/main" id="{CF01A2E6-9045-9F4E-BEAB-2F20B0EAB3A7}"/>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 name="Shape 172">
              <a:extLst>
                <a:ext uri="{FF2B5EF4-FFF2-40B4-BE49-F238E27FC236}">
                  <a16:creationId xmlns:a16="http://schemas.microsoft.com/office/drawing/2014/main" id="{9D94B405-E16A-FC4A-AF66-B3A7F248BA4E}"/>
                </a:ext>
              </a:extLst>
            </p:cNvPr>
            <p:cNvSpPr/>
            <p:nvPr/>
          </p:nvSpPr>
          <p:spPr>
            <a:xfrm>
              <a:off x="1372043" y="6614097"/>
              <a:ext cx="21354888" cy="2114039"/>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explore new concepts by speculating preferred futures and their utopian and dystopian narratives. Focus on your own design problem, or follow the ‘Future Campus’ brief (p.208). Use the template from the companion website to support you. See p.209 for an example of the outcomes from speculating preferred futures.</a:t>
              </a:r>
            </a:p>
          </p:txBody>
        </p:sp>
        <p:sp>
          <p:nvSpPr>
            <p:cNvPr id="15" name="Shape 174">
              <a:extLst>
                <a:ext uri="{FF2B5EF4-FFF2-40B4-BE49-F238E27FC236}">
                  <a16:creationId xmlns:a16="http://schemas.microsoft.com/office/drawing/2014/main" id="{EB11220F-5BAC-FD43-868A-B58899D57887}"/>
                </a:ext>
              </a:extLst>
            </p:cNvPr>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6" name="Shape 175">
              <a:extLst>
                <a:ext uri="{FF2B5EF4-FFF2-40B4-BE49-F238E27FC236}">
                  <a16:creationId xmlns:a16="http://schemas.microsoft.com/office/drawing/2014/main" id="{38338B48-E455-B048-A9CE-CBF64C6C53F7}"/>
                </a:ext>
              </a:extLst>
            </p:cNvPr>
            <p:cNvSpPr/>
            <p:nvPr/>
          </p:nvSpPr>
          <p:spPr>
            <a:xfrm>
              <a:off x="19879348" y="3085400"/>
              <a:ext cx="4342534" cy="2452593"/>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endParaRPr lang="en-AU" dirty="0"/>
            </a:p>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A pen, paper, craft</a:t>
              </a:r>
            </a:p>
            <a:p>
              <a:pPr marR="254000" algn="r">
                <a:defRPr sz="3000" b="0">
                  <a:solidFill>
                    <a:srgbClr val="FFFFFF"/>
                  </a:solidFill>
                  <a:latin typeface="Montserrat Bold"/>
                  <a:ea typeface="Montserrat Bold"/>
                  <a:cs typeface="Montserrat Bold"/>
                  <a:sym typeface="Montserrat Bold"/>
                </a:defRPr>
              </a:pPr>
              <a:r>
                <a:rPr lang="en-AU" dirty="0"/>
                <a:t>materials (optional)</a:t>
              </a:r>
            </a:p>
            <a:p>
              <a:pPr marR="254000" algn="r">
                <a:defRPr sz="3000" b="0">
                  <a:solidFill>
                    <a:srgbClr val="FFFFFF"/>
                  </a:solidFill>
                  <a:latin typeface="Montserrat Bold"/>
                  <a:ea typeface="Montserrat Bold"/>
                  <a:cs typeface="Montserrat Bold"/>
                  <a:sym typeface="Montserrat Bold"/>
                </a:defRPr>
              </a:pPr>
              <a:endParaRPr lang="en-AU" dirty="0"/>
            </a:p>
          </p:txBody>
        </p:sp>
        <p:sp>
          <p:nvSpPr>
            <p:cNvPr id="17" name="Shape 176">
              <a:extLst>
                <a:ext uri="{FF2B5EF4-FFF2-40B4-BE49-F238E27FC236}">
                  <a16:creationId xmlns:a16="http://schemas.microsoft.com/office/drawing/2014/main" id="{E6ACB255-0126-1148-BEDF-A06AF065E0D4}"/>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 name="Shape 177">
              <a:extLst>
                <a:ext uri="{FF2B5EF4-FFF2-40B4-BE49-F238E27FC236}">
                  <a16:creationId xmlns:a16="http://schemas.microsoft.com/office/drawing/2014/main" id="{3C638FDC-6AC6-5940-B8C6-1E09ECA1F5A1}"/>
                </a:ext>
              </a:extLst>
            </p:cNvPr>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9" name="Shape 178">
              <a:extLst>
                <a:ext uri="{FF2B5EF4-FFF2-40B4-BE49-F238E27FC236}">
                  <a16:creationId xmlns:a16="http://schemas.microsoft.com/office/drawing/2014/main" id="{D8093EAC-A3D6-4E43-BB62-F7329A58194A}"/>
                </a:ext>
              </a:extLst>
            </p:cNvPr>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0" name="Shape 179">
              <a:extLst>
                <a:ext uri="{FF2B5EF4-FFF2-40B4-BE49-F238E27FC236}">
                  <a16:creationId xmlns:a16="http://schemas.microsoft.com/office/drawing/2014/main" id="{2E388105-0337-1F4A-A0E3-8BAEED3EE212}"/>
                </a:ext>
              </a:extLst>
            </p:cNvPr>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1" name="Shape 181">
              <a:extLst>
                <a:ext uri="{FF2B5EF4-FFF2-40B4-BE49-F238E27FC236}">
                  <a16:creationId xmlns:a16="http://schemas.microsoft.com/office/drawing/2014/main" id="{6104685C-628A-864F-8C8A-C15C6724D5F9}"/>
                </a:ext>
              </a:extLst>
            </p:cNvPr>
            <p:cNvSpPr/>
            <p:nvPr/>
          </p:nvSpPr>
          <p:spPr>
            <a:xfrm>
              <a:off x="-63945"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22" name="Shape 182">
              <a:extLst>
                <a:ext uri="{FF2B5EF4-FFF2-40B4-BE49-F238E27FC236}">
                  <a16:creationId xmlns:a16="http://schemas.microsoft.com/office/drawing/2014/main" id="{A6A85008-FF05-6A42-871D-49A805739A0C}"/>
                </a:ext>
              </a:extLst>
            </p:cNvPr>
            <p:cNvSpPr/>
            <p:nvPr/>
          </p:nvSpPr>
          <p:spPr>
            <a:xfrm rot="5400000">
              <a:off x="14875440"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23" name="Shape 184">
              <a:extLst>
                <a:ext uri="{FF2B5EF4-FFF2-40B4-BE49-F238E27FC236}">
                  <a16:creationId xmlns:a16="http://schemas.microsoft.com/office/drawing/2014/main" id="{2BF14B20-D0E2-A44E-85D1-9C3CB4532F19}"/>
                </a:ext>
              </a:extLst>
            </p:cNvPr>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4" name="Shape 185">
              <a:extLst>
                <a:ext uri="{FF2B5EF4-FFF2-40B4-BE49-F238E27FC236}">
                  <a16:creationId xmlns:a16="http://schemas.microsoft.com/office/drawing/2014/main" id="{C5F6F01A-2B01-9147-8F8E-95D5FE349493}"/>
                </a:ext>
              </a:extLst>
            </p:cNvPr>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 name="Shape 187">
              <a:extLst>
                <a:ext uri="{FF2B5EF4-FFF2-40B4-BE49-F238E27FC236}">
                  <a16:creationId xmlns:a16="http://schemas.microsoft.com/office/drawing/2014/main" id="{CECFC13A-09F7-C04A-87F0-3B1EBC224F8A}"/>
                </a:ext>
              </a:extLst>
            </p:cNvPr>
            <p:cNvSpPr/>
            <p:nvPr/>
          </p:nvSpPr>
          <p:spPr>
            <a:xfrm>
              <a:off x="6438245" y="9195086"/>
              <a:ext cx="1038542" cy="1038541"/>
            </a:xfrm>
            <a:prstGeom prst="ellipse">
              <a:avLst/>
            </a:prstGeom>
            <a:solidFill>
              <a:schemeClr val="bg2"/>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26" name="Shape 188">
              <a:extLst>
                <a:ext uri="{FF2B5EF4-FFF2-40B4-BE49-F238E27FC236}">
                  <a16:creationId xmlns:a16="http://schemas.microsoft.com/office/drawing/2014/main" id="{81B992AF-DEEE-9741-B981-E8BE8C198F1D}"/>
                </a:ext>
              </a:extLst>
            </p:cNvPr>
            <p:cNvSpPr/>
            <p:nvPr/>
          </p:nvSpPr>
          <p:spPr>
            <a:xfrm>
              <a:off x="11398277" y="9195086"/>
              <a:ext cx="1038541"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7" name="Shape 140">
              <a:extLst>
                <a:ext uri="{FF2B5EF4-FFF2-40B4-BE49-F238E27FC236}">
                  <a16:creationId xmlns:a16="http://schemas.microsoft.com/office/drawing/2014/main" id="{18302C5E-8190-0842-98B8-A127462CECF0}"/>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 name="Shape 142">
              <a:extLst>
                <a:ext uri="{FF2B5EF4-FFF2-40B4-BE49-F238E27FC236}">
                  <a16:creationId xmlns:a16="http://schemas.microsoft.com/office/drawing/2014/main" id="{D3E86FFD-AACE-C546-9D0D-3F8986AD2FE4}"/>
                </a:ext>
              </a:extLst>
            </p:cNvPr>
            <p:cNvSpPr/>
            <p:nvPr/>
          </p:nvSpPr>
          <p:spPr>
            <a:xfrm>
              <a:off x="19212262" y="-571854"/>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146</a:t>
              </a:r>
              <a:endParaRPr dirty="0"/>
            </a:p>
          </p:txBody>
        </p:sp>
        <p:sp>
          <p:nvSpPr>
            <p:cNvPr id="29" name="Shape 144">
              <a:extLst>
                <a:ext uri="{FF2B5EF4-FFF2-40B4-BE49-F238E27FC236}">
                  <a16:creationId xmlns:a16="http://schemas.microsoft.com/office/drawing/2014/main" id="{670DC4AB-CF42-AB4B-9768-B44ABD314D43}"/>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56">
              <a:extLst>
                <a:ext uri="{FF2B5EF4-FFF2-40B4-BE49-F238E27FC236}">
                  <a16:creationId xmlns:a16="http://schemas.microsoft.com/office/drawing/2014/main" id="{75CDD95F-6F94-1948-A13E-05F4030CD7B7}"/>
                </a:ext>
              </a:extLst>
            </p:cNvPr>
            <p:cNvSpPr/>
            <p:nvPr/>
          </p:nvSpPr>
          <p:spPr>
            <a:xfrm>
              <a:off x="-233723" y="-831565"/>
              <a:ext cx="15385148"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Speculating</a:t>
              </a:r>
              <a:endParaRPr sz="12000" dirty="0"/>
            </a:p>
          </p:txBody>
        </p:sp>
        <p:sp>
          <p:nvSpPr>
            <p:cNvPr id="31" name="Shape 159">
              <a:extLst>
                <a:ext uri="{FF2B5EF4-FFF2-40B4-BE49-F238E27FC236}">
                  <a16:creationId xmlns:a16="http://schemas.microsoft.com/office/drawing/2014/main" id="{45AC1D2F-0B14-4B4F-9A2D-57361728F96A}"/>
                </a:ext>
              </a:extLst>
            </p:cNvPr>
            <p:cNvSpPr/>
            <p:nvPr/>
          </p:nvSpPr>
          <p:spPr>
            <a:xfrm>
              <a:off x="-347309" y="1797743"/>
              <a:ext cx="17303327"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Preferred Futures</a:t>
              </a:r>
              <a:endParaRPr sz="12000" dirty="0"/>
            </a:p>
          </p:txBody>
        </p:sp>
      </p:grpSp>
      <p:sp>
        <p:nvSpPr>
          <p:cNvPr id="32" name="Shape 190">
            <a:extLst>
              <a:ext uri="{FF2B5EF4-FFF2-40B4-BE49-F238E27FC236}">
                <a16:creationId xmlns:a16="http://schemas.microsoft.com/office/drawing/2014/main" id="{5529D409-CC93-1F45-9602-7A22ACD84E51}"/>
              </a:ext>
            </a:extLst>
          </p:cNvPr>
          <p:cNvSpPr/>
          <p:nvPr/>
        </p:nvSpPr>
        <p:spPr>
          <a:xfrm>
            <a:off x="19369023" y="10470228"/>
            <a:ext cx="493717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a:t>
            </a:r>
          </a:p>
        </p:txBody>
      </p:sp>
      <p:sp>
        <p:nvSpPr>
          <p:cNvPr id="33" name="Shape 191">
            <a:extLst>
              <a:ext uri="{FF2B5EF4-FFF2-40B4-BE49-F238E27FC236}">
                <a16:creationId xmlns:a16="http://schemas.microsoft.com/office/drawing/2014/main" id="{311227E0-38B2-A64A-A59A-0FC848D788B9}"/>
              </a:ext>
            </a:extLst>
          </p:cNvPr>
          <p:cNvSpPr/>
          <p:nvPr/>
        </p:nvSpPr>
        <p:spPr>
          <a:xfrm>
            <a:off x="590519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34" name="Shape 192">
            <a:extLst>
              <a:ext uri="{FF2B5EF4-FFF2-40B4-BE49-F238E27FC236}">
                <a16:creationId xmlns:a16="http://schemas.microsoft.com/office/drawing/2014/main" id="{09F44D66-480D-DF42-A167-AB3817292251}"/>
              </a:ext>
            </a:extLst>
          </p:cNvPr>
          <p:cNvSpPr/>
          <p:nvPr/>
        </p:nvSpPr>
        <p:spPr>
          <a:xfrm>
            <a:off x="10654207" y="10470228"/>
            <a:ext cx="2867003"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35" name="Shape 193">
            <a:extLst>
              <a:ext uri="{FF2B5EF4-FFF2-40B4-BE49-F238E27FC236}">
                <a16:creationId xmlns:a16="http://schemas.microsoft.com/office/drawing/2014/main" id="{50C17E1E-87FC-A541-A5F1-77B398D632DD}"/>
              </a:ext>
            </a:extLst>
          </p:cNvPr>
          <p:cNvSpPr/>
          <p:nvPr/>
        </p:nvSpPr>
        <p:spPr>
          <a:xfrm>
            <a:off x="1582525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42" name="Shape 194">
            <a:extLst>
              <a:ext uri="{FF2B5EF4-FFF2-40B4-BE49-F238E27FC236}">
                <a16:creationId xmlns:a16="http://schemas.microsoft.com/office/drawing/2014/main" id="{2888EE25-4DAF-164A-8D45-528CFE9A9748}"/>
              </a:ext>
            </a:extLst>
          </p:cNvPr>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nvSpPr>
        <p:spPr>
          <a:xfrm>
            <a:off x="15033697"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9" name="Shape 275">
            <a:extLst>
              <a:ext uri="{FF2B5EF4-FFF2-40B4-BE49-F238E27FC236}">
                <a16:creationId xmlns:a16="http://schemas.microsoft.com/office/drawing/2014/main" id="{2F06EF41-DA42-9B48-AFB9-AEEB8F4B50EC}"/>
              </a:ext>
            </a:extLst>
          </p:cNvPr>
          <p:cNvSpPr/>
          <p:nvPr/>
        </p:nvSpPr>
        <p:spPr>
          <a:xfrm>
            <a:off x="19311188" y="12505104"/>
            <a:ext cx="4313745" cy="75982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a:sym typeface="Montserrat Medium"/>
              </a:rPr>
              <a:t>Clare Cooper</a:t>
            </a:r>
          </a:p>
          <a:p>
            <a:pPr algn="r">
              <a:defRPr sz="2000" b="0">
                <a:solidFill>
                  <a:srgbClr val="919191"/>
                </a:solidFill>
                <a:latin typeface="Montserrat Medium"/>
                <a:ea typeface="Montserrat Medium"/>
                <a:cs typeface="Montserrat Medium"/>
                <a:sym typeface="Montserrat Medium"/>
              </a:defRPr>
            </a:pPr>
            <a:endParaRPr lang="en-AU" dirty="0"/>
          </a:p>
        </p:txBody>
      </p:sp>
      <p:pic>
        <p:nvPicPr>
          <p:cNvPr id="10" name="Picture 9">
            <a:extLst>
              <a:ext uri="{FF2B5EF4-FFF2-40B4-BE49-F238E27FC236}">
                <a16:creationId xmlns:a16="http://schemas.microsoft.com/office/drawing/2014/main" id="{E2EF8224-16AE-FE41-A1E1-99E94AECB096}"/>
              </a:ext>
            </a:extLst>
          </p:cNvPr>
          <p:cNvPicPr>
            <a:picLocks noChangeAspect="1"/>
          </p:cNvPicPr>
          <p:nvPr/>
        </p:nvPicPr>
        <p:blipFill>
          <a:blip r:embed="rId2"/>
          <a:stretch>
            <a:fillRect/>
          </a:stretch>
        </p:blipFill>
        <p:spPr>
          <a:xfrm>
            <a:off x="-35802" y="-79630"/>
            <a:ext cx="19558000" cy="5892800"/>
          </a:xfrm>
          <a:prstGeom prst="rect">
            <a:avLst/>
          </a:prstGeom>
        </p:spPr>
      </p:pic>
      <p:grpSp>
        <p:nvGrpSpPr>
          <p:cNvPr id="11" name="Group 10">
            <a:extLst>
              <a:ext uri="{FF2B5EF4-FFF2-40B4-BE49-F238E27FC236}">
                <a16:creationId xmlns:a16="http://schemas.microsoft.com/office/drawing/2014/main" id="{EB85A2B0-A9DC-254B-9649-9E09D2A7FA6F}"/>
              </a:ext>
            </a:extLst>
          </p:cNvPr>
          <p:cNvGrpSpPr/>
          <p:nvPr/>
        </p:nvGrpSpPr>
        <p:grpSpPr>
          <a:xfrm>
            <a:off x="-317812" y="-831565"/>
            <a:ext cx="24810268" cy="11065192"/>
            <a:chOff x="-347309" y="-831565"/>
            <a:chExt cx="24810268" cy="11065192"/>
          </a:xfrm>
        </p:grpSpPr>
        <p:sp>
          <p:nvSpPr>
            <p:cNvPr id="12" name="Shape 168">
              <a:extLst>
                <a:ext uri="{FF2B5EF4-FFF2-40B4-BE49-F238E27FC236}">
                  <a16:creationId xmlns:a16="http://schemas.microsoft.com/office/drawing/2014/main" id="{F25DCF52-1F42-204F-BF2B-2D9DDC38DCA1}"/>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 name="Shape 170">
              <a:extLst>
                <a:ext uri="{FF2B5EF4-FFF2-40B4-BE49-F238E27FC236}">
                  <a16:creationId xmlns:a16="http://schemas.microsoft.com/office/drawing/2014/main" id="{9ACCA86E-7132-8B48-83A2-343CFC01F3FB}"/>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 name="Shape 172">
              <a:extLst>
                <a:ext uri="{FF2B5EF4-FFF2-40B4-BE49-F238E27FC236}">
                  <a16:creationId xmlns:a16="http://schemas.microsoft.com/office/drawing/2014/main" id="{DD8CBFF6-DE64-5247-9489-608C11275F3D}"/>
                </a:ext>
              </a:extLst>
            </p:cNvPr>
            <p:cNvSpPr/>
            <p:nvPr/>
          </p:nvSpPr>
          <p:spPr>
            <a:xfrm>
              <a:off x="1372043" y="6614097"/>
              <a:ext cx="21354888" cy="2114039"/>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explore new concepts by speculating preferred futures and their utopian and dystopian narratives. Focus on your own design problem, or follow the ‘Future Campus’ brief (p.208). Use the template from the companion website to support you. See p.209 for an example of the outcomes from speculating preferred futures.</a:t>
              </a:r>
            </a:p>
          </p:txBody>
        </p:sp>
        <p:sp>
          <p:nvSpPr>
            <p:cNvPr id="15" name="Shape 174">
              <a:extLst>
                <a:ext uri="{FF2B5EF4-FFF2-40B4-BE49-F238E27FC236}">
                  <a16:creationId xmlns:a16="http://schemas.microsoft.com/office/drawing/2014/main" id="{9F0078AB-11F2-294D-9DEA-F947C3B65325}"/>
                </a:ext>
              </a:extLst>
            </p:cNvPr>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6" name="Shape 175">
              <a:extLst>
                <a:ext uri="{FF2B5EF4-FFF2-40B4-BE49-F238E27FC236}">
                  <a16:creationId xmlns:a16="http://schemas.microsoft.com/office/drawing/2014/main" id="{DA4C5E85-1030-9E4E-9623-AF49CA7D966A}"/>
                </a:ext>
              </a:extLst>
            </p:cNvPr>
            <p:cNvSpPr/>
            <p:nvPr/>
          </p:nvSpPr>
          <p:spPr>
            <a:xfrm>
              <a:off x="19879348" y="3085400"/>
              <a:ext cx="4342534" cy="2452593"/>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endParaRPr lang="en-AU" dirty="0"/>
            </a:p>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A pen, paper, craft</a:t>
              </a:r>
            </a:p>
            <a:p>
              <a:pPr marR="254000" algn="r">
                <a:defRPr sz="3000" b="0">
                  <a:solidFill>
                    <a:srgbClr val="FFFFFF"/>
                  </a:solidFill>
                  <a:latin typeface="Montserrat Bold"/>
                  <a:ea typeface="Montserrat Bold"/>
                  <a:cs typeface="Montserrat Bold"/>
                  <a:sym typeface="Montserrat Bold"/>
                </a:defRPr>
              </a:pPr>
              <a:r>
                <a:rPr lang="en-AU" dirty="0"/>
                <a:t>materials (optional)</a:t>
              </a:r>
            </a:p>
            <a:p>
              <a:pPr marR="254000" algn="r">
                <a:defRPr sz="3000" b="0">
                  <a:solidFill>
                    <a:srgbClr val="FFFFFF"/>
                  </a:solidFill>
                  <a:latin typeface="Montserrat Bold"/>
                  <a:ea typeface="Montserrat Bold"/>
                  <a:cs typeface="Montserrat Bold"/>
                  <a:sym typeface="Montserrat Bold"/>
                </a:defRPr>
              </a:pPr>
              <a:endParaRPr lang="en-AU" dirty="0"/>
            </a:p>
          </p:txBody>
        </p:sp>
        <p:sp>
          <p:nvSpPr>
            <p:cNvPr id="17" name="Shape 176">
              <a:extLst>
                <a:ext uri="{FF2B5EF4-FFF2-40B4-BE49-F238E27FC236}">
                  <a16:creationId xmlns:a16="http://schemas.microsoft.com/office/drawing/2014/main" id="{EEE91D3D-A7A3-A54E-8864-BB953081F39D}"/>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 name="Shape 177">
              <a:extLst>
                <a:ext uri="{FF2B5EF4-FFF2-40B4-BE49-F238E27FC236}">
                  <a16:creationId xmlns:a16="http://schemas.microsoft.com/office/drawing/2014/main" id="{1D05F468-FC3C-5346-BF46-787655EF1DF9}"/>
                </a:ext>
              </a:extLst>
            </p:cNvPr>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9" name="Shape 178">
              <a:extLst>
                <a:ext uri="{FF2B5EF4-FFF2-40B4-BE49-F238E27FC236}">
                  <a16:creationId xmlns:a16="http://schemas.microsoft.com/office/drawing/2014/main" id="{C0F5625B-EB48-2A47-8178-5C1FC4F349D0}"/>
                </a:ext>
              </a:extLst>
            </p:cNvPr>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0" name="Shape 179">
              <a:extLst>
                <a:ext uri="{FF2B5EF4-FFF2-40B4-BE49-F238E27FC236}">
                  <a16:creationId xmlns:a16="http://schemas.microsoft.com/office/drawing/2014/main" id="{0CB923AA-2306-B54B-A8D2-1D90969808E5}"/>
                </a:ext>
              </a:extLst>
            </p:cNvPr>
            <p:cNvSpPr/>
            <p:nvPr/>
          </p:nvSpPr>
          <p:spPr>
            <a:xfrm>
              <a:off x="16358308" y="9195086"/>
              <a:ext cx="1038541"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21" name="Shape 181">
              <a:extLst>
                <a:ext uri="{FF2B5EF4-FFF2-40B4-BE49-F238E27FC236}">
                  <a16:creationId xmlns:a16="http://schemas.microsoft.com/office/drawing/2014/main" id="{DD85713E-0E45-094F-BDA6-46C47D6105AB}"/>
                </a:ext>
              </a:extLst>
            </p:cNvPr>
            <p:cNvSpPr/>
            <p:nvPr/>
          </p:nvSpPr>
          <p:spPr>
            <a:xfrm>
              <a:off x="-63945"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22" name="Shape 182">
              <a:extLst>
                <a:ext uri="{FF2B5EF4-FFF2-40B4-BE49-F238E27FC236}">
                  <a16:creationId xmlns:a16="http://schemas.microsoft.com/office/drawing/2014/main" id="{B426FB3B-791D-584F-B59F-7F5E4EB0731D}"/>
                </a:ext>
              </a:extLst>
            </p:cNvPr>
            <p:cNvSpPr/>
            <p:nvPr/>
          </p:nvSpPr>
          <p:spPr>
            <a:xfrm rot="5400000">
              <a:off x="14875440"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23" name="Shape 184">
              <a:extLst>
                <a:ext uri="{FF2B5EF4-FFF2-40B4-BE49-F238E27FC236}">
                  <a16:creationId xmlns:a16="http://schemas.microsoft.com/office/drawing/2014/main" id="{1D32B536-5696-9947-AA91-8D66E3B431AC}"/>
                </a:ext>
              </a:extLst>
            </p:cNvPr>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4" name="Shape 185">
              <a:extLst>
                <a:ext uri="{FF2B5EF4-FFF2-40B4-BE49-F238E27FC236}">
                  <a16:creationId xmlns:a16="http://schemas.microsoft.com/office/drawing/2014/main" id="{625C1B4F-9C37-3F4A-B522-EF3EE0118412}"/>
                </a:ext>
              </a:extLst>
            </p:cNvPr>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 name="Shape 187">
              <a:extLst>
                <a:ext uri="{FF2B5EF4-FFF2-40B4-BE49-F238E27FC236}">
                  <a16:creationId xmlns:a16="http://schemas.microsoft.com/office/drawing/2014/main" id="{03973C48-2962-9F49-925A-EC14F8ED4B47}"/>
                </a:ext>
              </a:extLst>
            </p:cNvPr>
            <p:cNvSpPr/>
            <p:nvPr/>
          </p:nvSpPr>
          <p:spPr>
            <a:xfrm>
              <a:off x="6438245" y="9195086"/>
              <a:ext cx="1038542" cy="1038541"/>
            </a:xfrm>
            <a:prstGeom prst="ellipse">
              <a:avLst/>
            </a:prstGeom>
            <a:solidFill>
              <a:schemeClr val="bg2"/>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26" name="Shape 188">
              <a:extLst>
                <a:ext uri="{FF2B5EF4-FFF2-40B4-BE49-F238E27FC236}">
                  <a16:creationId xmlns:a16="http://schemas.microsoft.com/office/drawing/2014/main" id="{BA247836-1900-2048-95BB-ED748E88F61E}"/>
                </a:ext>
              </a:extLst>
            </p:cNvPr>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7" name="Shape 140">
              <a:extLst>
                <a:ext uri="{FF2B5EF4-FFF2-40B4-BE49-F238E27FC236}">
                  <a16:creationId xmlns:a16="http://schemas.microsoft.com/office/drawing/2014/main" id="{B929A57D-4AA8-1A41-B245-C9B53D883D3E}"/>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 name="Shape 142">
              <a:extLst>
                <a:ext uri="{FF2B5EF4-FFF2-40B4-BE49-F238E27FC236}">
                  <a16:creationId xmlns:a16="http://schemas.microsoft.com/office/drawing/2014/main" id="{301347DA-9C46-224E-8449-29B84FE7721C}"/>
                </a:ext>
              </a:extLst>
            </p:cNvPr>
            <p:cNvSpPr/>
            <p:nvPr/>
          </p:nvSpPr>
          <p:spPr>
            <a:xfrm>
              <a:off x="19212262" y="-571854"/>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146</a:t>
              </a:r>
              <a:endParaRPr dirty="0"/>
            </a:p>
          </p:txBody>
        </p:sp>
        <p:sp>
          <p:nvSpPr>
            <p:cNvPr id="29" name="Shape 144">
              <a:extLst>
                <a:ext uri="{FF2B5EF4-FFF2-40B4-BE49-F238E27FC236}">
                  <a16:creationId xmlns:a16="http://schemas.microsoft.com/office/drawing/2014/main" id="{1D9492A4-BEF1-CC43-9179-87945379E1E2}"/>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56">
              <a:extLst>
                <a:ext uri="{FF2B5EF4-FFF2-40B4-BE49-F238E27FC236}">
                  <a16:creationId xmlns:a16="http://schemas.microsoft.com/office/drawing/2014/main" id="{DF7C6E85-E3CB-6149-940F-109F319AD711}"/>
                </a:ext>
              </a:extLst>
            </p:cNvPr>
            <p:cNvSpPr/>
            <p:nvPr/>
          </p:nvSpPr>
          <p:spPr>
            <a:xfrm>
              <a:off x="-233723" y="-831565"/>
              <a:ext cx="15385148"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Speculating</a:t>
              </a:r>
              <a:endParaRPr sz="12000" dirty="0"/>
            </a:p>
          </p:txBody>
        </p:sp>
        <p:sp>
          <p:nvSpPr>
            <p:cNvPr id="31" name="Shape 159">
              <a:extLst>
                <a:ext uri="{FF2B5EF4-FFF2-40B4-BE49-F238E27FC236}">
                  <a16:creationId xmlns:a16="http://schemas.microsoft.com/office/drawing/2014/main" id="{089E3B93-EA14-3C44-BCF0-9DE32F05EA27}"/>
                </a:ext>
              </a:extLst>
            </p:cNvPr>
            <p:cNvSpPr/>
            <p:nvPr/>
          </p:nvSpPr>
          <p:spPr>
            <a:xfrm>
              <a:off x="-347309" y="1797743"/>
              <a:ext cx="17303327"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Preferred Futures</a:t>
              </a:r>
              <a:endParaRPr sz="12000" dirty="0"/>
            </a:p>
          </p:txBody>
        </p:sp>
      </p:grpSp>
      <p:sp>
        <p:nvSpPr>
          <p:cNvPr id="32" name="Shape 190">
            <a:extLst>
              <a:ext uri="{FF2B5EF4-FFF2-40B4-BE49-F238E27FC236}">
                <a16:creationId xmlns:a16="http://schemas.microsoft.com/office/drawing/2014/main" id="{654C7E5C-E9E4-D74E-8302-02CB3F3FF03F}"/>
              </a:ext>
            </a:extLst>
          </p:cNvPr>
          <p:cNvSpPr/>
          <p:nvPr/>
        </p:nvSpPr>
        <p:spPr>
          <a:xfrm>
            <a:off x="19369023" y="10470228"/>
            <a:ext cx="493717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a:t>
            </a:r>
          </a:p>
        </p:txBody>
      </p:sp>
      <p:sp>
        <p:nvSpPr>
          <p:cNvPr id="33" name="Shape 191">
            <a:extLst>
              <a:ext uri="{FF2B5EF4-FFF2-40B4-BE49-F238E27FC236}">
                <a16:creationId xmlns:a16="http://schemas.microsoft.com/office/drawing/2014/main" id="{E2FB4315-E82E-CC4D-AB51-25CA66539049}"/>
              </a:ext>
            </a:extLst>
          </p:cNvPr>
          <p:cNvSpPr/>
          <p:nvPr/>
        </p:nvSpPr>
        <p:spPr>
          <a:xfrm>
            <a:off x="590519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34" name="Shape 192">
            <a:extLst>
              <a:ext uri="{FF2B5EF4-FFF2-40B4-BE49-F238E27FC236}">
                <a16:creationId xmlns:a16="http://schemas.microsoft.com/office/drawing/2014/main" id="{48AB2C24-09ED-7E45-8798-455AFDED9CB4}"/>
              </a:ext>
            </a:extLst>
          </p:cNvPr>
          <p:cNvSpPr/>
          <p:nvPr/>
        </p:nvSpPr>
        <p:spPr>
          <a:xfrm>
            <a:off x="10654207" y="10470228"/>
            <a:ext cx="2867003"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35" name="Shape 193">
            <a:extLst>
              <a:ext uri="{FF2B5EF4-FFF2-40B4-BE49-F238E27FC236}">
                <a16:creationId xmlns:a16="http://schemas.microsoft.com/office/drawing/2014/main" id="{1DE69B5C-DFEB-A54B-85DA-08483175D07E}"/>
              </a:ext>
            </a:extLst>
          </p:cNvPr>
          <p:cNvSpPr/>
          <p:nvPr/>
        </p:nvSpPr>
        <p:spPr>
          <a:xfrm>
            <a:off x="1582525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42" name="Shape 194">
            <a:extLst>
              <a:ext uri="{FF2B5EF4-FFF2-40B4-BE49-F238E27FC236}">
                <a16:creationId xmlns:a16="http://schemas.microsoft.com/office/drawing/2014/main" id="{C2A09EBB-9113-444C-8B35-B1AD8F57F38F}"/>
              </a:ext>
            </a:extLst>
          </p:cNvPr>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275">
            <a:extLst>
              <a:ext uri="{FF2B5EF4-FFF2-40B4-BE49-F238E27FC236}">
                <a16:creationId xmlns:a16="http://schemas.microsoft.com/office/drawing/2014/main" id="{A53DC5CE-7D3A-0440-9018-1772ED266A15}"/>
              </a:ext>
            </a:extLst>
          </p:cNvPr>
          <p:cNvSpPr/>
          <p:nvPr/>
        </p:nvSpPr>
        <p:spPr>
          <a:xfrm>
            <a:off x="19311188" y="12505104"/>
            <a:ext cx="4313745" cy="75982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a:sym typeface="Montserrat Medium"/>
              </a:rPr>
              <a:t>Clare Cooper</a:t>
            </a:r>
          </a:p>
          <a:p>
            <a:pPr algn="r">
              <a:defRPr sz="2000" b="0">
                <a:solidFill>
                  <a:srgbClr val="919191"/>
                </a:solidFill>
                <a:latin typeface="Montserrat Medium"/>
                <a:ea typeface="Montserrat Medium"/>
                <a:cs typeface="Montserrat Medium"/>
                <a:sym typeface="Montserrat Medium"/>
              </a:defRPr>
            </a:pPr>
            <a:endParaRPr lang="en-AU" dirty="0"/>
          </a:p>
        </p:txBody>
      </p:sp>
      <p:sp>
        <p:nvSpPr>
          <p:cNvPr id="280" name="Shape 280"/>
          <p:cNvSpPr/>
          <p:nvPr/>
        </p:nvSpPr>
        <p:spPr>
          <a:xfrm>
            <a:off x="19993729"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pic>
        <p:nvPicPr>
          <p:cNvPr id="10" name="Picture 9">
            <a:extLst>
              <a:ext uri="{FF2B5EF4-FFF2-40B4-BE49-F238E27FC236}">
                <a16:creationId xmlns:a16="http://schemas.microsoft.com/office/drawing/2014/main" id="{2FB72EC0-3F2E-9A4F-A421-A5ED5B4AA7C0}"/>
              </a:ext>
            </a:extLst>
          </p:cNvPr>
          <p:cNvPicPr>
            <a:picLocks noChangeAspect="1"/>
          </p:cNvPicPr>
          <p:nvPr/>
        </p:nvPicPr>
        <p:blipFill>
          <a:blip r:embed="rId2"/>
          <a:stretch>
            <a:fillRect/>
          </a:stretch>
        </p:blipFill>
        <p:spPr>
          <a:xfrm>
            <a:off x="-35802" y="-79630"/>
            <a:ext cx="19558000" cy="5892800"/>
          </a:xfrm>
          <a:prstGeom prst="rect">
            <a:avLst/>
          </a:prstGeom>
        </p:spPr>
      </p:pic>
      <p:grpSp>
        <p:nvGrpSpPr>
          <p:cNvPr id="11" name="Group 10">
            <a:extLst>
              <a:ext uri="{FF2B5EF4-FFF2-40B4-BE49-F238E27FC236}">
                <a16:creationId xmlns:a16="http://schemas.microsoft.com/office/drawing/2014/main" id="{9570201F-FA6A-2243-AE1D-2B90AA1111EE}"/>
              </a:ext>
            </a:extLst>
          </p:cNvPr>
          <p:cNvGrpSpPr/>
          <p:nvPr/>
        </p:nvGrpSpPr>
        <p:grpSpPr>
          <a:xfrm>
            <a:off x="-317812" y="-831565"/>
            <a:ext cx="24810268" cy="11065192"/>
            <a:chOff x="-347309" y="-831565"/>
            <a:chExt cx="24810268" cy="11065192"/>
          </a:xfrm>
        </p:grpSpPr>
        <p:sp>
          <p:nvSpPr>
            <p:cNvPr id="12" name="Shape 168">
              <a:extLst>
                <a:ext uri="{FF2B5EF4-FFF2-40B4-BE49-F238E27FC236}">
                  <a16:creationId xmlns:a16="http://schemas.microsoft.com/office/drawing/2014/main" id="{ED0D6DA5-08BB-5F44-B3AF-C625E0270971}"/>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 name="Shape 170">
              <a:extLst>
                <a:ext uri="{FF2B5EF4-FFF2-40B4-BE49-F238E27FC236}">
                  <a16:creationId xmlns:a16="http://schemas.microsoft.com/office/drawing/2014/main" id="{A08BCFDB-1B09-AE48-BB69-80929FDD476D}"/>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 name="Shape 172">
              <a:extLst>
                <a:ext uri="{FF2B5EF4-FFF2-40B4-BE49-F238E27FC236}">
                  <a16:creationId xmlns:a16="http://schemas.microsoft.com/office/drawing/2014/main" id="{19C43C63-6B96-4743-92E7-C4A083CAA310}"/>
                </a:ext>
              </a:extLst>
            </p:cNvPr>
            <p:cNvSpPr/>
            <p:nvPr/>
          </p:nvSpPr>
          <p:spPr>
            <a:xfrm>
              <a:off x="1372043" y="6614097"/>
              <a:ext cx="21354888" cy="2114039"/>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explore new concepts by speculating preferred futures and their utopian and dystopian narratives. Focus on your own design problem, or follow the ‘Future Campus’ brief (p.208). Use the template from the companion website to support you. See p.209 for an example of the outcomes from speculating preferred futures.</a:t>
              </a:r>
            </a:p>
          </p:txBody>
        </p:sp>
        <p:sp>
          <p:nvSpPr>
            <p:cNvPr id="15" name="Shape 174">
              <a:extLst>
                <a:ext uri="{FF2B5EF4-FFF2-40B4-BE49-F238E27FC236}">
                  <a16:creationId xmlns:a16="http://schemas.microsoft.com/office/drawing/2014/main" id="{1857CBD2-385D-4C49-9369-96F37EFB110E}"/>
                </a:ext>
              </a:extLst>
            </p:cNvPr>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6" name="Shape 175">
              <a:extLst>
                <a:ext uri="{FF2B5EF4-FFF2-40B4-BE49-F238E27FC236}">
                  <a16:creationId xmlns:a16="http://schemas.microsoft.com/office/drawing/2014/main" id="{25062AB7-1964-304B-B6E6-A99FE7D5E548}"/>
                </a:ext>
              </a:extLst>
            </p:cNvPr>
            <p:cNvSpPr/>
            <p:nvPr/>
          </p:nvSpPr>
          <p:spPr>
            <a:xfrm>
              <a:off x="19879348" y="3085400"/>
              <a:ext cx="4342534" cy="2452593"/>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endParaRPr lang="en-AU" dirty="0"/>
            </a:p>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A pen, paper, craft</a:t>
              </a:r>
            </a:p>
            <a:p>
              <a:pPr marR="254000" algn="r">
                <a:defRPr sz="3000" b="0">
                  <a:solidFill>
                    <a:srgbClr val="FFFFFF"/>
                  </a:solidFill>
                  <a:latin typeface="Montserrat Bold"/>
                  <a:ea typeface="Montserrat Bold"/>
                  <a:cs typeface="Montserrat Bold"/>
                  <a:sym typeface="Montserrat Bold"/>
                </a:defRPr>
              </a:pPr>
              <a:r>
                <a:rPr lang="en-AU" dirty="0"/>
                <a:t>materials (optional)</a:t>
              </a:r>
            </a:p>
            <a:p>
              <a:pPr marR="254000" algn="r">
                <a:defRPr sz="3000" b="0">
                  <a:solidFill>
                    <a:srgbClr val="FFFFFF"/>
                  </a:solidFill>
                  <a:latin typeface="Montserrat Bold"/>
                  <a:ea typeface="Montserrat Bold"/>
                  <a:cs typeface="Montserrat Bold"/>
                  <a:sym typeface="Montserrat Bold"/>
                </a:defRPr>
              </a:pPr>
              <a:endParaRPr lang="en-AU" dirty="0"/>
            </a:p>
          </p:txBody>
        </p:sp>
        <p:sp>
          <p:nvSpPr>
            <p:cNvPr id="17" name="Shape 176">
              <a:extLst>
                <a:ext uri="{FF2B5EF4-FFF2-40B4-BE49-F238E27FC236}">
                  <a16:creationId xmlns:a16="http://schemas.microsoft.com/office/drawing/2014/main" id="{6CD2F17B-7F8D-9A4A-9F4B-37F33113C911}"/>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 name="Shape 177">
              <a:extLst>
                <a:ext uri="{FF2B5EF4-FFF2-40B4-BE49-F238E27FC236}">
                  <a16:creationId xmlns:a16="http://schemas.microsoft.com/office/drawing/2014/main" id="{7D0183A9-E312-EE43-9A95-C6B39232A6F3}"/>
                </a:ext>
              </a:extLst>
            </p:cNvPr>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9" name="Shape 178">
              <a:extLst>
                <a:ext uri="{FF2B5EF4-FFF2-40B4-BE49-F238E27FC236}">
                  <a16:creationId xmlns:a16="http://schemas.microsoft.com/office/drawing/2014/main" id="{72B91E65-7742-1040-BB81-ADF93D46B95A}"/>
                </a:ext>
              </a:extLst>
            </p:cNvPr>
            <p:cNvSpPr/>
            <p:nvPr/>
          </p:nvSpPr>
          <p:spPr>
            <a:xfrm>
              <a:off x="21318340" y="9195086"/>
              <a:ext cx="1038542"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5</a:t>
              </a:r>
            </a:p>
          </p:txBody>
        </p:sp>
        <p:sp>
          <p:nvSpPr>
            <p:cNvPr id="20" name="Shape 179">
              <a:extLst>
                <a:ext uri="{FF2B5EF4-FFF2-40B4-BE49-F238E27FC236}">
                  <a16:creationId xmlns:a16="http://schemas.microsoft.com/office/drawing/2014/main" id="{398CB061-A4CA-9740-A377-DDB23DAECB8F}"/>
                </a:ext>
              </a:extLst>
            </p:cNvPr>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1" name="Shape 181">
              <a:extLst>
                <a:ext uri="{FF2B5EF4-FFF2-40B4-BE49-F238E27FC236}">
                  <a16:creationId xmlns:a16="http://schemas.microsoft.com/office/drawing/2014/main" id="{9E854331-9572-6048-8CB4-C77DB8AF10F1}"/>
                </a:ext>
              </a:extLst>
            </p:cNvPr>
            <p:cNvSpPr/>
            <p:nvPr/>
          </p:nvSpPr>
          <p:spPr>
            <a:xfrm>
              <a:off x="-63945"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22" name="Shape 182">
              <a:extLst>
                <a:ext uri="{FF2B5EF4-FFF2-40B4-BE49-F238E27FC236}">
                  <a16:creationId xmlns:a16="http://schemas.microsoft.com/office/drawing/2014/main" id="{BE642FE9-CFCB-8B4C-B7B6-B6CD5D80094C}"/>
                </a:ext>
              </a:extLst>
            </p:cNvPr>
            <p:cNvSpPr/>
            <p:nvPr/>
          </p:nvSpPr>
          <p:spPr>
            <a:xfrm rot="5400000">
              <a:off x="14875440"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23" name="Shape 184">
              <a:extLst>
                <a:ext uri="{FF2B5EF4-FFF2-40B4-BE49-F238E27FC236}">
                  <a16:creationId xmlns:a16="http://schemas.microsoft.com/office/drawing/2014/main" id="{A3E0C35D-7BD6-594D-B1C4-94890C08FCBA}"/>
                </a:ext>
              </a:extLst>
            </p:cNvPr>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4" name="Shape 185">
              <a:extLst>
                <a:ext uri="{FF2B5EF4-FFF2-40B4-BE49-F238E27FC236}">
                  <a16:creationId xmlns:a16="http://schemas.microsoft.com/office/drawing/2014/main" id="{A2A8908E-D231-FE49-BADE-F23C2219E9EF}"/>
                </a:ext>
              </a:extLst>
            </p:cNvPr>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 name="Shape 187">
              <a:extLst>
                <a:ext uri="{FF2B5EF4-FFF2-40B4-BE49-F238E27FC236}">
                  <a16:creationId xmlns:a16="http://schemas.microsoft.com/office/drawing/2014/main" id="{47873D22-352D-9D40-9599-85219EAC5EB1}"/>
                </a:ext>
              </a:extLst>
            </p:cNvPr>
            <p:cNvSpPr/>
            <p:nvPr/>
          </p:nvSpPr>
          <p:spPr>
            <a:xfrm>
              <a:off x="6438245" y="9195086"/>
              <a:ext cx="1038542" cy="1038541"/>
            </a:xfrm>
            <a:prstGeom prst="ellipse">
              <a:avLst/>
            </a:prstGeom>
            <a:solidFill>
              <a:schemeClr val="bg2"/>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26" name="Shape 188">
              <a:extLst>
                <a:ext uri="{FF2B5EF4-FFF2-40B4-BE49-F238E27FC236}">
                  <a16:creationId xmlns:a16="http://schemas.microsoft.com/office/drawing/2014/main" id="{2294BED4-A562-7C4A-A7BE-F38D2529ED33}"/>
                </a:ext>
              </a:extLst>
            </p:cNvPr>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7" name="Shape 140">
              <a:extLst>
                <a:ext uri="{FF2B5EF4-FFF2-40B4-BE49-F238E27FC236}">
                  <a16:creationId xmlns:a16="http://schemas.microsoft.com/office/drawing/2014/main" id="{9F1547E6-2740-1049-8C75-A40F75B57D20}"/>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 name="Shape 142">
              <a:extLst>
                <a:ext uri="{FF2B5EF4-FFF2-40B4-BE49-F238E27FC236}">
                  <a16:creationId xmlns:a16="http://schemas.microsoft.com/office/drawing/2014/main" id="{1F806F67-CFC8-4844-A409-C10514B7E97F}"/>
                </a:ext>
              </a:extLst>
            </p:cNvPr>
            <p:cNvSpPr/>
            <p:nvPr/>
          </p:nvSpPr>
          <p:spPr>
            <a:xfrm>
              <a:off x="19212262" y="-571854"/>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146</a:t>
              </a:r>
              <a:endParaRPr dirty="0"/>
            </a:p>
          </p:txBody>
        </p:sp>
        <p:sp>
          <p:nvSpPr>
            <p:cNvPr id="29" name="Shape 144">
              <a:extLst>
                <a:ext uri="{FF2B5EF4-FFF2-40B4-BE49-F238E27FC236}">
                  <a16:creationId xmlns:a16="http://schemas.microsoft.com/office/drawing/2014/main" id="{74FAE055-E3CD-A649-AB0A-0B4B0447CAE6}"/>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56">
              <a:extLst>
                <a:ext uri="{FF2B5EF4-FFF2-40B4-BE49-F238E27FC236}">
                  <a16:creationId xmlns:a16="http://schemas.microsoft.com/office/drawing/2014/main" id="{C1B4FA8B-71F2-2E45-A9DF-34CB270D22AD}"/>
                </a:ext>
              </a:extLst>
            </p:cNvPr>
            <p:cNvSpPr/>
            <p:nvPr/>
          </p:nvSpPr>
          <p:spPr>
            <a:xfrm>
              <a:off x="-233723" y="-831565"/>
              <a:ext cx="15385148"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Speculating</a:t>
              </a:r>
              <a:endParaRPr sz="12000" dirty="0"/>
            </a:p>
          </p:txBody>
        </p:sp>
        <p:sp>
          <p:nvSpPr>
            <p:cNvPr id="31" name="Shape 159">
              <a:extLst>
                <a:ext uri="{FF2B5EF4-FFF2-40B4-BE49-F238E27FC236}">
                  <a16:creationId xmlns:a16="http://schemas.microsoft.com/office/drawing/2014/main" id="{C43AC3E0-7446-5645-B018-93099109D6E9}"/>
                </a:ext>
              </a:extLst>
            </p:cNvPr>
            <p:cNvSpPr/>
            <p:nvPr/>
          </p:nvSpPr>
          <p:spPr>
            <a:xfrm>
              <a:off x="-347309" y="1797743"/>
              <a:ext cx="17303327"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Preferred Futures</a:t>
              </a:r>
              <a:endParaRPr sz="12000" dirty="0"/>
            </a:p>
          </p:txBody>
        </p:sp>
      </p:grpSp>
      <p:sp>
        <p:nvSpPr>
          <p:cNvPr id="32" name="Shape 190">
            <a:extLst>
              <a:ext uri="{FF2B5EF4-FFF2-40B4-BE49-F238E27FC236}">
                <a16:creationId xmlns:a16="http://schemas.microsoft.com/office/drawing/2014/main" id="{170B7F7F-76EA-4F4E-A544-BDD06D560826}"/>
              </a:ext>
            </a:extLst>
          </p:cNvPr>
          <p:cNvSpPr/>
          <p:nvPr/>
        </p:nvSpPr>
        <p:spPr>
          <a:xfrm>
            <a:off x="19369023" y="10470228"/>
            <a:ext cx="493717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a:t>
            </a:r>
          </a:p>
        </p:txBody>
      </p:sp>
      <p:sp>
        <p:nvSpPr>
          <p:cNvPr id="33" name="Shape 191">
            <a:extLst>
              <a:ext uri="{FF2B5EF4-FFF2-40B4-BE49-F238E27FC236}">
                <a16:creationId xmlns:a16="http://schemas.microsoft.com/office/drawing/2014/main" id="{B5C981B5-6CF2-FA45-B7A6-A1D9B638812F}"/>
              </a:ext>
            </a:extLst>
          </p:cNvPr>
          <p:cNvSpPr/>
          <p:nvPr/>
        </p:nvSpPr>
        <p:spPr>
          <a:xfrm>
            <a:off x="590519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34" name="Shape 192">
            <a:extLst>
              <a:ext uri="{FF2B5EF4-FFF2-40B4-BE49-F238E27FC236}">
                <a16:creationId xmlns:a16="http://schemas.microsoft.com/office/drawing/2014/main" id="{918A7D2C-BF2B-8441-B66E-F5FD0E2128A1}"/>
              </a:ext>
            </a:extLst>
          </p:cNvPr>
          <p:cNvSpPr/>
          <p:nvPr/>
        </p:nvSpPr>
        <p:spPr>
          <a:xfrm>
            <a:off x="10654207" y="10470228"/>
            <a:ext cx="2867003"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35" name="Shape 193">
            <a:extLst>
              <a:ext uri="{FF2B5EF4-FFF2-40B4-BE49-F238E27FC236}">
                <a16:creationId xmlns:a16="http://schemas.microsoft.com/office/drawing/2014/main" id="{A4E05335-827F-5441-A282-76EBEE2D9D8D}"/>
              </a:ext>
            </a:extLst>
          </p:cNvPr>
          <p:cNvSpPr/>
          <p:nvPr/>
        </p:nvSpPr>
        <p:spPr>
          <a:xfrm>
            <a:off x="1582525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36" name="Shape 194">
            <a:extLst>
              <a:ext uri="{FF2B5EF4-FFF2-40B4-BE49-F238E27FC236}">
                <a16:creationId xmlns:a16="http://schemas.microsoft.com/office/drawing/2014/main" id="{DC17A30D-032E-1E46-9DAA-A5A6B2068EF4}"/>
              </a:ext>
            </a:extLst>
          </p:cNvPr>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A87805-B67F-AD4D-A8F7-3BDAF3AD432C}"/>
              </a:ext>
            </a:extLst>
          </p:cNvPr>
          <p:cNvGrpSpPr/>
          <p:nvPr/>
        </p:nvGrpSpPr>
        <p:grpSpPr>
          <a:xfrm>
            <a:off x="-36937" y="-2011"/>
            <a:ext cx="24496471" cy="12569404"/>
            <a:chOff x="-36937" y="-2011"/>
            <a:chExt cx="24496471" cy="12569404"/>
          </a:xfrm>
        </p:grpSpPr>
        <p:pic>
          <p:nvPicPr>
            <p:cNvPr id="283"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284" name="Shape 284"/>
            <p:cNvSpPr/>
            <p:nvPr/>
          </p:nvSpPr>
          <p:spPr>
            <a:xfrm>
              <a:off x="765506" y="1801174"/>
              <a:ext cx="11256646" cy="1692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285" name="Shape 285"/>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6" name="Shape 286"/>
            <p:cNvSpPr/>
            <p:nvPr/>
          </p:nvSpPr>
          <p:spPr>
            <a:xfrm>
              <a:off x="855906" y="4285057"/>
              <a:ext cx="18232196" cy="765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287" name="Shape 287"/>
            <p:cNvSpPr/>
            <p:nvPr/>
          </p:nvSpPr>
          <p:spPr>
            <a:xfrm>
              <a:off x="855906" y="5114881"/>
              <a:ext cx="18232196" cy="44989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288" name="Shape 288"/>
            <p:cNvSpPr/>
            <p:nvPr/>
          </p:nvSpPr>
          <p:spPr>
            <a:xfrm>
              <a:off x="765719" y="9722610"/>
              <a:ext cx="1823219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E3ADD6-1FB1-ED48-8119-5DB4057041F7}"/>
              </a:ext>
            </a:extLst>
          </p:cNvPr>
          <p:cNvGrpSpPr/>
          <p:nvPr/>
        </p:nvGrpSpPr>
        <p:grpSpPr>
          <a:xfrm>
            <a:off x="-36937" y="720955"/>
            <a:ext cx="24457874" cy="13025113"/>
            <a:chOff x="-36937" y="720955"/>
            <a:chExt cx="24457874" cy="13025113"/>
          </a:xfrm>
        </p:grpSpPr>
        <p:pic>
          <p:nvPicPr>
            <p:cNvPr id="290"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291"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292" name="Shape 292"/>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3" name="Shape 293"/>
            <p:cNvSpPr/>
            <p:nvPr/>
          </p:nvSpPr>
          <p:spPr>
            <a:xfrm>
              <a:off x="975503" y="891390"/>
              <a:ext cx="3253868" cy="47783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294" name="Shape 294"/>
            <p:cNvSpPr/>
            <p:nvPr/>
          </p:nvSpPr>
          <p:spPr>
            <a:xfrm>
              <a:off x="8634748" y="2755150"/>
              <a:ext cx="14424722"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295" name="Shape 295"/>
            <p:cNvSpPr/>
            <p:nvPr/>
          </p:nvSpPr>
          <p:spPr>
            <a:xfrm>
              <a:off x="746861" y="6774665"/>
              <a:ext cx="23078331" cy="47275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296" name="Shape 296"/>
            <p:cNvSpPr/>
            <p:nvPr/>
          </p:nvSpPr>
          <p:spPr>
            <a:xfrm>
              <a:off x="16322992" y="12661177"/>
              <a:ext cx="7541642"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1181</TotalTime>
  <Words>927</Words>
  <Application>Microsoft Macintosh PowerPoint</Application>
  <PresentationFormat>Custom</PresentationFormat>
  <Paragraphs>129</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Helvetica Light</vt:lpstr>
      <vt:lpstr>Montserrat Bold</vt:lpstr>
      <vt:lpstr>Helvetica Neue</vt:lpstr>
      <vt:lpstr>Montserrat-BoldItalic</vt:lpstr>
      <vt:lpstr>Tw Cen MT</vt:lpstr>
      <vt:lpstr>Montserrat Medium</vt:lpstr>
      <vt:lpstr>Helvetica Neue Thin</vt:lpstr>
      <vt:lpstr>Helvetica Neue Light</vt:lpstr>
      <vt:lpstr>Palatino</vt:lpstr>
      <vt:lpstr>Montserrat-Italic</vt:lpstr>
      <vt:lpstr>Helvetica Neue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29</cp:revision>
  <dcterms:modified xsi:type="dcterms:W3CDTF">2021-02-01T06:12:05Z</dcterms:modified>
</cp:coreProperties>
</file>