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embeddedFontLst>
    <p:embeddedFont>
      <p:font typeface="Montserrat Bold" pitchFamily="2" charset="77"/>
      <p:bold r:id="rId13"/>
      <p:italic r:id="rId14"/>
      <p:boldItalic r:id="rId15"/>
    </p:embeddedFont>
    <p:embeddedFont>
      <p:font typeface="Montserrat Medium" pitchFamily="2" charset="77"/>
      <p:regular r:id="rId16"/>
      <p:italic r:id="rId17"/>
    </p:embeddedFont>
    <p:embeddedFont>
      <p:font typeface="Montserrat-BoldItalic" pitchFamily="2" charset="77"/>
      <p:bold r:id="rId18"/>
      <p:italic r:id="rId19"/>
      <p:boldItalic r:id="rId20"/>
    </p:embeddedFont>
    <p:embeddedFont>
      <p:font typeface="Montserrat-Italic" pitchFamily="2" charset="77"/>
      <p:italic r:id="rId21"/>
    </p:embeddedFont>
    <p:embeddedFont>
      <p:font typeface="Tw Cen MT" panose="020B0602020104020603" pitchFamily="34" charset="77"/>
      <p:regular r:id="rId22"/>
      <p:bold r:id="rId23"/>
      <p:italic r:id="rId24"/>
      <p:boldItalic r:id="rId25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8"/>
    <p:restoredTop sz="94527"/>
  </p:normalViewPr>
  <p:slideViewPr>
    <p:cSldViewPr snapToGrid="0" snapToObjects="1">
      <p:cViewPr varScale="1">
        <p:scale>
          <a:sx n="55" d="100"/>
          <a:sy n="55" d="100"/>
        </p:scale>
        <p:origin x="11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ge of a book&#10;&#10;Description automatically generated with low confidence">
            <a:extLst>
              <a:ext uri="{FF2B5EF4-FFF2-40B4-BE49-F238E27FC236}">
                <a16:creationId xmlns:a16="http://schemas.microsoft.com/office/drawing/2014/main" id="{DC901F1C-A601-C747-ACB7-43C0E8CF1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" t="37289" b="7246"/>
          <a:stretch/>
        </p:blipFill>
        <p:spPr>
          <a:xfrm>
            <a:off x="-35450" y="-43314"/>
            <a:ext cx="24498591" cy="1122123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3386275-3E7F-B349-85E3-2441AF236F0E}"/>
              </a:ext>
            </a:extLst>
          </p:cNvPr>
          <p:cNvGrpSpPr/>
          <p:nvPr/>
        </p:nvGrpSpPr>
        <p:grpSpPr>
          <a:xfrm>
            <a:off x="-35450" y="-211000"/>
            <a:ext cx="24498590" cy="13475926"/>
            <a:chOff x="-35450" y="-211000"/>
            <a:chExt cx="24498590" cy="13475926"/>
          </a:xfrm>
        </p:grpSpPr>
        <p:sp>
          <p:nvSpPr>
            <p:cNvPr id="120" name="Shape 120"/>
            <p:cNvSpPr/>
            <p:nvPr/>
          </p:nvSpPr>
          <p:spPr>
            <a:xfrm>
              <a:off x="585599" y="11961543"/>
              <a:ext cx="7142980" cy="10214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>
                  <a:solidFill>
                    <a:srgbClr val="EE5150"/>
                  </a:solidFill>
                </a:rPr>
                <a:t>TURN TO: </a:t>
              </a:r>
              <a:r>
                <a:rPr dirty="0"/>
                <a:t>Page </a:t>
              </a:r>
              <a:r>
                <a:rPr lang="en-AU" dirty="0"/>
                <a:t>112</a:t>
              </a: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-35450" y="-211000"/>
              <a:ext cx="24498590" cy="11404896"/>
            </a:xfrm>
            <a:prstGeom prst="rect">
              <a:avLst/>
            </a:prstGeom>
            <a:solidFill>
              <a:srgbClr val="000000">
                <a:alpha val="3984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-10388" y="11257466"/>
              <a:ext cx="24406392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5618788" y="12505104"/>
              <a:ext cx="8245846" cy="7598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lang="en-AU" dirty="0"/>
                <a:t>Image Attribution: Double-M, Public Domain Dedication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lang="en-AU" dirty="0"/>
                <a:t>(CC0), https://</a:t>
              </a:r>
              <a:r>
                <a:rPr lang="en-AU" dirty="0" err="1"/>
                <a:t>www.flickr.com</a:t>
              </a:r>
              <a:r>
                <a:rPr lang="en-AU" dirty="0"/>
                <a:t>/photos/double-m2/4705739444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-11907" y="173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15518519" y="225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43884" y="87262"/>
              <a:ext cx="1667118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Morphological</a:t>
              </a:r>
              <a:endParaRPr sz="16000" spc="-319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05292" y="7275075"/>
              <a:ext cx="10047621" cy="18985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Breaking a big, messy problem</a:t>
              </a:r>
            </a:p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into bite-sized pieces</a:t>
              </a: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40" y="4495128"/>
              <a:ext cx="12007633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5400000">
              <a:off x="11476800" y="502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04899" y="2811172"/>
              <a:ext cx="11063324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Charts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2DED92-0612-E749-9142-3B2C81F8AAEA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331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32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33" name="Shape 333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EC189B-7F3D-0747-B2FA-8BD86043BB43}"/>
              </a:ext>
            </a:extLst>
          </p:cNvPr>
          <p:cNvGrpSpPr/>
          <p:nvPr/>
        </p:nvGrpSpPr>
        <p:grpSpPr>
          <a:xfrm>
            <a:off x="-254236" y="-14040"/>
            <a:ext cx="24118870" cy="13122893"/>
            <a:chOff x="-254236" y="-14040"/>
            <a:chExt cx="24118870" cy="13122893"/>
          </a:xfrm>
        </p:grpSpPr>
        <p:sp>
          <p:nvSpPr>
            <p:cNvPr id="132" name="Shape 132"/>
            <p:cNvSpPr/>
            <p:nvPr/>
          </p:nvSpPr>
          <p:spPr>
            <a:xfrm>
              <a:off x="5037" y="-14040"/>
              <a:ext cx="17058978" cy="520117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5628357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08340"/>
              <a:ext cx="18411876" cy="4924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6000" b="0" spc="-319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Morphological   	Charts</a:t>
              </a: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page of a book&#10;&#10;Description automatically generated with low confidence">
            <a:extLst>
              <a:ext uri="{FF2B5EF4-FFF2-40B4-BE49-F238E27FC236}">
                <a16:creationId xmlns:a16="http://schemas.microsoft.com/office/drawing/2014/main" id="{89009E82-C19D-FD48-B32F-B2C8B42E0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" t="37289" b="26609"/>
          <a:stretch/>
        </p:blipFill>
        <p:spPr>
          <a:xfrm>
            <a:off x="-35449" y="-43723"/>
            <a:ext cx="19510242" cy="5952169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[flexible]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554258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10-15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hour</a:t>
            </a:r>
            <a:r>
              <a:rPr dirty="0"/>
              <a:t>]</a:t>
            </a:r>
          </a:p>
        </p:txBody>
      </p:sp>
      <p:sp>
        <p:nvSpPr>
          <p:cNvPr id="155" name="Shape 155"/>
          <p:cNvSpPr/>
          <p:nvPr/>
        </p:nvSpPr>
        <p:spPr>
          <a:xfrm>
            <a:off x="1536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[1-2 hours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32945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2-3</a:t>
            </a:r>
            <a:r>
              <a:rPr dirty="0"/>
              <a:t> </a:t>
            </a:r>
            <a:r>
              <a:rPr lang="en-AU" dirty="0"/>
              <a:t>hours]</a:t>
            </a:r>
            <a:r>
              <a:rPr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112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break your problem down into 15–20 sub-problems and generate ideas for solving each one using the template provided on the companion website. Focus on your own design problem, or follow the ‘Environmentally Resilient Communities’ brief (p.205).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531770" y="37905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Pen, paper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Morphological</a:t>
              </a:r>
              <a:endParaRPr sz="160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Charts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5" name="Shape 123">
            <a:extLst>
              <a:ext uri="{FF2B5EF4-FFF2-40B4-BE49-F238E27FC236}">
                <a16:creationId xmlns:a16="http://schemas.microsoft.com/office/drawing/2014/main" id="{80F86ECE-BACB-1148-8276-9B8A1FFA6D5D}"/>
              </a:ext>
            </a:extLst>
          </p:cNvPr>
          <p:cNvSpPr/>
          <p:nvPr/>
        </p:nvSpPr>
        <p:spPr>
          <a:xfrm>
            <a:off x="15618788" y="12505104"/>
            <a:ext cx="824584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Double-M, Public Domain Dedication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(CC0), https://</a:t>
            </a:r>
            <a:r>
              <a:rPr lang="en-AU" dirty="0" err="1"/>
              <a:t>www.flickr.com</a:t>
            </a:r>
            <a:r>
              <a:rPr lang="en-AU" dirty="0"/>
              <a:t>/photos/double-m2/4705739444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152">
            <a:extLst>
              <a:ext uri="{FF2B5EF4-FFF2-40B4-BE49-F238E27FC236}">
                <a16:creationId xmlns:a16="http://schemas.microsoft.com/office/drawing/2014/main" id="{1CAD63B8-959A-E847-BB39-B1F8710764FE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[flexible]</a:t>
            </a:r>
          </a:p>
        </p:txBody>
      </p:sp>
      <p:sp>
        <p:nvSpPr>
          <p:cNvPr id="89" name="Shape 153">
            <a:extLst>
              <a:ext uri="{FF2B5EF4-FFF2-40B4-BE49-F238E27FC236}">
                <a16:creationId xmlns:a16="http://schemas.microsoft.com/office/drawing/2014/main" id="{E6E08A91-BC58-0E45-826D-3A8EC611B2FA}"/>
              </a:ext>
            </a:extLst>
          </p:cNvPr>
          <p:cNvSpPr/>
          <p:nvPr/>
        </p:nvSpPr>
        <p:spPr>
          <a:xfrm>
            <a:off x="4913184" y="10442288"/>
            <a:ext cx="2554258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10-15 mins</a:t>
            </a:r>
            <a:r>
              <a:rPr dirty="0"/>
              <a:t>] </a:t>
            </a:r>
          </a:p>
        </p:txBody>
      </p:sp>
      <p:sp>
        <p:nvSpPr>
          <p:cNvPr id="90" name="Shape 154">
            <a:extLst>
              <a:ext uri="{FF2B5EF4-FFF2-40B4-BE49-F238E27FC236}">
                <a16:creationId xmlns:a16="http://schemas.microsoft.com/office/drawing/2014/main" id="{7127165F-4BF1-854A-9CD1-4C2BD4C438B7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hour</a:t>
            </a:r>
            <a:r>
              <a:rPr dirty="0"/>
              <a:t>]</a:t>
            </a:r>
          </a:p>
        </p:txBody>
      </p:sp>
      <p:sp>
        <p:nvSpPr>
          <p:cNvPr id="91" name="Shape 156">
            <a:extLst>
              <a:ext uri="{FF2B5EF4-FFF2-40B4-BE49-F238E27FC236}">
                <a16:creationId xmlns:a16="http://schemas.microsoft.com/office/drawing/2014/main" id="{5A187C89-5F9A-B941-AAB6-B11BE2CDAE0E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[1-2 hours</a:t>
            </a:r>
            <a:r>
              <a:rPr dirty="0"/>
              <a:t>]</a:t>
            </a:r>
          </a:p>
        </p:txBody>
      </p:sp>
      <p:sp>
        <p:nvSpPr>
          <p:cNvPr id="92" name="Shape 164">
            <a:extLst>
              <a:ext uri="{FF2B5EF4-FFF2-40B4-BE49-F238E27FC236}">
                <a16:creationId xmlns:a16="http://schemas.microsoft.com/office/drawing/2014/main" id="{E0520FAB-8211-7A42-B7D3-715D67AB6BC7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93" name="Shape 166">
            <a:extLst>
              <a:ext uri="{FF2B5EF4-FFF2-40B4-BE49-F238E27FC236}">
                <a16:creationId xmlns:a16="http://schemas.microsoft.com/office/drawing/2014/main" id="{685EBDC4-C555-964D-9C21-37DB0AC2DE97}"/>
              </a:ext>
            </a:extLst>
          </p:cNvPr>
          <p:cNvSpPr/>
          <p:nvPr/>
        </p:nvSpPr>
        <p:spPr>
          <a:xfrm>
            <a:off x="12849235" y="10442288"/>
            <a:ext cx="232945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2-3</a:t>
            </a:r>
            <a:r>
              <a:rPr dirty="0"/>
              <a:t> </a:t>
            </a:r>
            <a:r>
              <a:rPr lang="en-AU" dirty="0"/>
              <a:t>hours]</a:t>
            </a:r>
            <a:r>
              <a:rPr dirty="0"/>
              <a:t> </a:t>
            </a:r>
          </a:p>
        </p:txBody>
      </p:sp>
      <p:sp>
        <p:nvSpPr>
          <p:cNvPr id="186" name="Shape 186"/>
          <p:cNvSpPr/>
          <p:nvPr/>
        </p:nvSpPr>
        <p:spPr>
          <a:xfrm>
            <a:off x="4121628" y="10987347"/>
            <a:ext cx="3687763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F9D214-3822-2F48-AAA9-4DEF4A12099A}"/>
              </a:ext>
            </a:extLst>
          </p:cNvPr>
          <p:cNvGrpSpPr/>
          <p:nvPr/>
        </p:nvGrpSpPr>
        <p:grpSpPr>
          <a:xfrm>
            <a:off x="1478213" y="-576935"/>
            <a:ext cx="22984746" cy="10810562"/>
            <a:chOff x="1478213" y="-576935"/>
            <a:chExt cx="22984746" cy="10810562"/>
          </a:xfrm>
        </p:grpSpPr>
        <p:sp>
          <p:nvSpPr>
            <p:cNvPr id="170" name="Shape 170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3" name="Shape 142">
              <a:extLst>
                <a:ext uri="{FF2B5EF4-FFF2-40B4-BE49-F238E27FC236}">
                  <a16:creationId xmlns:a16="http://schemas.microsoft.com/office/drawing/2014/main" id="{EA04BD00-78FB-864E-B1BF-C1A045BDDB1E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/>
            </a:p>
          </p:txBody>
        </p:sp>
      </p:grpSp>
      <p:pic>
        <p:nvPicPr>
          <p:cNvPr id="64" name="Picture 63" descr="A page of a book&#10;&#10;Description automatically generated with low confidence">
            <a:extLst>
              <a:ext uri="{FF2B5EF4-FFF2-40B4-BE49-F238E27FC236}">
                <a16:creationId xmlns:a16="http://schemas.microsoft.com/office/drawing/2014/main" id="{B4B61E79-D927-404B-8A30-7EDD0E2711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" t="37289" b="26609"/>
          <a:stretch/>
        </p:blipFill>
        <p:spPr>
          <a:xfrm>
            <a:off x="-35449" y="-43723"/>
            <a:ext cx="19510242" cy="5952169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C7179E8-7712-204A-9454-11278F1AFADA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66" name="Shape 139">
              <a:extLst>
                <a:ext uri="{FF2B5EF4-FFF2-40B4-BE49-F238E27FC236}">
                  <a16:creationId xmlns:a16="http://schemas.microsoft.com/office/drawing/2014/main" id="{AE4607C6-FBD5-1E48-87AC-541861E52209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7" name="Shape 140">
              <a:extLst>
                <a:ext uri="{FF2B5EF4-FFF2-40B4-BE49-F238E27FC236}">
                  <a16:creationId xmlns:a16="http://schemas.microsoft.com/office/drawing/2014/main" id="{1E88BAE5-9A27-BB47-851B-DEDCA0C96E75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8" name="Shape 141">
              <a:extLst>
                <a:ext uri="{FF2B5EF4-FFF2-40B4-BE49-F238E27FC236}">
                  <a16:creationId xmlns:a16="http://schemas.microsoft.com/office/drawing/2014/main" id="{6D1838EF-C434-1849-AE0B-9CC158B7BF96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9" name="Shape 142">
              <a:extLst>
                <a:ext uri="{FF2B5EF4-FFF2-40B4-BE49-F238E27FC236}">
                  <a16:creationId xmlns:a16="http://schemas.microsoft.com/office/drawing/2014/main" id="{EA08CDA6-089E-4148-A5F8-30EF1E743622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112</a:t>
              </a:r>
              <a:endParaRPr dirty="0"/>
            </a:p>
          </p:txBody>
        </p:sp>
        <p:sp>
          <p:nvSpPr>
            <p:cNvPr id="70" name="Shape 143">
              <a:extLst>
                <a:ext uri="{FF2B5EF4-FFF2-40B4-BE49-F238E27FC236}">
                  <a16:creationId xmlns:a16="http://schemas.microsoft.com/office/drawing/2014/main" id="{4012111A-71B7-DA4E-AD37-CFC314BAE6D5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break your problem down into 15–20 sub-problems and generate ideas for solving each one using the template provided on the companion website. Focus on your own design problem, or follow the ‘Environmentally Resilient Communities’ brief (p.205).</a:t>
              </a:r>
            </a:p>
          </p:txBody>
        </p:sp>
        <p:sp>
          <p:nvSpPr>
            <p:cNvPr id="71" name="Shape 144">
              <a:extLst>
                <a:ext uri="{FF2B5EF4-FFF2-40B4-BE49-F238E27FC236}">
                  <a16:creationId xmlns:a16="http://schemas.microsoft.com/office/drawing/2014/main" id="{243309B4-D132-3C49-B6EE-A44D5783C214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2" name="Shape 145">
              <a:extLst>
                <a:ext uri="{FF2B5EF4-FFF2-40B4-BE49-F238E27FC236}">
                  <a16:creationId xmlns:a16="http://schemas.microsoft.com/office/drawing/2014/main" id="{CAF9BF83-D99F-3643-AD9E-6F0DCAFA6D79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73" name="Shape 146">
              <a:extLst>
                <a:ext uri="{FF2B5EF4-FFF2-40B4-BE49-F238E27FC236}">
                  <a16:creationId xmlns:a16="http://schemas.microsoft.com/office/drawing/2014/main" id="{FC4B4656-BA1E-8147-A7AB-972FF1137811}"/>
                </a:ext>
              </a:extLst>
            </p:cNvPr>
            <p:cNvSpPr/>
            <p:nvPr/>
          </p:nvSpPr>
          <p:spPr>
            <a:xfrm>
              <a:off x="20531770" y="37905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Pen, paper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6" name="Shape 149">
              <a:extLst>
                <a:ext uri="{FF2B5EF4-FFF2-40B4-BE49-F238E27FC236}">
                  <a16:creationId xmlns:a16="http://schemas.microsoft.com/office/drawing/2014/main" id="{CBC4C7EC-37F9-BB4A-ADAD-99BF314057F0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78" name="Shape 151">
              <a:extLst>
                <a:ext uri="{FF2B5EF4-FFF2-40B4-BE49-F238E27FC236}">
                  <a16:creationId xmlns:a16="http://schemas.microsoft.com/office/drawing/2014/main" id="{3098AD2A-F2A2-ED43-9316-483FA83607EB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79" name="Shape 157">
              <a:extLst>
                <a:ext uri="{FF2B5EF4-FFF2-40B4-BE49-F238E27FC236}">
                  <a16:creationId xmlns:a16="http://schemas.microsoft.com/office/drawing/2014/main" id="{117817B3-2E65-F34A-898E-C504508B1ACC}"/>
                </a:ext>
              </a:extLst>
            </p:cNvPr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80" name="Shape 158">
              <a:extLst>
                <a:ext uri="{FF2B5EF4-FFF2-40B4-BE49-F238E27FC236}">
                  <a16:creationId xmlns:a16="http://schemas.microsoft.com/office/drawing/2014/main" id="{72DE87CE-DA91-6045-914A-BF08AEE3BFDD}"/>
                </a:ext>
              </a:extLst>
            </p:cNvPr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1" name="Shape 159">
              <a:extLst>
                <a:ext uri="{FF2B5EF4-FFF2-40B4-BE49-F238E27FC236}">
                  <a16:creationId xmlns:a16="http://schemas.microsoft.com/office/drawing/2014/main" id="{E6BB0E6E-1F00-BE47-A5F7-25E7443B990A}"/>
                </a:ext>
              </a:extLst>
            </p:cNvPr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Morphological</a:t>
              </a:r>
              <a:endParaRPr sz="16000" spc="-319" dirty="0"/>
            </a:p>
          </p:txBody>
        </p:sp>
        <p:sp>
          <p:nvSpPr>
            <p:cNvPr id="82" name="Shape 160">
              <a:extLst>
                <a:ext uri="{FF2B5EF4-FFF2-40B4-BE49-F238E27FC236}">
                  <a16:creationId xmlns:a16="http://schemas.microsoft.com/office/drawing/2014/main" id="{16E1D08B-134F-674E-929D-A931627A7CD6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83" name="Shape 161">
              <a:extLst>
                <a:ext uri="{FF2B5EF4-FFF2-40B4-BE49-F238E27FC236}">
                  <a16:creationId xmlns:a16="http://schemas.microsoft.com/office/drawing/2014/main" id="{4424BFB3-D93C-0447-BDE7-0687482D60E7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" name="Shape 162">
              <a:extLst>
                <a:ext uri="{FF2B5EF4-FFF2-40B4-BE49-F238E27FC236}">
                  <a16:creationId xmlns:a16="http://schemas.microsoft.com/office/drawing/2014/main" id="{13FE1A3F-8E8E-9A4D-B254-7A77C3D31D66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Charts</a:t>
              </a:r>
              <a:endParaRPr dirty="0"/>
            </a:p>
          </p:txBody>
        </p:sp>
        <p:sp>
          <p:nvSpPr>
            <p:cNvPr id="85" name="Shape 163">
              <a:extLst>
                <a:ext uri="{FF2B5EF4-FFF2-40B4-BE49-F238E27FC236}">
                  <a16:creationId xmlns:a16="http://schemas.microsoft.com/office/drawing/2014/main" id="{F06F7096-6FD7-094F-8F4A-D92488F4E690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86" name="Shape 165">
              <a:extLst>
                <a:ext uri="{FF2B5EF4-FFF2-40B4-BE49-F238E27FC236}">
                  <a16:creationId xmlns:a16="http://schemas.microsoft.com/office/drawing/2014/main" id="{B9F3D7D0-8125-CD4A-AA17-004C7EB84B23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41" name="Shape 123">
            <a:extLst>
              <a:ext uri="{FF2B5EF4-FFF2-40B4-BE49-F238E27FC236}">
                <a16:creationId xmlns:a16="http://schemas.microsoft.com/office/drawing/2014/main" id="{A3B5BC7F-C1AA-B245-B384-740767BA9F19}"/>
              </a:ext>
            </a:extLst>
          </p:cNvPr>
          <p:cNvSpPr/>
          <p:nvPr/>
        </p:nvSpPr>
        <p:spPr>
          <a:xfrm>
            <a:off x="15618788" y="12505104"/>
            <a:ext cx="824584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Double-M, Public Domain Dedication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(CC0), https://</a:t>
            </a:r>
            <a:r>
              <a:rPr lang="en-AU" dirty="0" err="1"/>
              <a:t>www.flickr.com</a:t>
            </a:r>
            <a:r>
              <a:rPr lang="en-AU" dirty="0"/>
              <a:t>/photos/double-m2/4705739444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152">
            <a:extLst>
              <a:ext uri="{FF2B5EF4-FFF2-40B4-BE49-F238E27FC236}">
                <a16:creationId xmlns:a16="http://schemas.microsoft.com/office/drawing/2014/main" id="{BF3F7936-E6D7-BE4D-A642-AF010FAF7B7E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[flexible]</a:t>
            </a:r>
          </a:p>
        </p:txBody>
      </p:sp>
      <p:sp>
        <p:nvSpPr>
          <p:cNvPr id="88" name="Shape 153">
            <a:extLst>
              <a:ext uri="{FF2B5EF4-FFF2-40B4-BE49-F238E27FC236}">
                <a16:creationId xmlns:a16="http://schemas.microsoft.com/office/drawing/2014/main" id="{AA781A73-A72C-6348-866B-81CE52369624}"/>
              </a:ext>
            </a:extLst>
          </p:cNvPr>
          <p:cNvSpPr/>
          <p:nvPr/>
        </p:nvSpPr>
        <p:spPr>
          <a:xfrm>
            <a:off x="4913184" y="10442288"/>
            <a:ext cx="2554258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10-15 mins</a:t>
            </a:r>
            <a:r>
              <a:rPr dirty="0"/>
              <a:t>] </a:t>
            </a:r>
          </a:p>
        </p:txBody>
      </p:sp>
      <p:sp>
        <p:nvSpPr>
          <p:cNvPr id="89" name="Shape 154">
            <a:extLst>
              <a:ext uri="{FF2B5EF4-FFF2-40B4-BE49-F238E27FC236}">
                <a16:creationId xmlns:a16="http://schemas.microsoft.com/office/drawing/2014/main" id="{DB02C767-6E95-4B4A-AB4C-00333991444D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hour</a:t>
            </a:r>
            <a:r>
              <a:rPr dirty="0"/>
              <a:t>]</a:t>
            </a:r>
          </a:p>
        </p:txBody>
      </p:sp>
      <p:sp>
        <p:nvSpPr>
          <p:cNvPr id="90" name="Shape 156">
            <a:extLst>
              <a:ext uri="{FF2B5EF4-FFF2-40B4-BE49-F238E27FC236}">
                <a16:creationId xmlns:a16="http://schemas.microsoft.com/office/drawing/2014/main" id="{6E03D3C9-030D-C746-9BF5-2D156607DA6A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[1-2 hours</a:t>
            </a:r>
            <a:r>
              <a:rPr dirty="0"/>
              <a:t>]</a:t>
            </a:r>
          </a:p>
        </p:txBody>
      </p:sp>
      <p:sp>
        <p:nvSpPr>
          <p:cNvPr id="91" name="Shape 164">
            <a:extLst>
              <a:ext uri="{FF2B5EF4-FFF2-40B4-BE49-F238E27FC236}">
                <a16:creationId xmlns:a16="http://schemas.microsoft.com/office/drawing/2014/main" id="{473BDE99-CB0E-D946-B872-C49CFAD580B5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92" name="Shape 166">
            <a:extLst>
              <a:ext uri="{FF2B5EF4-FFF2-40B4-BE49-F238E27FC236}">
                <a16:creationId xmlns:a16="http://schemas.microsoft.com/office/drawing/2014/main" id="{98F42FBB-2FFE-D049-92C8-CF93CE08C0E9}"/>
              </a:ext>
            </a:extLst>
          </p:cNvPr>
          <p:cNvSpPr/>
          <p:nvPr/>
        </p:nvSpPr>
        <p:spPr>
          <a:xfrm>
            <a:off x="12849235" y="10442288"/>
            <a:ext cx="232945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2-3</a:t>
            </a:r>
            <a:r>
              <a:rPr dirty="0"/>
              <a:t> </a:t>
            </a:r>
            <a:r>
              <a:rPr lang="en-AU" dirty="0"/>
              <a:t>hours]</a:t>
            </a:r>
            <a:r>
              <a:rPr dirty="0"/>
              <a:t> </a:t>
            </a:r>
          </a:p>
        </p:txBody>
      </p:sp>
      <p:sp>
        <p:nvSpPr>
          <p:cNvPr id="217" name="Shape 217"/>
          <p:cNvSpPr/>
          <p:nvPr/>
        </p:nvSpPr>
        <p:spPr>
          <a:xfrm>
            <a:off x="8089653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3ECE4E-AA91-1F43-981B-EEF656856056}"/>
              </a:ext>
            </a:extLst>
          </p:cNvPr>
          <p:cNvGrpSpPr/>
          <p:nvPr/>
        </p:nvGrpSpPr>
        <p:grpSpPr>
          <a:xfrm>
            <a:off x="1478213" y="-62841"/>
            <a:ext cx="20878669" cy="10296468"/>
            <a:chOff x="1478213" y="-62841"/>
            <a:chExt cx="20878669" cy="10296468"/>
          </a:xfrm>
        </p:grpSpPr>
        <p:sp>
          <p:nvSpPr>
            <p:cNvPr id="201" name="Shape 201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pic>
        <p:nvPicPr>
          <p:cNvPr id="63" name="Picture 62" descr="A page of a book&#10;&#10;Description automatically generated with low confidence">
            <a:extLst>
              <a:ext uri="{FF2B5EF4-FFF2-40B4-BE49-F238E27FC236}">
                <a16:creationId xmlns:a16="http://schemas.microsoft.com/office/drawing/2014/main" id="{09813FD6-542B-0040-B67A-2B34F4A24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" t="37289" b="26609"/>
          <a:stretch/>
        </p:blipFill>
        <p:spPr>
          <a:xfrm>
            <a:off x="-35449" y="-43723"/>
            <a:ext cx="19510242" cy="5952169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7F41454-529C-CE44-8B14-9048E7D628EF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65" name="Shape 139">
              <a:extLst>
                <a:ext uri="{FF2B5EF4-FFF2-40B4-BE49-F238E27FC236}">
                  <a16:creationId xmlns:a16="http://schemas.microsoft.com/office/drawing/2014/main" id="{8B871AB4-8EC3-824D-A2EA-7F07C680018A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" name="Shape 140">
              <a:extLst>
                <a:ext uri="{FF2B5EF4-FFF2-40B4-BE49-F238E27FC236}">
                  <a16:creationId xmlns:a16="http://schemas.microsoft.com/office/drawing/2014/main" id="{391F169B-7198-EA40-A5BA-75B9D6062DB7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7" name="Shape 141">
              <a:extLst>
                <a:ext uri="{FF2B5EF4-FFF2-40B4-BE49-F238E27FC236}">
                  <a16:creationId xmlns:a16="http://schemas.microsoft.com/office/drawing/2014/main" id="{151E2EE6-BD09-6D43-987A-85C5CB3BE7D4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8" name="Shape 142">
              <a:extLst>
                <a:ext uri="{FF2B5EF4-FFF2-40B4-BE49-F238E27FC236}">
                  <a16:creationId xmlns:a16="http://schemas.microsoft.com/office/drawing/2014/main" id="{38232ED7-1739-8548-8CA0-FE149B5EDD37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112</a:t>
              </a:r>
              <a:endParaRPr dirty="0"/>
            </a:p>
          </p:txBody>
        </p:sp>
        <p:sp>
          <p:nvSpPr>
            <p:cNvPr id="69" name="Shape 143">
              <a:extLst>
                <a:ext uri="{FF2B5EF4-FFF2-40B4-BE49-F238E27FC236}">
                  <a16:creationId xmlns:a16="http://schemas.microsoft.com/office/drawing/2014/main" id="{ADECCC5E-3FE4-9042-AE16-8A5A9D9EDE3E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break your problem down into 15–20 sub-problems and generate ideas for solving each one using the template provided on the companion website. Focus on your own design problem, or follow the ‘Environmentally Resilient Communities’ brief (p.205).</a:t>
              </a:r>
            </a:p>
          </p:txBody>
        </p:sp>
        <p:sp>
          <p:nvSpPr>
            <p:cNvPr id="70" name="Shape 144">
              <a:extLst>
                <a:ext uri="{FF2B5EF4-FFF2-40B4-BE49-F238E27FC236}">
                  <a16:creationId xmlns:a16="http://schemas.microsoft.com/office/drawing/2014/main" id="{F639531E-9797-AF4B-AA45-9E70B74F56E1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1" name="Shape 145">
              <a:extLst>
                <a:ext uri="{FF2B5EF4-FFF2-40B4-BE49-F238E27FC236}">
                  <a16:creationId xmlns:a16="http://schemas.microsoft.com/office/drawing/2014/main" id="{71888014-B59D-9B4B-B136-B979BF5B3364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72" name="Shape 146">
              <a:extLst>
                <a:ext uri="{FF2B5EF4-FFF2-40B4-BE49-F238E27FC236}">
                  <a16:creationId xmlns:a16="http://schemas.microsoft.com/office/drawing/2014/main" id="{670B4F46-9F8C-1E48-BC48-37A666209AFA}"/>
                </a:ext>
              </a:extLst>
            </p:cNvPr>
            <p:cNvSpPr/>
            <p:nvPr/>
          </p:nvSpPr>
          <p:spPr>
            <a:xfrm>
              <a:off x="20531770" y="37905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Pen, paper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5" name="Shape 149">
              <a:extLst>
                <a:ext uri="{FF2B5EF4-FFF2-40B4-BE49-F238E27FC236}">
                  <a16:creationId xmlns:a16="http://schemas.microsoft.com/office/drawing/2014/main" id="{00F6264C-F08F-1C46-AC97-49194A07E80A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76" name="Shape 150">
              <a:extLst>
                <a:ext uri="{FF2B5EF4-FFF2-40B4-BE49-F238E27FC236}">
                  <a16:creationId xmlns:a16="http://schemas.microsoft.com/office/drawing/2014/main" id="{89241CA0-6E43-4944-9F26-891BDE9310DB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77" name="Shape 151">
              <a:extLst>
                <a:ext uri="{FF2B5EF4-FFF2-40B4-BE49-F238E27FC236}">
                  <a16:creationId xmlns:a16="http://schemas.microsoft.com/office/drawing/2014/main" id="{AD5A4019-662D-E142-8CD7-EEE8F853B868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78" name="Shape 157">
              <a:extLst>
                <a:ext uri="{FF2B5EF4-FFF2-40B4-BE49-F238E27FC236}">
                  <a16:creationId xmlns:a16="http://schemas.microsoft.com/office/drawing/2014/main" id="{C481BEF7-7D98-994D-A193-8F6D2C31B3D6}"/>
                </a:ext>
              </a:extLst>
            </p:cNvPr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79" name="Shape 158">
              <a:extLst>
                <a:ext uri="{FF2B5EF4-FFF2-40B4-BE49-F238E27FC236}">
                  <a16:creationId xmlns:a16="http://schemas.microsoft.com/office/drawing/2014/main" id="{96B75115-0EFC-3C4E-B9E1-E7FA4BD2F498}"/>
                </a:ext>
              </a:extLst>
            </p:cNvPr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0" name="Shape 159">
              <a:extLst>
                <a:ext uri="{FF2B5EF4-FFF2-40B4-BE49-F238E27FC236}">
                  <a16:creationId xmlns:a16="http://schemas.microsoft.com/office/drawing/2014/main" id="{0C4FF5BD-44C2-9446-AA0A-E1B71F1105EF}"/>
                </a:ext>
              </a:extLst>
            </p:cNvPr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Morphological</a:t>
              </a:r>
              <a:endParaRPr sz="16000" spc="-319" dirty="0"/>
            </a:p>
          </p:txBody>
        </p:sp>
        <p:sp>
          <p:nvSpPr>
            <p:cNvPr id="81" name="Shape 160">
              <a:extLst>
                <a:ext uri="{FF2B5EF4-FFF2-40B4-BE49-F238E27FC236}">
                  <a16:creationId xmlns:a16="http://schemas.microsoft.com/office/drawing/2014/main" id="{DA5C1EEC-B0A9-5148-9BF5-0399C74F4A52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82" name="Shape 161">
              <a:extLst>
                <a:ext uri="{FF2B5EF4-FFF2-40B4-BE49-F238E27FC236}">
                  <a16:creationId xmlns:a16="http://schemas.microsoft.com/office/drawing/2014/main" id="{0E294F37-6FA0-6444-BCE3-7B4AD6C7FA97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3" name="Shape 162">
              <a:extLst>
                <a:ext uri="{FF2B5EF4-FFF2-40B4-BE49-F238E27FC236}">
                  <a16:creationId xmlns:a16="http://schemas.microsoft.com/office/drawing/2014/main" id="{AB25422D-C88C-964C-B5E1-1177761F68D3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Charts</a:t>
              </a:r>
              <a:endParaRPr dirty="0"/>
            </a:p>
          </p:txBody>
        </p:sp>
        <p:sp>
          <p:nvSpPr>
            <p:cNvPr id="85" name="Shape 165">
              <a:extLst>
                <a:ext uri="{FF2B5EF4-FFF2-40B4-BE49-F238E27FC236}">
                  <a16:creationId xmlns:a16="http://schemas.microsoft.com/office/drawing/2014/main" id="{3D1E70AB-BE6C-914B-B575-BE1A9D5992EB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9" name="Shape 123">
            <a:extLst>
              <a:ext uri="{FF2B5EF4-FFF2-40B4-BE49-F238E27FC236}">
                <a16:creationId xmlns:a16="http://schemas.microsoft.com/office/drawing/2014/main" id="{3968219D-E3B8-5448-906D-606B4308361A}"/>
              </a:ext>
            </a:extLst>
          </p:cNvPr>
          <p:cNvSpPr/>
          <p:nvPr/>
        </p:nvSpPr>
        <p:spPr>
          <a:xfrm>
            <a:off x="15618788" y="12505104"/>
            <a:ext cx="824584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Double-M, Public Domain Dedication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(CC0), https://</a:t>
            </a:r>
            <a:r>
              <a:rPr lang="en-AU" dirty="0" err="1"/>
              <a:t>www.flickr.com</a:t>
            </a:r>
            <a:r>
              <a:rPr lang="en-AU" dirty="0"/>
              <a:t>/photos/double-m2/4705739444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152">
            <a:extLst>
              <a:ext uri="{FF2B5EF4-FFF2-40B4-BE49-F238E27FC236}">
                <a16:creationId xmlns:a16="http://schemas.microsoft.com/office/drawing/2014/main" id="{5E2D76CF-B904-2744-B3A4-99962DB0BB68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[flexible]</a:t>
            </a:r>
          </a:p>
        </p:txBody>
      </p:sp>
      <p:sp>
        <p:nvSpPr>
          <p:cNvPr id="64" name="Shape 153">
            <a:extLst>
              <a:ext uri="{FF2B5EF4-FFF2-40B4-BE49-F238E27FC236}">
                <a16:creationId xmlns:a16="http://schemas.microsoft.com/office/drawing/2014/main" id="{73D642F2-E406-834E-93D8-8723FDCEABA0}"/>
              </a:ext>
            </a:extLst>
          </p:cNvPr>
          <p:cNvSpPr/>
          <p:nvPr/>
        </p:nvSpPr>
        <p:spPr>
          <a:xfrm>
            <a:off x="4913184" y="10442288"/>
            <a:ext cx="2554258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10-15 mins</a:t>
            </a:r>
            <a:r>
              <a:rPr dirty="0"/>
              <a:t>] </a:t>
            </a:r>
          </a:p>
        </p:txBody>
      </p:sp>
      <p:sp>
        <p:nvSpPr>
          <p:cNvPr id="65" name="Shape 154">
            <a:extLst>
              <a:ext uri="{FF2B5EF4-FFF2-40B4-BE49-F238E27FC236}">
                <a16:creationId xmlns:a16="http://schemas.microsoft.com/office/drawing/2014/main" id="{30698AAC-40E3-0242-89ED-ED34005622F6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hour</a:t>
            </a:r>
            <a:r>
              <a:rPr dirty="0"/>
              <a:t>]</a:t>
            </a:r>
          </a:p>
        </p:txBody>
      </p:sp>
      <p:sp>
        <p:nvSpPr>
          <p:cNvPr id="66" name="Shape 156">
            <a:extLst>
              <a:ext uri="{FF2B5EF4-FFF2-40B4-BE49-F238E27FC236}">
                <a16:creationId xmlns:a16="http://schemas.microsoft.com/office/drawing/2014/main" id="{55E56A42-5DAA-CA45-B4F0-C7C0E6EDF0A9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[1-2 hours</a:t>
            </a:r>
            <a:r>
              <a:rPr dirty="0"/>
              <a:t>]</a:t>
            </a:r>
          </a:p>
        </p:txBody>
      </p:sp>
      <p:sp>
        <p:nvSpPr>
          <p:cNvPr id="67" name="Shape 164">
            <a:extLst>
              <a:ext uri="{FF2B5EF4-FFF2-40B4-BE49-F238E27FC236}">
                <a16:creationId xmlns:a16="http://schemas.microsoft.com/office/drawing/2014/main" id="{C3FE7440-9FB0-2B44-A7B2-23F7D8C931E1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68" name="Shape 166">
            <a:extLst>
              <a:ext uri="{FF2B5EF4-FFF2-40B4-BE49-F238E27FC236}">
                <a16:creationId xmlns:a16="http://schemas.microsoft.com/office/drawing/2014/main" id="{BE37C60F-8150-5A4A-89D2-87B1766E82F4}"/>
              </a:ext>
            </a:extLst>
          </p:cNvPr>
          <p:cNvSpPr/>
          <p:nvPr/>
        </p:nvSpPr>
        <p:spPr>
          <a:xfrm>
            <a:off x="12849235" y="10442288"/>
            <a:ext cx="232945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2-3</a:t>
            </a:r>
            <a:r>
              <a:rPr dirty="0"/>
              <a:t> </a:t>
            </a:r>
            <a:r>
              <a:rPr lang="en-AU" dirty="0"/>
              <a:t>hours]</a:t>
            </a:r>
            <a:r>
              <a:rPr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172BCF-7BEB-4B4F-9797-3782D0919E18}"/>
              </a:ext>
            </a:extLst>
          </p:cNvPr>
          <p:cNvGrpSpPr/>
          <p:nvPr/>
        </p:nvGrpSpPr>
        <p:grpSpPr>
          <a:xfrm>
            <a:off x="504899" y="-62841"/>
            <a:ext cx="21851983" cy="10296468"/>
            <a:chOff x="504899" y="-62841"/>
            <a:chExt cx="21851983" cy="10296468"/>
          </a:xfrm>
        </p:grpSpPr>
        <p:sp>
          <p:nvSpPr>
            <p:cNvPr id="232" name="Shape 232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7" name="Shape 162">
              <a:extLst>
                <a:ext uri="{FF2B5EF4-FFF2-40B4-BE49-F238E27FC236}">
                  <a16:creationId xmlns:a16="http://schemas.microsoft.com/office/drawing/2014/main" id="{9DE4C810-C628-DD4C-9E97-496EBEDD0953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Canvas</a:t>
              </a: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4</a:t>
              </a:r>
            </a:p>
          </p:txBody>
        </p:sp>
      </p:grpSp>
      <p:sp>
        <p:nvSpPr>
          <p:cNvPr id="260" name="Shape 260"/>
          <p:cNvSpPr/>
          <p:nvPr/>
        </p:nvSpPr>
        <p:spPr>
          <a:xfrm>
            <a:off x="12057678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pic>
        <p:nvPicPr>
          <p:cNvPr id="39" name="Picture 38" descr="A page of a book&#10;&#10;Description automatically generated with low confidence">
            <a:extLst>
              <a:ext uri="{FF2B5EF4-FFF2-40B4-BE49-F238E27FC236}">
                <a16:creationId xmlns:a16="http://schemas.microsoft.com/office/drawing/2014/main" id="{9621C4D8-4C96-594D-9DDE-9EF8B6557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" t="37289" b="26609"/>
          <a:stretch/>
        </p:blipFill>
        <p:spPr>
          <a:xfrm>
            <a:off x="-35449" y="-43723"/>
            <a:ext cx="19510242" cy="5952169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786973B3-CCF6-F64E-ADD1-0119EA15060E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41" name="Shape 139">
              <a:extLst>
                <a:ext uri="{FF2B5EF4-FFF2-40B4-BE49-F238E27FC236}">
                  <a16:creationId xmlns:a16="http://schemas.microsoft.com/office/drawing/2014/main" id="{9048CA9C-F7D7-B04D-8DF9-33144AB75536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" name="Shape 140">
              <a:extLst>
                <a:ext uri="{FF2B5EF4-FFF2-40B4-BE49-F238E27FC236}">
                  <a16:creationId xmlns:a16="http://schemas.microsoft.com/office/drawing/2014/main" id="{EFC57C3A-8F43-2B45-9DE2-5657122F1350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Shape 141">
              <a:extLst>
                <a:ext uri="{FF2B5EF4-FFF2-40B4-BE49-F238E27FC236}">
                  <a16:creationId xmlns:a16="http://schemas.microsoft.com/office/drawing/2014/main" id="{E36E173A-6B66-8D4A-A45F-3E870ABB89FF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Shape 142">
              <a:extLst>
                <a:ext uri="{FF2B5EF4-FFF2-40B4-BE49-F238E27FC236}">
                  <a16:creationId xmlns:a16="http://schemas.microsoft.com/office/drawing/2014/main" id="{7C1731EB-5F76-5F41-AD85-46679516E18A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112</a:t>
              </a:r>
              <a:endParaRPr dirty="0"/>
            </a:p>
          </p:txBody>
        </p:sp>
        <p:sp>
          <p:nvSpPr>
            <p:cNvPr id="45" name="Shape 143">
              <a:extLst>
                <a:ext uri="{FF2B5EF4-FFF2-40B4-BE49-F238E27FC236}">
                  <a16:creationId xmlns:a16="http://schemas.microsoft.com/office/drawing/2014/main" id="{D17C5CB9-8A49-AA46-9707-187F554D5A3D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break your problem down into 15–20 sub-problems and generate ideas for solving each one using the template provided on the companion website. Focus on your own design problem, or follow the ‘Environmentally Resilient Communities’ brief (p.205).</a:t>
              </a:r>
            </a:p>
          </p:txBody>
        </p:sp>
        <p:sp>
          <p:nvSpPr>
            <p:cNvPr id="46" name="Shape 144">
              <a:extLst>
                <a:ext uri="{FF2B5EF4-FFF2-40B4-BE49-F238E27FC236}">
                  <a16:creationId xmlns:a16="http://schemas.microsoft.com/office/drawing/2014/main" id="{648BC895-F6B8-7A46-A59C-88A03AED19ED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7" name="Shape 145">
              <a:extLst>
                <a:ext uri="{FF2B5EF4-FFF2-40B4-BE49-F238E27FC236}">
                  <a16:creationId xmlns:a16="http://schemas.microsoft.com/office/drawing/2014/main" id="{09025A12-4595-8243-9654-6F6129B4118F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48" name="Shape 146">
              <a:extLst>
                <a:ext uri="{FF2B5EF4-FFF2-40B4-BE49-F238E27FC236}">
                  <a16:creationId xmlns:a16="http://schemas.microsoft.com/office/drawing/2014/main" id="{F5C6D325-3244-054E-9E70-51AD5F6A3CDC}"/>
                </a:ext>
              </a:extLst>
            </p:cNvPr>
            <p:cNvSpPr/>
            <p:nvPr/>
          </p:nvSpPr>
          <p:spPr>
            <a:xfrm>
              <a:off x="20531770" y="37905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Pen, paper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1" name="Shape 149">
              <a:extLst>
                <a:ext uri="{FF2B5EF4-FFF2-40B4-BE49-F238E27FC236}">
                  <a16:creationId xmlns:a16="http://schemas.microsoft.com/office/drawing/2014/main" id="{4E5AFE56-7D68-DC43-B928-432AEB4D208D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76096343-9D09-2B49-92B4-BA2F8E31C169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53" name="Shape 151">
              <a:extLst>
                <a:ext uri="{FF2B5EF4-FFF2-40B4-BE49-F238E27FC236}">
                  <a16:creationId xmlns:a16="http://schemas.microsoft.com/office/drawing/2014/main" id="{95CF8390-F525-6D48-9704-7DF13FE03D80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54" name="Shape 157">
              <a:extLst>
                <a:ext uri="{FF2B5EF4-FFF2-40B4-BE49-F238E27FC236}">
                  <a16:creationId xmlns:a16="http://schemas.microsoft.com/office/drawing/2014/main" id="{F04E17AF-58DB-654A-B662-5E29B0808524}"/>
                </a:ext>
              </a:extLst>
            </p:cNvPr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55" name="Shape 158">
              <a:extLst>
                <a:ext uri="{FF2B5EF4-FFF2-40B4-BE49-F238E27FC236}">
                  <a16:creationId xmlns:a16="http://schemas.microsoft.com/office/drawing/2014/main" id="{CA28FFE1-DCC8-584E-B2CB-6635BDF80A94}"/>
                </a:ext>
              </a:extLst>
            </p:cNvPr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6" name="Shape 159">
              <a:extLst>
                <a:ext uri="{FF2B5EF4-FFF2-40B4-BE49-F238E27FC236}">
                  <a16:creationId xmlns:a16="http://schemas.microsoft.com/office/drawing/2014/main" id="{48BAB8C4-F612-8E45-B34F-48795342F348}"/>
                </a:ext>
              </a:extLst>
            </p:cNvPr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Morphological</a:t>
              </a:r>
              <a:endParaRPr sz="16000" spc="-319" dirty="0"/>
            </a:p>
          </p:txBody>
        </p:sp>
        <p:sp>
          <p:nvSpPr>
            <p:cNvPr id="57" name="Shape 160">
              <a:extLst>
                <a:ext uri="{FF2B5EF4-FFF2-40B4-BE49-F238E27FC236}">
                  <a16:creationId xmlns:a16="http://schemas.microsoft.com/office/drawing/2014/main" id="{E4B8FB5E-F7B6-6847-82C7-D13F89EF30D2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58" name="Shape 161">
              <a:extLst>
                <a:ext uri="{FF2B5EF4-FFF2-40B4-BE49-F238E27FC236}">
                  <a16:creationId xmlns:a16="http://schemas.microsoft.com/office/drawing/2014/main" id="{B19969BB-D272-714D-B2E0-562541C4D3D6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9" name="Shape 162">
              <a:extLst>
                <a:ext uri="{FF2B5EF4-FFF2-40B4-BE49-F238E27FC236}">
                  <a16:creationId xmlns:a16="http://schemas.microsoft.com/office/drawing/2014/main" id="{C5F3F528-586B-9D4F-8F9A-FA1AAA485C2C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Charts</a:t>
              </a:r>
              <a:endParaRPr dirty="0"/>
            </a:p>
          </p:txBody>
        </p:sp>
        <p:sp>
          <p:nvSpPr>
            <p:cNvPr id="60" name="Shape 163">
              <a:extLst>
                <a:ext uri="{FF2B5EF4-FFF2-40B4-BE49-F238E27FC236}">
                  <a16:creationId xmlns:a16="http://schemas.microsoft.com/office/drawing/2014/main" id="{B1828982-CC6D-984F-BBCD-1C09BD710134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50" name="Shape 123">
            <a:extLst>
              <a:ext uri="{FF2B5EF4-FFF2-40B4-BE49-F238E27FC236}">
                <a16:creationId xmlns:a16="http://schemas.microsoft.com/office/drawing/2014/main" id="{8477ABA6-D366-1347-8A68-11C72D1830B8}"/>
              </a:ext>
            </a:extLst>
          </p:cNvPr>
          <p:cNvSpPr/>
          <p:nvPr/>
        </p:nvSpPr>
        <p:spPr>
          <a:xfrm>
            <a:off x="15618788" y="12505104"/>
            <a:ext cx="824584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Double-M, Public Domain Dedication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(CC0), https://</a:t>
            </a:r>
            <a:r>
              <a:rPr lang="en-AU" dirty="0" err="1"/>
              <a:t>www.flickr.com</a:t>
            </a:r>
            <a:r>
              <a:rPr lang="en-AU" dirty="0"/>
              <a:t>/photos/double-m2/4705739444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123">
            <a:extLst>
              <a:ext uri="{FF2B5EF4-FFF2-40B4-BE49-F238E27FC236}">
                <a16:creationId xmlns:a16="http://schemas.microsoft.com/office/drawing/2014/main" id="{B8CCB850-95B2-9749-A126-575480FB9BE9}"/>
              </a:ext>
            </a:extLst>
          </p:cNvPr>
          <p:cNvSpPr/>
          <p:nvPr/>
        </p:nvSpPr>
        <p:spPr>
          <a:xfrm>
            <a:off x="15618788" y="12505104"/>
            <a:ext cx="824584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Double-M, Public Domain Dedication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(CC0), https://</a:t>
            </a:r>
            <a:r>
              <a:rPr lang="en-AU" dirty="0" err="1"/>
              <a:t>www.flickr.com</a:t>
            </a:r>
            <a:r>
              <a:rPr lang="en-AU" dirty="0"/>
              <a:t>/photos/double-m2/4705739444</a:t>
            </a:r>
          </a:p>
        </p:txBody>
      </p:sp>
      <p:sp>
        <p:nvSpPr>
          <p:cNvPr id="63" name="Shape 152">
            <a:extLst>
              <a:ext uri="{FF2B5EF4-FFF2-40B4-BE49-F238E27FC236}">
                <a16:creationId xmlns:a16="http://schemas.microsoft.com/office/drawing/2014/main" id="{03B00773-886F-E94A-85BB-F6C317ADF5D9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[flexible]</a:t>
            </a:r>
          </a:p>
        </p:txBody>
      </p:sp>
      <p:sp>
        <p:nvSpPr>
          <p:cNvPr id="64" name="Shape 153">
            <a:extLst>
              <a:ext uri="{FF2B5EF4-FFF2-40B4-BE49-F238E27FC236}">
                <a16:creationId xmlns:a16="http://schemas.microsoft.com/office/drawing/2014/main" id="{26317D0C-2C06-6B46-A0B2-27B1438D1707}"/>
              </a:ext>
            </a:extLst>
          </p:cNvPr>
          <p:cNvSpPr/>
          <p:nvPr/>
        </p:nvSpPr>
        <p:spPr>
          <a:xfrm>
            <a:off x="4913184" y="10442288"/>
            <a:ext cx="2554258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10-15 mins</a:t>
            </a:r>
            <a:r>
              <a:rPr dirty="0"/>
              <a:t>] </a:t>
            </a:r>
          </a:p>
        </p:txBody>
      </p:sp>
      <p:sp>
        <p:nvSpPr>
          <p:cNvPr id="65" name="Shape 154">
            <a:extLst>
              <a:ext uri="{FF2B5EF4-FFF2-40B4-BE49-F238E27FC236}">
                <a16:creationId xmlns:a16="http://schemas.microsoft.com/office/drawing/2014/main" id="{B0ACFFA5-FB91-6843-9017-E20964C72FB7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hour</a:t>
            </a:r>
            <a:r>
              <a:rPr dirty="0"/>
              <a:t>]</a:t>
            </a:r>
          </a:p>
        </p:txBody>
      </p:sp>
      <p:sp>
        <p:nvSpPr>
          <p:cNvPr id="66" name="Shape 156">
            <a:extLst>
              <a:ext uri="{FF2B5EF4-FFF2-40B4-BE49-F238E27FC236}">
                <a16:creationId xmlns:a16="http://schemas.microsoft.com/office/drawing/2014/main" id="{04A356C5-5E05-7741-8364-9DB957971266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[1-2 hours</a:t>
            </a:r>
            <a:r>
              <a:rPr dirty="0"/>
              <a:t>]</a:t>
            </a:r>
          </a:p>
        </p:txBody>
      </p:sp>
      <p:sp>
        <p:nvSpPr>
          <p:cNvPr id="67" name="Shape 164">
            <a:extLst>
              <a:ext uri="{FF2B5EF4-FFF2-40B4-BE49-F238E27FC236}">
                <a16:creationId xmlns:a16="http://schemas.microsoft.com/office/drawing/2014/main" id="{6D10A861-11EE-B845-AAB6-C7169D762A08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68" name="Shape 166">
            <a:extLst>
              <a:ext uri="{FF2B5EF4-FFF2-40B4-BE49-F238E27FC236}">
                <a16:creationId xmlns:a16="http://schemas.microsoft.com/office/drawing/2014/main" id="{1D33BBDC-C674-F143-AAF3-B33A6ACF40D0}"/>
              </a:ext>
            </a:extLst>
          </p:cNvPr>
          <p:cNvSpPr/>
          <p:nvPr/>
        </p:nvSpPr>
        <p:spPr>
          <a:xfrm>
            <a:off x="12849235" y="10442288"/>
            <a:ext cx="232945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2-3</a:t>
            </a:r>
            <a:r>
              <a:rPr dirty="0"/>
              <a:t> </a:t>
            </a:r>
            <a:r>
              <a:rPr lang="en-AU" dirty="0"/>
              <a:t>hours]</a:t>
            </a:r>
            <a:r>
              <a:rPr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93593B-3AB6-B445-82E8-8B48BB48B9A8}"/>
              </a:ext>
            </a:extLst>
          </p:cNvPr>
          <p:cNvGrpSpPr/>
          <p:nvPr/>
        </p:nvGrpSpPr>
        <p:grpSpPr>
          <a:xfrm>
            <a:off x="504899" y="-62841"/>
            <a:ext cx="21851983" cy="10296468"/>
            <a:chOff x="504899" y="-62841"/>
            <a:chExt cx="21851983" cy="10296468"/>
          </a:xfrm>
        </p:grpSpPr>
        <p:sp>
          <p:nvSpPr>
            <p:cNvPr id="263" name="Shape 263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7" name="Shape 162">
              <a:extLst>
                <a:ext uri="{FF2B5EF4-FFF2-40B4-BE49-F238E27FC236}">
                  <a16:creationId xmlns:a16="http://schemas.microsoft.com/office/drawing/2014/main" id="{D2D27C3C-605C-DB49-B435-51B89E427DD5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Canvas</a:t>
              </a:r>
              <a:endParaRPr dirty="0"/>
            </a:p>
          </p:txBody>
        </p:sp>
      </p:grpSp>
      <p:sp>
        <p:nvSpPr>
          <p:cNvPr id="291" name="Shape 291"/>
          <p:cNvSpPr/>
          <p:nvPr/>
        </p:nvSpPr>
        <p:spPr>
          <a:xfrm>
            <a:off x="16025703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pic>
        <p:nvPicPr>
          <p:cNvPr id="39" name="Picture 38" descr="A page of a book&#10;&#10;Description automatically generated with low confidence">
            <a:extLst>
              <a:ext uri="{FF2B5EF4-FFF2-40B4-BE49-F238E27FC236}">
                <a16:creationId xmlns:a16="http://schemas.microsoft.com/office/drawing/2014/main" id="{38A2F412-0464-0B4C-A43A-FB56CE5C7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" t="37289" b="26609"/>
          <a:stretch/>
        </p:blipFill>
        <p:spPr>
          <a:xfrm>
            <a:off x="-35449" y="-43723"/>
            <a:ext cx="19510242" cy="5952169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06FCCA0-1C96-0E47-BDAE-64D863B6F5EB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41" name="Shape 139">
              <a:extLst>
                <a:ext uri="{FF2B5EF4-FFF2-40B4-BE49-F238E27FC236}">
                  <a16:creationId xmlns:a16="http://schemas.microsoft.com/office/drawing/2014/main" id="{CF2BC181-34C0-C045-88D0-6140EAE11DD5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" name="Shape 140">
              <a:extLst>
                <a:ext uri="{FF2B5EF4-FFF2-40B4-BE49-F238E27FC236}">
                  <a16:creationId xmlns:a16="http://schemas.microsoft.com/office/drawing/2014/main" id="{24111EEC-C1CB-E440-B0DA-C2AF1C8575D9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Shape 141">
              <a:extLst>
                <a:ext uri="{FF2B5EF4-FFF2-40B4-BE49-F238E27FC236}">
                  <a16:creationId xmlns:a16="http://schemas.microsoft.com/office/drawing/2014/main" id="{D82C6B4A-EC48-1742-930C-CCC11F1AE30A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Shape 142">
              <a:extLst>
                <a:ext uri="{FF2B5EF4-FFF2-40B4-BE49-F238E27FC236}">
                  <a16:creationId xmlns:a16="http://schemas.microsoft.com/office/drawing/2014/main" id="{2250A974-C346-2F4F-8720-3850764E55C2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112</a:t>
              </a:r>
              <a:endParaRPr dirty="0"/>
            </a:p>
          </p:txBody>
        </p:sp>
        <p:sp>
          <p:nvSpPr>
            <p:cNvPr id="45" name="Shape 143">
              <a:extLst>
                <a:ext uri="{FF2B5EF4-FFF2-40B4-BE49-F238E27FC236}">
                  <a16:creationId xmlns:a16="http://schemas.microsoft.com/office/drawing/2014/main" id="{BA15CFFC-2A58-D04D-9E99-FD52E0C91D52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break your problem down into 15–20 sub-problems and generate ideas for solving each one using the template provided on the companion website. Focus on your own design problem, or follow the ‘Environmentally Resilient Communities’ brief (p.205).</a:t>
              </a:r>
            </a:p>
          </p:txBody>
        </p:sp>
        <p:sp>
          <p:nvSpPr>
            <p:cNvPr id="46" name="Shape 144">
              <a:extLst>
                <a:ext uri="{FF2B5EF4-FFF2-40B4-BE49-F238E27FC236}">
                  <a16:creationId xmlns:a16="http://schemas.microsoft.com/office/drawing/2014/main" id="{36C3747A-BC2D-3A4A-B6B8-E51D8B517A8B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7" name="Shape 145">
              <a:extLst>
                <a:ext uri="{FF2B5EF4-FFF2-40B4-BE49-F238E27FC236}">
                  <a16:creationId xmlns:a16="http://schemas.microsoft.com/office/drawing/2014/main" id="{44AEAEE2-741F-6447-9CFD-2E0B9C1D64C1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48" name="Shape 146">
              <a:extLst>
                <a:ext uri="{FF2B5EF4-FFF2-40B4-BE49-F238E27FC236}">
                  <a16:creationId xmlns:a16="http://schemas.microsoft.com/office/drawing/2014/main" id="{C9DBA45F-90BE-7744-9D98-AB1BB139B1C0}"/>
                </a:ext>
              </a:extLst>
            </p:cNvPr>
            <p:cNvSpPr/>
            <p:nvPr/>
          </p:nvSpPr>
          <p:spPr>
            <a:xfrm>
              <a:off x="20531770" y="37905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Pen, paper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1" name="Shape 149">
              <a:extLst>
                <a:ext uri="{FF2B5EF4-FFF2-40B4-BE49-F238E27FC236}">
                  <a16:creationId xmlns:a16="http://schemas.microsoft.com/office/drawing/2014/main" id="{1C2903A7-D0C0-8F45-A08D-E1F15A219847}"/>
                </a:ext>
              </a:extLst>
            </p:cNvPr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4E1F721E-F932-3A45-B884-C76484B8380D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54" name="Shape 157">
              <a:extLst>
                <a:ext uri="{FF2B5EF4-FFF2-40B4-BE49-F238E27FC236}">
                  <a16:creationId xmlns:a16="http://schemas.microsoft.com/office/drawing/2014/main" id="{F0B5155D-6D88-C74D-AB56-833BFA102980}"/>
                </a:ext>
              </a:extLst>
            </p:cNvPr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55" name="Shape 158">
              <a:extLst>
                <a:ext uri="{FF2B5EF4-FFF2-40B4-BE49-F238E27FC236}">
                  <a16:creationId xmlns:a16="http://schemas.microsoft.com/office/drawing/2014/main" id="{8BF793CE-ED41-9049-B94F-00A226EECBD7}"/>
                </a:ext>
              </a:extLst>
            </p:cNvPr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6" name="Shape 159">
              <a:extLst>
                <a:ext uri="{FF2B5EF4-FFF2-40B4-BE49-F238E27FC236}">
                  <a16:creationId xmlns:a16="http://schemas.microsoft.com/office/drawing/2014/main" id="{C65DC397-BCFF-9744-A587-A7A18C6845EC}"/>
                </a:ext>
              </a:extLst>
            </p:cNvPr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Morphological</a:t>
              </a:r>
              <a:endParaRPr sz="16000" spc="-319" dirty="0"/>
            </a:p>
          </p:txBody>
        </p:sp>
        <p:sp>
          <p:nvSpPr>
            <p:cNvPr id="57" name="Shape 160">
              <a:extLst>
                <a:ext uri="{FF2B5EF4-FFF2-40B4-BE49-F238E27FC236}">
                  <a16:creationId xmlns:a16="http://schemas.microsoft.com/office/drawing/2014/main" id="{5DFA574B-C17F-654C-8F09-E9496F69217F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58" name="Shape 161">
              <a:extLst>
                <a:ext uri="{FF2B5EF4-FFF2-40B4-BE49-F238E27FC236}">
                  <a16:creationId xmlns:a16="http://schemas.microsoft.com/office/drawing/2014/main" id="{511A59F6-860B-9D48-84E9-37DF9D92D530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9" name="Shape 162">
              <a:extLst>
                <a:ext uri="{FF2B5EF4-FFF2-40B4-BE49-F238E27FC236}">
                  <a16:creationId xmlns:a16="http://schemas.microsoft.com/office/drawing/2014/main" id="{E15D8BED-A12A-4340-9FF7-25054818D5E1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Charts</a:t>
              </a:r>
              <a:endParaRPr dirty="0"/>
            </a:p>
          </p:txBody>
        </p:sp>
        <p:sp>
          <p:nvSpPr>
            <p:cNvPr id="60" name="Shape 163">
              <a:extLst>
                <a:ext uri="{FF2B5EF4-FFF2-40B4-BE49-F238E27FC236}">
                  <a16:creationId xmlns:a16="http://schemas.microsoft.com/office/drawing/2014/main" id="{BD371F0F-4231-5C43-A52A-0EA6856F9725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1" name="Shape 165">
              <a:extLst>
                <a:ext uri="{FF2B5EF4-FFF2-40B4-BE49-F238E27FC236}">
                  <a16:creationId xmlns:a16="http://schemas.microsoft.com/office/drawing/2014/main" id="{A18752A4-E9A9-A449-8FF9-F4BE8B7EE028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123">
            <a:extLst>
              <a:ext uri="{FF2B5EF4-FFF2-40B4-BE49-F238E27FC236}">
                <a16:creationId xmlns:a16="http://schemas.microsoft.com/office/drawing/2014/main" id="{9207E433-828E-014F-91C8-FF73A4429DB1}"/>
              </a:ext>
            </a:extLst>
          </p:cNvPr>
          <p:cNvSpPr/>
          <p:nvPr/>
        </p:nvSpPr>
        <p:spPr>
          <a:xfrm>
            <a:off x="15618788" y="12505104"/>
            <a:ext cx="824584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Double-M, Public Domain Dedication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(CC0), https://</a:t>
            </a:r>
            <a:r>
              <a:rPr lang="en-AU" dirty="0" err="1"/>
              <a:t>www.flickr.com</a:t>
            </a:r>
            <a:r>
              <a:rPr lang="en-AU" dirty="0"/>
              <a:t>/photos/double-m2/4705739444</a:t>
            </a:r>
          </a:p>
        </p:txBody>
      </p:sp>
      <p:sp>
        <p:nvSpPr>
          <p:cNvPr id="87" name="Shape 152">
            <a:extLst>
              <a:ext uri="{FF2B5EF4-FFF2-40B4-BE49-F238E27FC236}">
                <a16:creationId xmlns:a16="http://schemas.microsoft.com/office/drawing/2014/main" id="{C699C9EA-2201-5941-91D0-E816F15402B3}"/>
              </a:ext>
            </a:extLst>
          </p:cNvPr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[flexible]</a:t>
            </a:r>
          </a:p>
        </p:txBody>
      </p:sp>
      <p:sp>
        <p:nvSpPr>
          <p:cNvPr id="88" name="Shape 153">
            <a:extLst>
              <a:ext uri="{FF2B5EF4-FFF2-40B4-BE49-F238E27FC236}">
                <a16:creationId xmlns:a16="http://schemas.microsoft.com/office/drawing/2014/main" id="{AC8D2D5D-DF77-D848-9E34-9FFFB3981D27}"/>
              </a:ext>
            </a:extLst>
          </p:cNvPr>
          <p:cNvSpPr/>
          <p:nvPr/>
        </p:nvSpPr>
        <p:spPr>
          <a:xfrm>
            <a:off x="4913184" y="10442288"/>
            <a:ext cx="2554258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10-15 mins</a:t>
            </a:r>
            <a:r>
              <a:rPr dirty="0"/>
              <a:t>] </a:t>
            </a:r>
          </a:p>
        </p:txBody>
      </p:sp>
      <p:sp>
        <p:nvSpPr>
          <p:cNvPr id="89" name="Shape 154">
            <a:extLst>
              <a:ext uri="{FF2B5EF4-FFF2-40B4-BE49-F238E27FC236}">
                <a16:creationId xmlns:a16="http://schemas.microsoft.com/office/drawing/2014/main" id="{C1EB6013-893F-F349-A312-E5D240DDFF29}"/>
              </a:ext>
            </a:extLst>
          </p:cNvPr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hour</a:t>
            </a:r>
            <a:r>
              <a:rPr dirty="0"/>
              <a:t>]</a:t>
            </a:r>
          </a:p>
        </p:txBody>
      </p:sp>
      <p:sp>
        <p:nvSpPr>
          <p:cNvPr id="90" name="Shape 156">
            <a:extLst>
              <a:ext uri="{FF2B5EF4-FFF2-40B4-BE49-F238E27FC236}">
                <a16:creationId xmlns:a16="http://schemas.microsoft.com/office/drawing/2014/main" id="{20D39ED7-A2C7-D142-A914-9FF0A6347DD8}"/>
              </a:ext>
            </a:extLst>
          </p:cNvPr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[1-2 hours</a:t>
            </a:r>
            <a:r>
              <a:rPr dirty="0"/>
              <a:t>]</a:t>
            </a:r>
          </a:p>
        </p:txBody>
      </p:sp>
      <p:sp>
        <p:nvSpPr>
          <p:cNvPr id="91" name="Shape 164">
            <a:extLst>
              <a:ext uri="{FF2B5EF4-FFF2-40B4-BE49-F238E27FC236}">
                <a16:creationId xmlns:a16="http://schemas.microsoft.com/office/drawing/2014/main" id="{D5CC3CAD-7D01-5148-9A91-09E0E1FA3A67}"/>
              </a:ext>
            </a:extLst>
          </p:cNvPr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92" name="Shape 166">
            <a:extLst>
              <a:ext uri="{FF2B5EF4-FFF2-40B4-BE49-F238E27FC236}">
                <a16:creationId xmlns:a16="http://schemas.microsoft.com/office/drawing/2014/main" id="{83F1E921-1094-FA48-9E80-8C8D807B2721}"/>
              </a:ext>
            </a:extLst>
          </p:cNvPr>
          <p:cNvSpPr/>
          <p:nvPr/>
        </p:nvSpPr>
        <p:spPr>
          <a:xfrm>
            <a:off x="12849235" y="10442288"/>
            <a:ext cx="232945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2-3</a:t>
            </a:r>
            <a:r>
              <a:rPr dirty="0"/>
              <a:t> </a:t>
            </a:r>
            <a:r>
              <a:rPr lang="en-AU" dirty="0"/>
              <a:t>hours]</a:t>
            </a:r>
            <a:r>
              <a:rPr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B1B3F0-F016-3D4F-98B5-278C1951B6ED}"/>
              </a:ext>
            </a:extLst>
          </p:cNvPr>
          <p:cNvGrpSpPr/>
          <p:nvPr/>
        </p:nvGrpSpPr>
        <p:grpSpPr>
          <a:xfrm>
            <a:off x="1478213" y="-62841"/>
            <a:ext cx="20878669" cy="10296468"/>
            <a:chOff x="1478213" y="-62841"/>
            <a:chExt cx="20878669" cy="10296468"/>
          </a:xfrm>
        </p:grpSpPr>
        <p:sp>
          <p:nvSpPr>
            <p:cNvPr id="294" name="Shape 294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22" name="Shape 322"/>
          <p:cNvSpPr/>
          <p:nvPr/>
        </p:nvSpPr>
        <p:spPr>
          <a:xfrm>
            <a:off x="19993729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pic>
        <p:nvPicPr>
          <p:cNvPr id="39" name="Picture 38" descr="A page of a book&#10;&#10;Description automatically generated with low confidence">
            <a:extLst>
              <a:ext uri="{FF2B5EF4-FFF2-40B4-BE49-F238E27FC236}">
                <a16:creationId xmlns:a16="http://schemas.microsoft.com/office/drawing/2014/main" id="{41B3E31C-FE4A-6C4A-A900-3EDFB536F0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" t="37289" b="26609"/>
          <a:stretch/>
        </p:blipFill>
        <p:spPr>
          <a:xfrm>
            <a:off x="-35449" y="-43723"/>
            <a:ext cx="19510242" cy="5952169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64EE491D-EC91-AE40-B0E3-CC95B4908E6C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41" name="Shape 139">
              <a:extLst>
                <a:ext uri="{FF2B5EF4-FFF2-40B4-BE49-F238E27FC236}">
                  <a16:creationId xmlns:a16="http://schemas.microsoft.com/office/drawing/2014/main" id="{F0150938-EC14-174E-98B1-00B4EC5072A6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" name="Shape 140">
              <a:extLst>
                <a:ext uri="{FF2B5EF4-FFF2-40B4-BE49-F238E27FC236}">
                  <a16:creationId xmlns:a16="http://schemas.microsoft.com/office/drawing/2014/main" id="{CD5A20BC-85CA-A44C-8200-8DB157861403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Shape 141">
              <a:extLst>
                <a:ext uri="{FF2B5EF4-FFF2-40B4-BE49-F238E27FC236}">
                  <a16:creationId xmlns:a16="http://schemas.microsoft.com/office/drawing/2014/main" id="{D231504B-08F2-A345-A77D-D89A900E989E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Shape 142">
              <a:extLst>
                <a:ext uri="{FF2B5EF4-FFF2-40B4-BE49-F238E27FC236}">
                  <a16:creationId xmlns:a16="http://schemas.microsoft.com/office/drawing/2014/main" id="{95664C6A-A73D-364A-B35F-3EBA61B07C75}"/>
                </a:ext>
              </a:extLst>
            </p:cNvPr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112</a:t>
              </a:r>
              <a:endParaRPr dirty="0"/>
            </a:p>
          </p:txBody>
        </p:sp>
        <p:sp>
          <p:nvSpPr>
            <p:cNvPr id="45" name="Shape 143">
              <a:extLst>
                <a:ext uri="{FF2B5EF4-FFF2-40B4-BE49-F238E27FC236}">
                  <a16:creationId xmlns:a16="http://schemas.microsoft.com/office/drawing/2014/main" id="{4BB3F432-BAE7-F34A-B981-D63B2619B069}"/>
                </a:ext>
              </a:extLst>
            </p:cNvPr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break your problem down into 15–20 sub-problems and generate ideas for solving each one using the template provided on the companion website. Focus on your own design problem, or follow the ‘Environmentally Resilient Communities’ brief (p.205).</a:t>
              </a:r>
            </a:p>
          </p:txBody>
        </p:sp>
        <p:sp>
          <p:nvSpPr>
            <p:cNvPr id="46" name="Shape 144">
              <a:extLst>
                <a:ext uri="{FF2B5EF4-FFF2-40B4-BE49-F238E27FC236}">
                  <a16:creationId xmlns:a16="http://schemas.microsoft.com/office/drawing/2014/main" id="{94A4752F-C6DA-634E-A4F1-20D5DFF28586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7" name="Shape 145">
              <a:extLst>
                <a:ext uri="{FF2B5EF4-FFF2-40B4-BE49-F238E27FC236}">
                  <a16:creationId xmlns:a16="http://schemas.microsoft.com/office/drawing/2014/main" id="{D2D52318-17A4-0148-94A0-3934BDA2D4B7}"/>
                </a:ext>
              </a:extLst>
            </p:cNvPr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48" name="Shape 146">
              <a:extLst>
                <a:ext uri="{FF2B5EF4-FFF2-40B4-BE49-F238E27FC236}">
                  <a16:creationId xmlns:a16="http://schemas.microsoft.com/office/drawing/2014/main" id="{454C4976-26E4-7346-A2A2-1D3D33FCBC8A}"/>
                </a:ext>
              </a:extLst>
            </p:cNvPr>
            <p:cNvSpPr/>
            <p:nvPr/>
          </p:nvSpPr>
          <p:spPr>
            <a:xfrm>
              <a:off x="20531770" y="3790596"/>
              <a:ext cx="3690112" cy="1067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Pen, paper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78A36818-043B-CB40-98AF-25E3AA37F9F2}"/>
                </a:ext>
              </a:extLst>
            </p:cNvPr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53" name="Shape 151">
              <a:extLst>
                <a:ext uri="{FF2B5EF4-FFF2-40B4-BE49-F238E27FC236}">
                  <a16:creationId xmlns:a16="http://schemas.microsoft.com/office/drawing/2014/main" id="{88451FA4-25EB-6A43-8D8B-F4FE3D4234A2}"/>
                </a:ext>
              </a:extLst>
            </p:cNvPr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54" name="Shape 157">
              <a:extLst>
                <a:ext uri="{FF2B5EF4-FFF2-40B4-BE49-F238E27FC236}">
                  <a16:creationId xmlns:a16="http://schemas.microsoft.com/office/drawing/2014/main" id="{DD6E27DD-6694-0C47-B743-E383F98F3453}"/>
                </a:ext>
              </a:extLst>
            </p:cNvPr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55" name="Shape 158">
              <a:extLst>
                <a:ext uri="{FF2B5EF4-FFF2-40B4-BE49-F238E27FC236}">
                  <a16:creationId xmlns:a16="http://schemas.microsoft.com/office/drawing/2014/main" id="{564E7ACA-659D-C74C-9797-A26DEF9AA724}"/>
                </a:ext>
              </a:extLst>
            </p:cNvPr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6" name="Shape 159">
              <a:extLst>
                <a:ext uri="{FF2B5EF4-FFF2-40B4-BE49-F238E27FC236}">
                  <a16:creationId xmlns:a16="http://schemas.microsoft.com/office/drawing/2014/main" id="{00A3B21A-331C-7445-A90C-57850BB6C168}"/>
                </a:ext>
              </a:extLst>
            </p:cNvPr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Morphological</a:t>
              </a:r>
              <a:endParaRPr sz="16000" spc="-319" dirty="0"/>
            </a:p>
          </p:txBody>
        </p:sp>
        <p:sp>
          <p:nvSpPr>
            <p:cNvPr id="57" name="Shape 160">
              <a:extLst>
                <a:ext uri="{FF2B5EF4-FFF2-40B4-BE49-F238E27FC236}">
                  <a16:creationId xmlns:a16="http://schemas.microsoft.com/office/drawing/2014/main" id="{C980EADE-93F4-CA4C-B1AE-E9A36AE92B13}"/>
                </a:ext>
              </a:extLst>
            </p:cNvPr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58" name="Shape 161">
              <a:extLst>
                <a:ext uri="{FF2B5EF4-FFF2-40B4-BE49-F238E27FC236}">
                  <a16:creationId xmlns:a16="http://schemas.microsoft.com/office/drawing/2014/main" id="{E6B0391B-0851-0948-A8F5-5DDC746062E0}"/>
                </a:ext>
              </a:extLst>
            </p:cNvPr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9" name="Shape 162">
              <a:extLst>
                <a:ext uri="{FF2B5EF4-FFF2-40B4-BE49-F238E27FC236}">
                  <a16:creationId xmlns:a16="http://schemas.microsoft.com/office/drawing/2014/main" id="{CEAA2163-EAE1-3A4F-AAF5-BC87E63CFF7D}"/>
                </a:ext>
              </a:extLst>
            </p:cNvPr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Charts</a:t>
              </a:r>
              <a:endParaRPr dirty="0"/>
            </a:p>
          </p:txBody>
        </p:sp>
        <p:sp>
          <p:nvSpPr>
            <p:cNvPr id="60" name="Shape 163">
              <a:extLst>
                <a:ext uri="{FF2B5EF4-FFF2-40B4-BE49-F238E27FC236}">
                  <a16:creationId xmlns:a16="http://schemas.microsoft.com/office/drawing/2014/main" id="{2DEBB87E-3845-AE4D-B8E8-D33A201B9E90}"/>
                </a:ext>
              </a:extLst>
            </p:cNvPr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1" name="Shape 165">
              <a:extLst>
                <a:ext uri="{FF2B5EF4-FFF2-40B4-BE49-F238E27FC236}">
                  <a16:creationId xmlns:a16="http://schemas.microsoft.com/office/drawing/2014/main" id="{869C0ECF-9F0C-1048-8D17-ADEEAC288E96}"/>
                </a:ext>
              </a:extLst>
            </p:cNvPr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0CE6CA-E7EF-514A-B38E-128157A4801C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324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25" name="Shape 325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1065</Words>
  <Application>Microsoft Macintosh PowerPoint</Application>
  <PresentationFormat>Custom</PresentationFormat>
  <Paragraphs>177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Helvetica Light</vt:lpstr>
      <vt:lpstr>Montserrat Bold</vt:lpstr>
      <vt:lpstr>Helvetica Neue</vt:lpstr>
      <vt:lpstr>Montserrat-BoldItalic</vt:lpstr>
      <vt:lpstr>Tw Cen MT</vt:lpstr>
      <vt:lpstr>Montserrat Medium</vt:lpstr>
      <vt:lpstr>Helvetica Neue Thin</vt:lpstr>
      <vt:lpstr>Helvetica Neue Light</vt:lpstr>
      <vt:lpstr>Palatino</vt:lpstr>
      <vt:lpstr>Montserrat-Italic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Melinda Gaughwin</cp:lastModifiedBy>
  <cp:revision>19</cp:revision>
  <dcterms:modified xsi:type="dcterms:W3CDTF">2021-02-01T09:28:25Z</dcterms:modified>
</cp:coreProperties>
</file>