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embeddedFontLst>
    <p:embeddedFont>
      <p:font typeface="Montserrat Bold" pitchFamily="2" charset="77"/>
      <p:bold r:id="rId13"/>
      <p:italic r:id="rId14"/>
      <p:boldItalic r:id="rId15"/>
    </p:embeddedFont>
    <p:embeddedFont>
      <p:font typeface="Montserrat Medium" pitchFamily="2" charset="77"/>
      <p:regular r:id="rId16"/>
      <p:italic r:id="rId17"/>
    </p:embeddedFont>
    <p:embeddedFont>
      <p:font typeface="Montserrat-BoldItalic" pitchFamily="2" charset="77"/>
      <p:bold r:id="rId18"/>
      <p:italic r:id="rId19"/>
      <p:boldItalic r:id="rId20"/>
    </p:embeddedFont>
    <p:embeddedFont>
      <p:font typeface="Montserrat-Italic" pitchFamily="2" charset="77"/>
      <p:italic r:id="rId21"/>
    </p:embeddedFont>
    <p:embeddedFont>
      <p:font typeface="Tw Cen MT" panose="020B0602020104020603" pitchFamily="34" charset="77"/>
      <p:regular r:id="rId22"/>
      <p:bold r:id="rId23"/>
      <p:italic r:id="rId24"/>
      <p:boldItalic r:id="rId25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15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2"/>
    <p:restoredTop sz="94558"/>
  </p:normalViewPr>
  <p:slideViewPr>
    <p:cSldViewPr snapToGrid="0" snapToObjects="1">
      <p:cViewPr varScale="1">
        <p:scale>
          <a:sx n="55" d="100"/>
          <a:sy n="55" d="100"/>
        </p:scale>
        <p:origin x="17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4A163F-FBE4-F24C-8B31-34DE26156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58" y="0"/>
            <a:ext cx="24384000" cy="112141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3386275-3E7F-B349-85E3-2441AF236F0E}"/>
              </a:ext>
            </a:extLst>
          </p:cNvPr>
          <p:cNvGrpSpPr/>
          <p:nvPr/>
        </p:nvGrpSpPr>
        <p:grpSpPr>
          <a:xfrm>
            <a:off x="-11907" y="-7131"/>
            <a:ext cx="24431357" cy="13425946"/>
            <a:chOff x="-11907" y="-7131"/>
            <a:chExt cx="24431357" cy="13425946"/>
          </a:xfrm>
        </p:grpSpPr>
        <p:sp>
          <p:nvSpPr>
            <p:cNvPr id="120" name="Shape 120"/>
            <p:cNvSpPr/>
            <p:nvPr/>
          </p:nvSpPr>
          <p:spPr>
            <a:xfrm>
              <a:off x="585599" y="11962671"/>
              <a:ext cx="6798083" cy="1019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>
                  <a:solidFill>
                    <a:srgbClr val="EE5150"/>
                  </a:solidFill>
                </a:rPr>
                <a:t>TURN TO: </a:t>
              </a:r>
              <a:r>
                <a:rPr dirty="0"/>
                <a:t>Page </a:t>
              </a:r>
              <a:r>
                <a:rPr lang="en-AU" dirty="0"/>
                <a:t>56</a:t>
              </a: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3058" y="-7131"/>
              <a:ext cx="24406392" cy="11221231"/>
            </a:xfrm>
            <a:prstGeom prst="rect">
              <a:avLst/>
            </a:prstGeom>
            <a:solidFill>
              <a:srgbClr val="000000">
                <a:alpha val="3984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3058" y="11257466"/>
              <a:ext cx="24406392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8056891" y="12351216"/>
              <a:ext cx="5807743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endParaRPr lang="en-AU" dirty="0"/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lang="en-AU" dirty="0"/>
                <a:t>Image Attribution: Maria </a:t>
              </a:r>
              <a:r>
                <a:rPr lang="en-AU" dirty="0" err="1"/>
                <a:t>Aiolova</a:t>
              </a:r>
              <a:r>
                <a:rPr lang="en-AU" dirty="0"/>
                <a:t>, </a:t>
              </a:r>
              <a:r>
                <a:rPr lang="en-AU" dirty="0" err="1"/>
                <a:t>Terreform</a:t>
              </a:r>
              <a:endParaRPr lang="en-AU" dirty="0"/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endParaRPr lang="en-AU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-11907" y="173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15518519" y="225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43884" y="87262"/>
              <a:ext cx="1667118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Non-human</a:t>
              </a:r>
              <a:endParaRPr sz="16000" spc="-319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05292" y="7275075"/>
              <a:ext cx="10039607" cy="18985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Giving a voice to living things</a:t>
              </a:r>
            </a:p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and ecosystems</a:t>
              </a: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40" y="4495128"/>
              <a:ext cx="12007633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5400000">
              <a:off x="11476800" y="502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04899" y="2811172"/>
              <a:ext cx="11063324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Personas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2DED92-0612-E749-9142-3B2C81F8AAEA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331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32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33" name="Shape 333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EC189B-7F3D-0747-B2FA-8BD86043BB43}"/>
              </a:ext>
            </a:extLst>
          </p:cNvPr>
          <p:cNvGrpSpPr/>
          <p:nvPr/>
        </p:nvGrpSpPr>
        <p:grpSpPr>
          <a:xfrm>
            <a:off x="-254236" y="-375470"/>
            <a:ext cx="24118870" cy="13484323"/>
            <a:chOff x="-254236" y="-375470"/>
            <a:chExt cx="24118870" cy="13484323"/>
          </a:xfrm>
        </p:grpSpPr>
        <p:sp>
          <p:nvSpPr>
            <p:cNvPr id="132" name="Shape 132"/>
            <p:cNvSpPr/>
            <p:nvPr/>
          </p:nvSpPr>
          <p:spPr>
            <a:xfrm>
              <a:off x="5037" y="-375470"/>
              <a:ext cx="17058978" cy="55626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5628357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08340"/>
              <a:ext cx="18411876" cy="4924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6000" b="0" spc="-319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Non-human	Personas</a:t>
              </a: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picture containing web, cymbal&#10;&#10;Description automatically generated">
            <a:extLst>
              <a:ext uri="{FF2B5EF4-FFF2-40B4-BE49-F238E27FC236}">
                <a16:creationId xmlns:a16="http://schemas.microsoft.com/office/drawing/2014/main" id="{88A3C5D8-90FB-384B-A20B-219E87E7DC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" t="27224" r="2948" b="31688"/>
          <a:stretch/>
        </p:blipFill>
        <p:spPr>
          <a:xfrm>
            <a:off x="-11907" y="-52424"/>
            <a:ext cx="19486699" cy="5952518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1536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300981" y="10422770"/>
            <a:ext cx="3684309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</a:t>
            </a:r>
            <a:r>
              <a:rPr dirty="0"/>
              <a:t>mi</a:t>
            </a:r>
            <a:r>
              <a:rPr lang="en-AU" dirty="0"/>
              <a:t>ns per design concept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create and use non-human personas to critique existing designs. Focus on your own design problem, or follow the ‘Environmentally Resilient Communities’ brief (p.205) and use the photo resources from the companion website.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9199674" y="2405603"/>
              <a:ext cx="5022208" cy="38375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</a:t>
              </a:r>
              <a:br>
                <a:rPr lang="en-AU" dirty="0"/>
              </a:br>
              <a:r>
                <a:rPr lang="en-AU" dirty="0"/>
                <a:t>Pen, paper, 3-4 people,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sticky notes, internet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access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Non-human</a:t>
              </a:r>
              <a:endParaRPr sz="160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Personas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4" name="Shape 123">
            <a:extLst>
              <a:ext uri="{FF2B5EF4-FFF2-40B4-BE49-F238E27FC236}">
                <a16:creationId xmlns:a16="http://schemas.microsoft.com/office/drawing/2014/main" id="{FB681418-81AE-0245-A86E-5F5394EC747D}"/>
              </a:ext>
            </a:extLst>
          </p:cNvPr>
          <p:cNvSpPr/>
          <p:nvPr/>
        </p:nvSpPr>
        <p:spPr>
          <a:xfrm>
            <a:off x="18056891" y="12351216"/>
            <a:ext cx="5807743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Maria </a:t>
            </a:r>
            <a:r>
              <a:rPr lang="en-AU" dirty="0" err="1"/>
              <a:t>Aiolova</a:t>
            </a:r>
            <a:r>
              <a:rPr lang="en-AU" dirty="0"/>
              <a:t>, </a:t>
            </a:r>
            <a:r>
              <a:rPr lang="en-AU" dirty="0" err="1"/>
              <a:t>Terreform</a:t>
            </a: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152">
            <a:extLst>
              <a:ext uri="{FF2B5EF4-FFF2-40B4-BE49-F238E27FC236}">
                <a16:creationId xmlns:a16="http://schemas.microsoft.com/office/drawing/2014/main" id="{2B3918A5-D73D-914C-86F4-4F2F2668088E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</a:t>
            </a:r>
          </a:p>
        </p:txBody>
      </p:sp>
      <p:sp>
        <p:nvSpPr>
          <p:cNvPr id="37" name="Shape 153">
            <a:extLst>
              <a:ext uri="{FF2B5EF4-FFF2-40B4-BE49-F238E27FC236}">
                <a16:creationId xmlns:a16="http://schemas.microsoft.com/office/drawing/2014/main" id="{B0C92D8E-1717-654B-9EE3-267F07C08B0A}"/>
              </a:ext>
            </a:extLst>
          </p:cNvPr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38" name="Shape 154">
            <a:extLst>
              <a:ext uri="{FF2B5EF4-FFF2-40B4-BE49-F238E27FC236}">
                <a16:creationId xmlns:a16="http://schemas.microsoft.com/office/drawing/2014/main" id="{4A5AB2F5-C02A-E941-AB67-BCC1932659BF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39" name="Shape 156">
            <a:extLst>
              <a:ext uri="{FF2B5EF4-FFF2-40B4-BE49-F238E27FC236}">
                <a16:creationId xmlns:a16="http://schemas.microsoft.com/office/drawing/2014/main" id="{B05CB137-B87B-DE4C-BE41-BD20DD859AF6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min]</a:t>
            </a:r>
          </a:p>
        </p:txBody>
      </p:sp>
      <p:sp>
        <p:nvSpPr>
          <p:cNvPr id="40" name="Shape 164">
            <a:extLst>
              <a:ext uri="{FF2B5EF4-FFF2-40B4-BE49-F238E27FC236}">
                <a16:creationId xmlns:a16="http://schemas.microsoft.com/office/drawing/2014/main" id="{774EC5D9-C14B-F143-BBAD-57D24BB36D56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41" name="Shape 166">
            <a:extLst>
              <a:ext uri="{FF2B5EF4-FFF2-40B4-BE49-F238E27FC236}">
                <a16:creationId xmlns:a16="http://schemas.microsoft.com/office/drawing/2014/main" id="{B7B3AB40-F3EE-AD47-A90E-A284312B877E}"/>
              </a:ext>
            </a:extLst>
          </p:cNvPr>
          <p:cNvSpPr/>
          <p:nvPr/>
        </p:nvSpPr>
        <p:spPr>
          <a:xfrm>
            <a:off x="12300981" y="10422770"/>
            <a:ext cx="3684309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</a:t>
            </a:r>
            <a:r>
              <a:rPr dirty="0"/>
              <a:t>mi</a:t>
            </a:r>
            <a:r>
              <a:rPr lang="en-AU" dirty="0"/>
              <a:t>ns per design concept</a:t>
            </a:r>
            <a:r>
              <a:rPr dirty="0"/>
              <a:t>] </a:t>
            </a:r>
          </a:p>
        </p:txBody>
      </p:sp>
      <p:sp>
        <p:nvSpPr>
          <p:cNvPr id="186" name="Shape 186"/>
          <p:cNvSpPr/>
          <p:nvPr/>
        </p:nvSpPr>
        <p:spPr>
          <a:xfrm>
            <a:off x="4121628" y="10987347"/>
            <a:ext cx="3687763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9" name="Shape 123">
            <a:extLst>
              <a:ext uri="{FF2B5EF4-FFF2-40B4-BE49-F238E27FC236}">
                <a16:creationId xmlns:a16="http://schemas.microsoft.com/office/drawing/2014/main" id="{D21162C4-57D8-2243-B142-FF5E4580A173}"/>
              </a:ext>
            </a:extLst>
          </p:cNvPr>
          <p:cNvSpPr/>
          <p:nvPr/>
        </p:nvSpPr>
        <p:spPr>
          <a:xfrm>
            <a:off x="18056891" y="12351216"/>
            <a:ext cx="5807743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Maria </a:t>
            </a:r>
            <a:r>
              <a:rPr lang="en-AU" dirty="0" err="1"/>
              <a:t>Aiolova</a:t>
            </a:r>
            <a:r>
              <a:rPr lang="en-AU" dirty="0"/>
              <a:t>, </a:t>
            </a:r>
            <a:r>
              <a:rPr lang="en-AU" dirty="0" err="1"/>
              <a:t>Terreform</a:t>
            </a: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pic>
        <p:nvPicPr>
          <p:cNvPr id="13" name="Picture 12" descr="A picture containing web, cymbal&#10;&#10;Description automatically generated">
            <a:extLst>
              <a:ext uri="{FF2B5EF4-FFF2-40B4-BE49-F238E27FC236}">
                <a16:creationId xmlns:a16="http://schemas.microsoft.com/office/drawing/2014/main" id="{D0978C05-CE6D-A841-AE30-57155D5A19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" t="27224" r="2948" b="31688"/>
          <a:stretch/>
        </p:blipFill>
        <p:spPr>
          <a:xfrm>
            <a:off x="-11907" y="-52424"/>
            <a:ext cx="19486699" cy="59525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C0CCABC-E70C-1848-A5B5-EC6576E4C8BE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5" name="Shape 139">
              <a:extLst>
                <a:ext uri="{FF2B5EF4-FFF2-40B4-BE49-F238E27FC236}">
                  <a16:creationId xmlns:a16="http://schemas.microsoft.com/office/drawing/2014/main" id="{15893AF3-3CC0-044B-98E7-47D05F0AFCF5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" name="Shape 140">
              <a:extLst>
                <a:ext uri="{FF2B5EF4-FFF2-40B4-BE49-F238E27FC236}">
                  <a16:creationId xmlns:a16="http://schemas.microsoft.com/office/drawing/2014/main" id="{91B8BDC9-8EBD-C548-A33D-1BA9A18DA067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" name="Shape 141">
              <a:extLst>
                <a:ext uri="{FF2B5EF4-FFF2-40B4-BE49-F238E27FC236}">
                  <a16:creationId xmlns:a16="http://schemas.microsoft.com/office/drawing/2014/main" id="{9D8124DE-9616-2647-9109-AF84145E239E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" name="Shape 142">
              <a:extLst>
                <a:ext uri="{FF2B5EF4-FFF2-40B4-BE49-F238E27FC236}">
                  <a16:creationId xmlns:a16="http://schemas.microsoft.com/office/drawing/2014/main" id="{882F6886-66BE-9F4C-9988-E26A288A9E1C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114</a:t>
              </a:r>
              <a:endParaRPr dirty="0"/>
            </a:p>
          </p:txBody>
        </p:sp>
        <p:sp>
          <p:nvSpPr>
            <p:cNvPr id="19" name="Shape 143">
              <a:extLst>
                <a:ext uri="{FF2B5EF4-FFF2-40B4-BE49-F238E27FC236}">
                  <a16:creationId xmlns:a16="http://schemas.microsoft.com/office/drawing/2014/main" id="{E35E5C01-7C29-584B-BA8A-7593CA9BDFD0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create and use non-human personas to critique existing designs. Focus on your own design problem, or follow the ‘Environmentally Resilient Communities’ brief (p.205) and use the photo resources from the companion website.</a:t>
              </a:r>
            </a:p>
          </p:txBody>
        </p:sp>
        <p:sp>
          <p:nvSpPr>
            <p:cNvPr id="20" name="Shape 144">
              <a:extLst>
                <a:ext uri="{FF2B5EF4-FFF2-40B4-BE49-F238E27FC236}">
                  <a16:creationId xmlns:a16="http://schemas.microsoft.com/office/drawing/2014/main" id="{CF4D6BA0-5763-FC4A-9B14-C97EF1BB1AAB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" name="Shape 145">
              <a:extLst>
                <a:ext uri="{FF2B5EF4-FFF2-40B4-BE49-F238E27FC236}">
                  <a16:creationId xmlns:a16="http://schemas.microsoft.com/office/drawing/2014/main" id="{46DC320A-244F-4149-A102-7A8C58D9CDD0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2" name="Shape 146">
              <a:extLst>
                <a:ext uri="{FF2B5EF4-FFF2-40B4-BE49-F238E27FC236}">
                  <a16:creationId xmlns:a16="http://schemas.microsoft.com/office/drawing/2014/main" id="{490F34EB-58A3-FE4F-AFC9-3F508527B039}"/>
                </a:ext>
              </a:extLst>
            </p:cNvPr>
            <p:cNvSpPr/>
            <p:nvPr/>
          </p:nvSpPr>
          <p:spPr>
            <a:xfrm>
              <a:off x="19199674" y="2405603"/>
              <a:ext cx="5022208" cy="38375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</a:t>
              </a:r>
              <a:br>
                <a:rPr lang="en-AU" dirty="0"/>
              </a:br>
              <a:r>
                <a:rPr lang="en-AU" dirty="0"/>
                <a:t>Pen, paper, 3-4 people,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sticky notes, internet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access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3" name="Shape 147">
              <a:extLst>
                <a:ext uri="{FF2B5EF4-FFF2-40B4-BE49-F238E27FC236}">
                  <a16:creationId xmlns:a16="http://schemas.microsoft.com/office/drawing/2014/main" id="{F59BBE91-6C7A-0E47-9742-BD3DEC315BE4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" name="Shape 148">
              <a:extLst>
                <a:ext uri="{FF2B5EF4-FFF2-40B4-BE49-F238E27FC236}">
                  <a16:creationId xmlns:a16="http://schemas.microsoft.com/office/drawing/2014/main" id="{C8BFB462-59EA-A643-983C-184A9CD46AE2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5" name="Shape 149">
              <a:extLst>
                <a:ext uri="{FF2B5EF4-FFF2-40B4-BE49-F238E27FC236}">
                  <a16:creationId xmlns:a16="http://schemas.microsoft.com/office/drawing/2014/main" id="{0F8EB5FA-B264-C744-AD61-1F6F22E2E6EC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6" name="Shape 150">
              <a:extLst>
                <a:ext uri="{FF2B5EF4-FFF2-40B4-BE49-F238E27FC236}">
                  <a16:creationId xmlns:a16="http://schemas.microsoft.com/office/drawing/2014/main" id="{535FBF0F-3AFC-854D-9107-ECEB6D08A215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7" name="Shape 151">
              <a:extLst>
                <a:ext uri="{FF2B5EF4-FFF2-40B4-BE49-F238E27FC236}">
                  <a16:creationId xmlns:a16="http://schemas.microsoft.com/office/drawing/2014/main" id="{5451220F-4A53-314A-898D-18EF5FC563FF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8" name="Shape 157">
              <a:extLst>
                <a:ext uri="{FF2B5EF4-FFF2-40B4-BE49-F238E27FC236}">
                  <a16:creationId xmlns:a16="http://schemas.microsoft.com/office/drawing/2014/main" id="{70D21957-BDA7-0941-8E2B-FEFD8EC1122E}"/>
                </a:ext>
              </a:extLst>
            </p:cNvPr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9" name="Shape 158">
              <a:extLst>
                <a:ext uri="{FF2B5EF4-FFF2-40B4-BE49-F238E27FC236}">
                  <a16:creationId xmlns:a16="http://schemas.microsoft.com/office/drawing/2014/main" id="{91748924-D465-2242-9FBE-BCE8AEE6D9C2}"/>
                </a:ext>
              </a:extLst>
            </p:cNvPr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" name="Shape 159">
              <a:extLst>
                <a:ext uri="{FF2B5EF4-FFF2-40B4-BE49-F238E27FC236}">
                  <a16:creationId xmlns:a16="http://schemas.microsoft.com/office/drawing/2014/main" id="{7FD3E5E6-ACFB-9A45-AB3B-2ECB2ED3BE97}"/>
                </a:ext>
              </a:extLst>
            </p:cNvPr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Non-human</a:t>
              </a:r>
              <a:endParaRPr sz="16000" spc="-319" dirty="0"/>
            </a:p>
          </p:txBody>
        </p:sp>
        <p:sp>
          <p:nvSpPr>
            <p:cNvPr id="31" name="Shape 160">
              <a:extLst>
                <a:ext uri="{FF2B5EF4-FFF2-40B4-BE49-F238E27FC236}">
                  <a16:creationId xmlns:a16="http://schemas.microsoft.com/office/drawing/2014/main" id="{8F6DF471-D0DE-FF4E-AB10-C982A571063D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32" name="Shape 161">
              <a:extLst>
                <a:ext uri="{FF2B5EF4-FFF2-40B4-BE49-F238E27FC236}">
                  <a16:creationId xmlns:a16="http://schemas.microsoft.com/office/drawing/2014/main" id="{AEF13602-1CB8-FD44-A40F-1145A33B8FC4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62">
              <a:extLst>
                <a:ext uri="{FF2B5EF4-FFF2-40B4-BE49-F238E27FC236}">
                  <a16:creationId xmlns:a16="http://schemas.microsoft.com/office/drawing/2014/main" id="{214AB0EA-35C0-3C46-957D-75B06DC71588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/>
                <a:t>Personas</a:t>
              </a:r>
              <a:endParaRPr dirty="0"/>
            </a:p>
          </p:txBody>
        </p:sp>
        <p:sp>
          <p:nvSpPr>
            <p:cNvPr id="34" name="Shape 163">
              <a:extLst>
                <a:ext uri="{FF2B5EF4-FFF2-40B4-BE49-F238E27FC236}">
                  <a16:creationId xmlns:a16="http://schemas.microsoft.com/office/drawing/2014/main" id="{8527700F-BE4D-8642-9B23-C920FAB233E3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5" name="Shape 165">
              <a:extLst>
                <a:ext uri="{FF2B5EF4-FFF2-40B4-BE49-F238E27FC236}">
                  <a16:creationId xmlns:a16="http://schemas.microsoft.com/office/drawing/2014/main" id="{A56C0B23-46F7-BD4A-AE09-2472C9FF1FF1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152">
            <a:extLst>
              <a:ext uri="{FF2B5EF4-FFF2-40B4-BE49-F238E27FC236}">
                <a16:creationId xmlns:a16="http://schemas.microsoft.com/office/drawing/2014/main" id="{89D97091-1C9D-6646-B250-256324DB8987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</a:t>
            </a:r>
          </a:p>
        </p:txBody>
      </p:sp>
      <p:sp>
        <p:nvSpPr>
          <p:cNvPr id="34" name="Shape 153">
            <a:extLst>
              <a:ext uri="{FF2B5EF4-FFF2-40B4-BE49-F238E27FC236}">
                <a16:creationId xmlns:a16="http://schemas.microsoft.com/office/drawing/2014/main" id="{76B7B959-F44F-E140-910D-2693EA477A77}"/>
              </a:ext>
            </a:extLst>
          </p:cNvPr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35" name="Shape 154">
            <a:extLst>
              <a:ext uri="{FF2B5EF4-FFF2-40B4-BE49-F238E27FC236}">
                <a16:creationId xmlns:a16="http://schemas.microsoft.com/office/drawing/2014/main" id="{13269189-63E5-1A49-A9F7-604F89D7ABF9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36" name="Shape 156">
            <a:extLst>
              <a:ext uri="{FF2B5EF4-FFF2-40B4-BE49-F238E27FC236}">
                <a16:creationId xmlns:a16="http://schemas.microsoft.com/office/drawing/2014/main" id="{AE936B9B-A5BD-8843-8E55-305F16141E6A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min]</a:t>
            </a:r>
          </a:p>
        </p:txBody>
      </p:sp>
      <p:sp>
        <p:nvSpPr>
          <p:cNvPr id="37" name="Shape 164">
            <a:extLst>
              <a:ext uri="{FF2B5EF4-FFF2-40B4-BE49-F238E27FC236}">
                <a16:creationId xmlns:a16="http://schemas.microsoft.com/office/drawing/2014/main" id="{DFBCF3CC-9CE2-F248-9F76-6F0358B572EB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38" name="Shape 166">
            <a:extLst>
              <a:ext uri="{FF2B5EF4-FFF2-40B4-BE49-F238E27FC236}">
                <a16:creationId xmlns:a16="http://schemas.microsoft.com/office/drawing/2014/main" id="{107979E3-CFBB-DA44-8B0D-CE70A7D97C86}"/>
              </a:ext>
            </a:extLst>
          </p:cNvPr>
          <p:cNvSpPr/>
          <p:nvPr/>
        </p:nvSpPr>
        <p:spPr>
          <a:xfrm>
            <a:off x="12300981" y="10422770"/>
            <a:ext cx="3684309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</a:t>
            </a:r>
            <a:r>
              <a:rPr dirty="0"/>
              <a:t>min</a:t>
            </a:r>
            <a:r>
              <a:rPr lang="en-AU" dirty="0"/>
              <a:t>s per design concept</a:t>
            </a:r>
            <a:r>
              <a:rPr dirty="0"/>
              <a:t>] </a:t>
            </a:r>
          </a:p>
        </p:txBody>
      </p:sp>
      <p:sp>
        <p:nvSpPr>
          <p:cNvPr id="217" name="Shape 217"/>
          <p:cNvSpPr/>
          <p:nvPr/>
        </p:nvSpPr>
        <p:spPr>
          <a:xfrm>
            <a:off x="8089653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9" name="Shape 123">
            <a:extLst>
              <a:ext uri="{FF2B5EF4-FFF2-40B4-BE49-F238E27FC236}">
                <a16:creationId xmlns:a16="http://schemas.microsoft.com/office/drawing/2014/main" id="{23CF85CC-3C8E-1145-997B-A6734131C404}"/>
              </a:ext>
            </a:extLst>
          </p:cNvPr>
          <p:cNvSpPr/>
          <p:nvPr/>
        </p:nvSpPr>
        <p:spPr>
          <a:xfrm>
            <a:off x="18056891" y="12351216"/>
            <a:ext cx="5807743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Maria </a:t>
            </a:r>
            <a:r>
              <a:rPr lang="en-AU" dirty="0" err="1"/>
              <a:t>Aiolova</a:t>
            </a:r>
            <a:r>
              <a:rPr lang="en-AU" dirty="0"/>
              <a:t>, </a:t>
            </a:r>
            <a:r>
              <a:rPr lang="en-AU" dirty="0" err="1"/>
              <a:t>Terreform</a:t>
            </a: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pic>
        <p:nvPicPr>
          <p:cNvPr id="10" name="Picture 9" descr="A picture containing web, cymbal&#10;&#10;Description automatically generated">
            <a:extLst>
              <a:ext uri="{FF2B5EF4-FFF2-40B4-BE49-F238E27FC236}">
                <a16:creationId xmlns:a16="http://schemas.microsoft.com/office/drawing/2014/main" id="{F9C85463-650E-4044-98A3-1EE5BC733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" t="27224" r="2948" b="31688"/>
          <a:stretch/>
        </p:blipFill>
        <p:spPr>
          <a:xfrm>
            <a:off x="-11907" y="-52424"/>
            <a:ext cx="19486699" cy="595251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0AA0270-397F-C248-A633-5600677319ED}"/>
              </a:ext>
            </a:extLst>
          </p:cNvPr>
          <p:cNvGrpSpPr/>
          <p:nvPr/>
        </p:nvGrpSpPr>
        <p:grpSpPr>
          <a:xfrm>
            <a:off x="-11907" y="-5748090"/>
            <a:ext cx="24474866" cy="15981717"/>
            <a:chOff x="-11907" y="-5748090"/>
            <a:chExt cx="24474866" cy="15981717"/>
          </a:xfrm>
        </p:grpSpPr>
        <p:sp>
          <p:nvSpPr>
            <p:cNvPr id="12" name="Shape 139">
              <a:extLst>
                <a:ext uri="{FF2B5EF4-FFF2-40B4-BE49-F238E27FC236}">
                  <a16:creationId xmlns:a16="http://schemas.microsoft.com/office/drawing/2014/main" id="{2883E2F8-5CB7-CC45-A5BB-885D223CA408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" name="Shape 140">
              <a:extLst>
                <a:ext uri="{FF2B5EF4-FFF2-40B4-BE49-F238E27FC236}">
                  <a16:creationId xmlns:a16="http://schemas.microsoft.com/office/drawing/2014/main" id="{16A968D1-8071-834A-A96B-5F3CF61C2F95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" name="Shape 141">
              <a:extLst>
                <a:ext uri="{FF2B5EF4-FFF2-40B4-BE49-F238E27FC236}">
                  <a16:creationId xmlns:a16="http://schemas.microsoft.com/office/drawing/2014/main" id="{E9F48337-E856-9349-8848-5818F356CE93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" name="Shape 142">
              <a:extLst>
                <a:ext uri="{FF2B5EF4-FFF2-40B4-BE49-F238E27FC236}">
                  <a16:creationId xmlns:a16="http://schemas.microsoft.com/office/drawing/2014/main" id="{0DCFCF40-7F9B-3142-8CAF-DA8AE9D4EA86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114</a:t>
              </a:r>
              <a:endParaRPr dirty="0"/>
            </a:p>
          </p:txBody>
        </p:sp>
        <p:sp>
          <p:nvSpPr>
            <p:cNvPr id="16" name="Shape 143">
              <a:extLst>
                <a:ext uri="{FF2B5EF4-FFF2-40B4-BE49-F238E27FC236}">
                  <a16:creationId xmlns:a16="http://schemas.microsoft.com/office/drawing/2014/main" id="{4C81ECFB-98BE-C24A-9F7F-96DDBCC9D512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create and use non-human personas to critique existing designs. Focus on your own design problem, or follow the ‘Environmentally Resilient Communities’ brief (p.205) and use the photo resources from the companion website.</a:t>
              </a:r>
            </a:p>
          </p:txBody>
        </p:sp>
        <p:sp>
          <p:nvSpPr>
            <p:cNvPr id="17" name="Shape 144">
              <a:extLst>
                <a:ext uri="{FF2B5EF4-FFF2-40B4-BE49-F238E27FC236}">
                  <a16:creationId xmlns:a16="http://schemas.microsoft.com/office/drawing/2014/main" id="{F2377765-8A71-3143-B073-861055D0EB47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" name="Shape 145">
              <a:extLst>
                <a:ext uri="{FF2B5EF4-FFF2-40B4-BE49-F238E27FC236}">
                  <a16:creationId xmlns:a16="http://schemas.microsoft.com/office/drawing/2014/main" id="{36864E6D-EDE3-374E-A2BD-A618854FC9A7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9" name="Shape 146">
              <a:extLst>
                <a:ext uri="{FF2B5EF4-FFF2-40B4-BE49-F238E27FC236}">
                  <a16:creationId xmlns:a16="http://schemas.microsoft.com/office/drawing/2014/main" id="{ED27835E-6FD1-314B-9D61-B9AF0969467E}"/>
                </a:ext>
              </a:extLst>
            </p:cNvPr>
            <p:cNvSpPr/>
            <p:nvPr/>
          </p:nvSpPr>
          <p:spPr>
            <a:xfrm>
              <a:off x="19199674" y="2405603"/>
              <a:ext cx="5022208" cy="38375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</a:t>
              </a:r>
              <a:br>
                <a:rPr lang="en-AU" dirty="0"/>
              </a:br>
              <a:r>
                <a:rPr lang="en-AU" dirty="0"/>
                <a:t>Pen, paper, 3-4 people,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sticky notes, internet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access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0" name="Shape 147">
              <a:extLst>
                <a:ext uri="{FF2B5EF4-FFF2-40B4-BE49-F238E27FC236}">
                  <a16:creationId xmlns:a16="http://schemas.microsoft.com/office/drawing/2014/main" id="{6F17F2DE-6743-3545-B910-FD9ACE70427A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" name="Shape 148">
              <a:extLst>
                <a:ext uri="{FF2B5EF4-FFF2-40B4-BE49-F238E27FC236}">
                  <a16:creationId xmlns:a16="http://schemas.microsoft.com/office/drawing/2014/main" id="{FCCFD0E0-BCA4-544C-9228-0DB1A4F3BF3B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2" name="Shape 149">
              <a:extLst>
                <a:ext uri="{FF2B5EF4-FFF2-40B4-BE49-F238E27FC236}">
                  <a16:creationId xmlns:a16="http://schemas.microsoft.com/office/drawing/2014/main" id="{319F3AEA-051F-E443-AE4C-ADF230B95D2C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3" name="Shape 150">
              <a:extLst>
                <a:ext uri="{FF2B5EF4-FFF2-40B4-BE49-F238E27FC236}">
                  <a16:creationId xmlns:a16="http://schemas.microsoft.com/office/drawing/2014/main" id="{E151CF73-6F96-B841-96E2-3CA0C2FC54E5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4" name="Shape 151">
              <a:extLst>
                <a:ext uri="{FF2B5EF4-FFF2-40B4-BE49-F238E27FC236}">
                  <a16:creationId xmlns:a16="http://schemas.microsoft.com/office/drawing/2014/main" id="{EFABD59D-A1BC-044D-81E8-F787CC6E623E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4ACB62D0-F949-7642-A8D6-22E9E61AFCBF}"/>
                </a:ext>
              </a:extLst>
            </p:cNvPr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6" name="Shape 158">
              <a:extLst>
                <a:ext uri="{FF2B5EF4-FFF2-40B4-BE49-F238E27FC236}">
                  <a16:creationId xmlns:a16="http://schemas.microsoft.com/office/drawing/2014/main" id="{962C655A-3B4E-C241-B91D-820D5EBCBFFB}"/>
                </a:ext>
              </a:extLst>
            </p:cNvPr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4E72A170-D354-D742-A69B-707DB87619A2}"/>
                </a:ext>
              </a:extLst>
            </p:cNvPr>
            <p:cNvSpPr/>
            <p:nvPr/>
          </p:nvSpPr>
          <p:spPr>
            <a:xfrm>
              <a:off x="504898" y="-5748090"/>
              <a:ext cx="16901837" cy="130617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sz="16000" spc="-319" dirty="0"/>
            </a:p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Non-human</a:t>
              </a:r>
            </a:p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sz="16000" spc="-319" dirty="0"/>
            </a:p>
          </p:txBody>
        </p:sp>
        <p:sp>
          <p:nvSpPr>
            <p:cNvPr id="28" name="Shape 160">
              <a:extLst>
                <a:ext uri="{FF2B5EF4-FFF2-40B4-BE49-F238E27FC236}">
                  <a16:creationId xmlns:a16="http://schemas.microsoft.com/office/drawing/2014/main" id="{5164FF47-9555-3D4F-88EF-B7D1CE5B0647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9" name="Shape 161">
              <a:extLst>
                <a:ext uri="{FF2B5EF4-FFF2-40B4-BE49-F238E27FC236}">
                  <a16:creationId xmlns:a16="http://schemas.microsoft.com/office/drawing/2014/main" id="{D013FECF-65CE-CB44-98D9-729434447F76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" name="Shape 162">
              <a:extLst>
                <a:ext uri="{FF2B5EF4-FFF2-40B4-BE49-F238E27FC236}">
                  <a16:creationId xmlns:a16="http://schemas.microsoft.com/office/drawing/2014/main" id="{8B0C8B4A-8BF5-3540-976C-72E9CCC2DE7E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Personas</a:t>
              </a:r>
              <a:endParaRPr dirty="0"/>
            </a:p>
          </p:txBody>
        </p:sp>
        <p:sp>
          <p:nvSpPr>
            <p:cNvPr id="31" name="Shape 163">
              <a:extLst>
                <a:ext uri="{FF2B5EF4-FFF2-40B4-BE49-F238E27FC236}">
                  <a16:creationId xmlns:a16="http://schemas.microsoft.com/office/drawing/2014/main" id="{D96BD8FB-B9FC-464F-9D5D-DB450120A87F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2" name="Shape 165">
              <a:extLst>
                <a:ext uri="{FF2B5EF4-FFF2-40B4-BE49-F238E27FC236}">
                  <a16:creationId xmlns:a16="http://schemas.microsoft.com/office/drawing/2014/main" id="{A38ABE8B-B2ED-D64B-A7A7-31A454C37786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52">
            <a:extLst>
              <a:ext uri="{FF2B5EF4-FFF2-40B4-BE49-F238E27FC236}">
                <a16:creationId xmlns:a16="http://schemas.microsoft.com/office/drawing/2014/main" id="{6DADEE9E-0755-A64A-9B8F-E3D90B44FE70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</a:t>
            </a:r>
          </a:p>
        </p:txBody>
      </p:sp>
      <p:sp>
        <p:nvSpPr>
          <p:cNvPr id="40" name="Shape 153">
            <a:extLst>
              <a:ext uri="{FF2B5EF4-FFF2-40B4-BE49-F238E27FC236}">
                <a16:creationId xmlns:a16="http://schemas.microsoft.com/office/drawing/2014/main" id="{43AAB36B-AAB1-0544-8B06-94DA3214216B}"/>
              </a:ext>
            </a:extLst>
          </p:cNvPr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41" name="Shape 154">
            <a:extLst>
              <a:ext uri="{FF2B5EF4-FFF2-40B4-BE49-F238E27FC236}">
                <a16:creationId xmlns:a16="http://schemas.microsoft.com/office/drawing/2014/main" id="{22C0720B-C789-434E-9D66-5381951487FE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42" name="Shape 156">
            <a:extLst>
              <a:ext uri="{FF2B5EF4-FFF2-40B4-BE49-F238E27FC236}">
                <a16:creationId xmlns:a16="http://schemas.microsoft.com/office/drawing/2014/main" id="{3D79BBED-D818-E64E-BF36-DA4E466349E5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min]</a:t>
            </a:r>
          </a:p>
        </p:txBody>
      </p:sp>
      <p:sp>
        <p:nvSpPr>
          <p:cNvPr id="43" name="Shape 164">
            <a:extLst>
              <a:ext uri="{FF2B5EF4-FFF2-40B4-BE49-F238E27FC236}">
                <a16:creationId xmlns:a16="http://schemas.microsoft.com/office/drawing/2014/main" id="{D9863EA7-9492-2B4C-8CA0-E7C4C2CB01D4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35" name="Shape 154">
            <a:extLst>
              <a:ext uri="{FF2B5EF4-FFF2-40B4-BE49-F238E27FC236}">
                <a16:creationId xmlns:a16="http://schemas.microsoft.com/office/drawing/2014/main" id="{E1D0A43A-4888-C243-8FA3-1961B37EF14D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36" name="Shape 156">
            <a:extLst>
              <a:ext uri="{FF2B5EF4-FFF2-40B4-BE49-F238E27FC236}">
                <a16:creationId xmlns:a16="http://schemas.microsoft.com/office/drawing/2014/main" id="{AAC2164D-5FBD-F44D-ABE8-40B9DCFBEDD0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[10 min]</a:t>
            </a:r>
          </a:p>
        </p:txBody>
      </p:sp>
      <p:sp>
        <p:nvSpPr>
          <p:cNvPr id="37" name="Shape 164">
            <a:extLst>
              <a:ext uri="{FF2B5EF4-FFF2-40B4-BE49-F238E27FC236}">
                <a16:creationId xmlns:a16="http://schemas.microsoft.com/office/drawing/2014/main" id="{0B2F3C1C-B964-0240-A6B4-F685659CC2DF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258" name="Shape 258"/>
          <p:cNvSpPr/>
          <p:nvPr/>
        </p:nvSpPr>
        <p:spPr>
          <a:xfrm>
            <a:off x="12172902" y="10422770"/>
            <a:ext cx="3852801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 per design concept</a:t>
            </a:r>
            <a:r>
              <a:rPr dirty="0"/>
              <a:t>] </a:t>
            </a:r>
          </a:p>
        </p:txBody>
      </p:sp>
      <p:sp>
        <p:nvSpPr>
          <p:cNvPr id="260" name="Shape 260"/>
          <p:cNvSpPr/>
          <p:nvPr/>
        </p:nvSpPr>
        <p:spPr>
          <a:xfrm>
            <a:off x="12057678" y="11480799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 err="1"/>
              <a:t>Lorum</a:t>
            </a:r>
            <a:r>
              <a:rPr dirty="0"/>
              <a:t> ipsum dolor sit </a:t>
            </a:r>
            <a:r>
              <a:rPr dirty="0" err="1"/>
              <a:t>amet</a:t>
            </a:r>
            <a:endParaRPr dirty="0"/>
          </a:p>
        </p:txBody>
      </p:sp>
      <p:sp>
        <p:nvSpPr>
          <p:cNvPr id="9" name="Shape 123">
            <a:extLst>
              <a:ext uri="{FF2B5EF4-FFF2-40B4-BE49-F238E27FC236}">
                <a16:creationId xmlns:a16="http://schemas.microsoft.com/office/drawing/2014/main" id="{925E8FA2-028B-BA47-99A4-5ACCD6CD277D}"/>
              </a:ext>
            </a:extLst>
          </p:cNvPr>
          <p:cNvSpPr/>
          <p:nvPr/>
        </p:nvSpPr>
        <p:spPr>
          <a:xfrm>
            <a:off x="18056891" y="12351216"/>
            <a:ext cx="5807743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Maria </a:t>
            </a:r>
            <a:r>
              <a:rPr lang="en-AU" dirty="0" err="1"/>
              <a:t>Aiolova</a:t>
            </a:r>
            <a:r>
              <a:rPr lang="en-AU" dirty="0"/>
              <a:t>, </a:t>
            </a:r>
            <a:r>
              <a:rPr lang="en-AU" dirty="0" err="1"/>
              <a:t>Terreform</a:t>
            </a: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pic>
        <p:nvPicPr>
          <p:cNvPr id="10" name="Picture 9" descr="A picture containing web, cymbal&#10;&#10;Description automatically generated">
            <a:extLst>
              <a:ext uri="{FF2B5EF4-FFF2-40B4-BE49-F238E27FC236}">
                <a16:creationId xmlns:a16="http://schemas.microsoft.com/office/drawing/2014/main" id="{6A69F0D3-2CE1-5347-8968-24A8EE1277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" t="27224" r="2948" b="31688"/>
          <a:stretch/>
        </p:blipFill>
        <p:spPr>
          <a:xfrm>
            <a:off x="-11907" y="-52424"/>
            <a:ext cx="19486699" cy="595251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37B8807-98D4-7449-9653-A5D528C10DF1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2" name="Shape 139">
              <a:extLst>
                <a:ext uri="{FF2B5EF4-FFF2-40B4-BE49-F238E27FC236}">
                  <a16:creationId xmlns:a16="http://schemas.microsoft.com/office/drawing/2014/main" id="{C8EACA53-F2DE-BA40-8458-EA97F3839681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" name="Shape 140">
              <a:extLst>
                <a:ext uri="{FF2B5EF4-FFF2-40B4-BE49-F238E27FC236}">
                  <a16:creationId xmlns:a16="http://schemas.microsoft.com/office/drawing/2014/main" id="{3E9DEF47-674E-EA49-A264-4D2853A00022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" name="Shape 141">
              <a:extLst>
                <a:ext uri="{FF2B5EF4-FFF2-40B4-BE49-F238E27FC236}">
                  <a16:creationId xmlns:a16="http://schemas.microsoft.com/office/drawing/2014/main" id="{EC5CC6C6-F50F-DA4D-9C40-B0980196F80F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" name="Shape 142">
              <a:extLst>
                <a:ext uri="{FF2B5EF4-FFF2-40B4-BE49-F238E27FC236}">
                  <a16:creationId xmlns:a16="http://schemas.microsoft.com/office/drawing/2014/main" id="{0769034A-8201-5F42-A5A0-2E3D29B5EB31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114</a:t>
              </a:r>
              <a:endParaRPr dirty="0"/>
            </a:p>
          </p:txBody>
        </p:sp>
        <p:sp>
          <p:nvSpPr>
            <p:cNvPr id="16" name="Shape 143">
              <a:extLst>
                <a:ext uri="{FF2B5EF4-FFF2-40B4-BE49-F238E27FC236}">
                  <a16:creationId xmlns:a16="http://schemas.microsoft.com/office/drawing/2014/main" id="{72435447-2877-EA41-A192-CC9224029EAA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create and use non-human personas to critique existing designs. Focus on your own design problem, or follow the ‘Environmentally Resilient Communities’ brief (p.205) and use the photo resources from the companion website.</a:t>
              </a:r>
            </a:p>
          </p:txBody>
        </p:sp>
        <p:sp>
          <p:nvSpPr>
            <p:cNvPr id="17" name="Shape 144">
              <a:extLst>
                <a:ext uri="{FF2B5EF4-FFF2-40B4-BE49-F238E27FC236}">
                  <a16:creationId xmlns:a16="http://schemas.microsoft.com/office/drawing/2014/main" id="{E14BFE39-E1DA-0948-8CA3-C8BB507CAB20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" name="Shape 145">
              <a:extLst>
                <a:ext uri="{FF2B5EF4-FFF2-40B4-BE49-F238E27FC236}">
                  <a16:creationId xmlns:a16="http://schemas.microsoft.com/office/drawing/2014/main" id="{CF8D5B1A-2FF3-9845-B811-9E8D53A77681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9" name="Shape 146">
              <a:extLst>
                <a:ext uri="{FF2B5EF4-FFF2-40B4-BE49-F238E27FC236}">
                  <a16:creationId xmlns:a16="http://schemas.microsoft.com/office/drawing/2014/main" id="{EAD22E48-F101-414D-BA3F-7970BDA6C2D5}"/>
                </a:ext>
              </a:extLst>
            </p:cNvPr>
            <p:cNvSpPr/>
            <p:nvPr/>
          </p:nvSpPr>
          <p:spPr>
            <a:xfrm>
              <a:off x="19199674" y="2405603"/>
              <a:ext cx="5022208" cy="38375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</a:t>
              </a:r>
              <a:br>
                <a:rPr lang="en-AU" dirty="0"/>
              </a:br>
              <a:r>
                <a:rPr lang="en-AU" dirty="0"/>
                <a:t>Pen, paper, 3-4 people,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sticky notes, internet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access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0" name="Shape 147">
              <a:extLst>
                <a:ext uri="{FF2B5EF4-FFF2-40B4-BE49-F238E27FC236}">
                  <a16:creationId xmlns:a16="http://schemas.microsoft.com/office/drawing/2014/main" id="{3BCF4911-53C1-BF44-BCFF-3D40915183EC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" name="Shape 148">
              <a:extLst>
                <a:ext uri="{FF2B5EF4-FFF2-40B4-BE49-F238E27FC236}">
                  <a16:creationId xmlns:a16="http://schemas.microsoft.com/office/drawing/2014/main" id="{9EAF6515-4E82-C345-9B06-4AB5BAE179D3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2" name="Shape 149">
              <a:extLst>
                <a:ext uri="{FF2B5EF4-FFF2-40B4-BE49-F238E27FC236}">
                  <a16:creationId xmlns:a16="http://schemas.microsoft.com/office/drawing/2014/main" id="{BE0FD76A-B073-FB40-A68A-DFCF8F9D63AA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3" name="Shape 150">
              <a:extLst>
                <a:ext uri="{FF2B5EF4-FFF2-40B4-BE49-F238E27FC236}">
                  <a16:creationId xmlns:a16="http://schemas.microsoft.com/office/drawing/2014/main" id="{8E470BE5-D6C3-DF40-A260-F54BF4B22EFA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4" name="Shape 151">
              <a:extLst>
                <a:ext uri="{FF2B5EF4-FFF2-40B4-BE49-F238E27FC236}">
                  <a16:creationId xmlns:a16="http://schemas.microsoft.com/office/drawing/2014/main" id="{36204844-688C-1044-BF67-43DC9CA279A5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B5F463C0-CE4D-7E4E-AF5D-9464CCE48671}"/>
                </a:ext>
              </a:extLst>
            </p:cNvPr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6" name="Shape 158">
              <a:extLst>
                <a:ext uri="{FF2B5EF4-FFF2-40B4-BE49-F238E27FC236}">
                  <a16:creationId xmlns:a16="http://schemas.microsoft.com/office/drawing/2014/main" id="{46FE3423-4AA6-E04C-AC1C-9E3C90AE7B1A}"/>
                </a:ext>
              </a:extLst>
            </p:cNvPr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3CA2BA9C-E01A-8F42-9E70-C673357E23E9}"/>
                </a:ext>
              </a:extLst>
            </p:cNvPr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Non-human</a:t>
              </a:r>
            </a:p>
          </p:txBody>
        </p:sp>
        <p:sp>
          <p:nvSpPr>
            <p:cNvPr id="28" name="Shape 160">
              <a:extLst>
                <a:ext uri="{FF2B5EF4-FFF2-40B4-BE49-F238E27FC236}">
                  <a16:creationId xmlns:a16="http://schemas.microsoft.com/office/drawing/2014/main" id="{4A65584D-64F1-CC41-B636-AC38911FF72F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9" name="Shape 161">
              <a:extLst>
                <a:ext uri="{FF2B5EF4-FFF2-40B4-BE49-F238E27FC236}">
                  <a16:creationId xmlns:a16="http://schemas.microsoft.com/office/drawing/2014/main" id="{57FE24FF-C4AA-184C-8022-F2C316E56488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" name="Shape 162">
              <a:extLst>
                <a:ext uri="{FF2B5EF4-FFF2-40B4-BE49-F238E27FC236}">
                  <a16:creationId xmlns:a16="http://schemas.microsoft.com/office/drawing/2014/main" id="{E4827521-2DB3-B746-A5B2-2BEB82A37984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Personas</a:t>
              </a:r>
              <a:endParaRPr dirty="0"/>
            </a:p>
          </p:txBody>
        </p:sp>
        <p:sp>
          <p:nvSpPr>
            <p:cNvPr id="31" name="Shape 163">
              <a:extLst>
                <a:ext uri="{FF2B5EF4-FFF2-40B4-BE49-F238E27FC236}">
                  <a16:creationId xmlns:a16="http://schemas.microsoft.com/office/drawing/2014/main" id="{C34C47F6-B179-A54C-BACC-FE196E754658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2" name="Shape 165">
              <a:extLst>
                <a:ext uri="{FF2B5EF4-FFF2-40B4-BE49-F238E27FC236}">
                  <a16:creationId xmlns:a16="http://schemas.microsoft.com/office/drawing/2014/main" id="{21D37922-28F1-AD4F-98A1-A57B1E44F3FA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152">
            <a:extLst>
              <a:ext uri="{FF2B5EF4-FFF2-40B4-BE49-F238E27FC236}">
                <a16:creationId xmlns:a16="http://schemas.microsoft.com/office/drawing/2014/main" id="{E33FAC45-31CB-B740-A045-1944D77F71DD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</a:t>
            </a:r>
          </a:p>
        </p:txBody>
      </p:sp>
      <p:sp>
        <p:nvSpPr>
          <p:cNvPr id="34" name="Shape 153">
            <a:extLst>
              <a:ext uri="{FF2B5EF4-FFF2-40B4-BE49-F238E27FC236}">
                <a16:creationId xmlns:a16="http://schemas.microsoft.com/office/drawing/2014/main" id="{57AAC704-9296-A442-854C-422DBB987186}"/>
              </a:ext>
            </a:extLst>
          </p:cNvPr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35" name="Shape 154">
            <a:extLst>
              <a:ext uri="{FF2B5EF4-FFF2-40B4-BE49-F238E27FC236}">
                <a16:creationId xmlns:a16="http://schemas.microsoft.com/office/drawing/2014/main" id="{4DD6A3F0-78FB-B649-A670-85C344FD1B0C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36" name="Shape 156">
            <a:extLst>
              <a:ext uri="{FF2B5EF4-FFF2-40B4-BE49-F238E27FC236}">
                <a16:creationId xmlns:a16="http://schemas.microsoft.com/office/drawing/2014/main" id="{462BF4E3-CEE3-AA4D-B123-FAAB5912B03C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[10 min]</a:t>
            </a:r>
          </a:p>
        </p:txBody>
      </p:sp>
      <p:sp>
        <p:nvSpPr>
          <p:cNvPr id="37" name="Shape 164">
            <a:extLst>
              <a:ext uri="{FF2B5EF4-FFF2-40B4-BE49-F238E27FC236}">
                <a16:creationId xmlns:a16="http://schemas.microsoft.com/office/drawing/2014/main" id="{570B55B9-7D7A-3647-A745-354B8B6F592C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38" name="Shape 258">
            <a:extLst>
              <a:ext uri="{FF2B5EF4-FFF2-40B4-BE49-F238E27FC236}">
                <a16:creationId xmlns:a16="http://schemas.microsoft.com/office/drawing/2014/main" id="{F0483917-7CBF-5B4E-8848-D82894D582BE}"/>
              </a:ext>
            </a:extLst>
          </p:cNvPr>
          <p:cNvSpPr/>
          <p:nvPr/>
        </p:nvSpPr>
        <p:spPr>
          <a:xfrm>
            <a:off x="12172902" y="10422770"/>
            <a:ext cx="3852801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 per design concept</a:t>
            </a:r>
            <a:r>
              <a:rPr dirty="0"/>
              <a:t>] </a:t>
            </a:r>
          </a:p>
        </p:txBody>
      </p:sp>
      <p:sp>
        <p:nvSpPr>
          <p:cNvPr id="9" name="Shape 123">
            <a:extLst>
              <a:ext uri="{FF2B5EF4-FFF2-40B4-BE49-F238E27FC236}">
                <a16:creationId xmlns:a16="http://schemas.microsoft.com/office/drawing/2014/main" id="{454B665B-D38B-C944-A9C0-756CB62D31AB}"/>
              </a:ext>
            </a:extLst>
          </p:cNvPr>
          <p:cNvSpPr/>
          <p:nvPr/>
        </p:nvSpPr>
        <p:spPr>
          <a:xfrm>
            <a:off x="18056891" y="12351216"/>
            <a:ext cx="5807743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Maria </a:t>
            </a:r>
            <a:r>
              <a:rPr lang="en-AU" dirty="0" err="1"/>
              <a:t>Aiolova</a:t>
            </a:r>
            <a:r>
              <a:rPr lang="en-AU" dirty="0"/>
              <a:t>, </a:t>
            </a:r>
            <a:r>
              <a:rPr lang="en-AU" dirty="0" err="1"/>
              <a:t>Terreform</a:t>
            </a: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sp>
        <p:nvSpPr>
          <p:cNvPr id="291" name="Shape 291"/>
          <p:cNvSpPr/>
          <p:nvPr/>
        </p:nvSpPr>
        <p:spPr>
          <a:xfrm>
            <a:off x="16025703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pic>
        <p:nvPicPr>
          <p:cNvPr id="10" name="Picture 9" descr="A picture containing web, cymbal&#10;&#10;Description automatically generated">
            <a:extLst>
              <a:ext uri="{FF2B5EF4-FFF2-40B4-BE49-F238E27FC236}">
                <a16:creationId xmlns:a16="http://schemas.microsoft.com/office/drawing/2014/main" id="{850FF657-B1C9-134A-BE9E-0E31A0B64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" t="27224" r="2948" b="31688"/>
          <a:stretch/>
        </p:blipFill>
        <p:spPr>
          <a:xfrm>
            <a:off x="-11907" y="-52424"/>
            <a:ext cx="19486699" cy="595251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01A40B4-7E2E-224B-91F5-DABA196861F7}"/>
              </a:ext>
            </a:extLst>
          </p:cNvPr>
          <p:cNvGrpSpPr/>
          <p:nvPr/>
        </p:nvGrpSpPr>
        <p:grpSpPr>
          <a:xfrm>
            <a:off x="-11907" y="-5748090"/>
            <a:ext cx="24474866" cy="15981717"/>
            <a:chOff x="-11907" y="-5748090"/>
            <a:chExt cx="24474866" cy="15981717"/>
          </a:xfrm>
        </p:grpSpPr>
        <p:sp>
          <p:nvSpPr>
            <p:cNvPr id="12" name="Shape 139">
              <a:extLst>
                <a:ext uri="{FF2B5EF4-FFF2-40B4-BE49-F238E27FC236}">
                  <a16:creationId xmlns:a16="http://schemas.microsoft.com/office/drawing/2014/main" id="{0B4962DC-4AC0-A34E-A5B3-187277F84E23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" name="Shape 140">
              <a:extLst>
                <a:ext uri="{FF2B5EF4-FFF2-40B4-BE49-F238E27FC236}">
                  <a16:creationId xmlns:a16="http://schemas.microsoft.com/office/drawing/2014/main" id="{A410DB1B-585A-734A-B355-E99C3F32C15E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" name="Shape 141">
              <a:extLst>
                <a:ext uri="{FF2B5EF4-FFF2-40B4-BE49-F238E27FC236}">
                  <a16:creationId xmlns:a16="http://schemas.microsoft.com/office/drawing/2014/main" id="{9CA879C7-72F5-374D-A8FC-ECF4A2C0200F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" name="Shape 142">
              <a:extLst>
                <a:ext uri="{FF2B5EF4-FFF2-40B4-BE49-F238E27FC236}">
                  <a16:creationId xmlns:a16="http://schemas.microsoft.com/office/drawing/2014/main" id="{C9962DBA-984B-5445-853C-4A82461552E0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114</a:t>
              </a:r>
              <a:endParaRPr dirty="0"/>
            </a:p>
          </p:txBody>
        </p:sp>
        <p:sp>
          <p:nvSpPr>
            <p:cNvPr id="16" name="Shape 143">
              <a:extLst>
                <a:ext uri="{FF2B5EF4-FFF2-40B4-BE49-F238E27FC236}">
                  <a16:creationId xmlns:a16="http://schemas.microsoft.com/office/drawing/2014/main" id="{4D2BD46A-6E3C-C841-943A-D1DDE12C05B6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create and use non-human personas to critique existing designs. Focus on your own design problem, or follow the ‘Environmentally Resilient Communities’ brief (p.205) and use the photo resources from the companion website.</a:t>
              </a:r>
            </a:p>
          </p:txBody>
        </p:sp>
        <p:sp>
          <p:nvSpPr>
            <p:cNvPr id="17" name="Shape 144">
              <a:extLst>
                <a:ext uri="{FF2B5EF4-FFF2-40B4-BE49-F238E27FC236}">
                  <a16:creationId xmlns:a16="http://schemas.microsoft.com/office/drawing/2014/main" id="{DEEE2481-1364-1B4C-9151-38BDB3CB13EA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" name="Shape 145">
              <a:extLst>
                <a:ext uri="{FF2B5EF4-FFF2-40B4-BE49-F238E27FC236}">
                  <a16:creationId xmlns:a16="http://schemas.microsoft.com/office/drawing/2014/main" id="{43F3D828-55A5-8C49-9A6D-30CC66AF2DBF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9" name="Shape 146">
              <a:extLst>
                <a:ext uri="{FF2B5EF4-FFF2-40B4-BE49-F238E27FC236}">
                  <a16:creationId xmlns:a16="http://schemas.microsoft.com/office/drawing/2014/main" id="{2D72D04C-FA49-1E48-9466-7BEE195FBDB3}"/>
                </a:ext>
              </a:extLst>
            </p:cNvPr>
            <p:cNvSpPr/>
            <p:nvPr/>
          </p:nvSpPr>
          <p:spPr>
            <a:xfrm>
              <a:off x="19199674" y="2405603"/>
              <a:ext cx="5022208" cy="38375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</a:t>
              </a:r>
              <a:br>
                <a:rPr lang="en-AU" dirty="0"/>
              </a:br>
              <a:r>
                <a:rPr lang="en-AU" dirty="0"/>
                <a:t>Pen, paper, 3-4 people,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sticky notes, internet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access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0" name="Shape 147">
              <a:extLst>
                <a:ext uri="{FF2B5EF4-FFF2-40B4-BE49-F238E27FC236}">
                  <a16:creationId xmlns:a16="http://schemas.microsoft.com/office/drawing/2014/main" id="{15B52C7E-8A29-D24E-A537-A8196448B2E4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" name="Shape 148">
              <a:extLst>
                <a:ext uri="{FF2B5EF4-FFF2-40B4-BE49-F238E27FC236}">
                  <a16:creationId xmlns:a16="http://schemas.microsoft.com/office/drawing/2014/main" id="{D8DBB632-72C7-ED44-9903-EB706F7680AE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2" name="Shape 149">
              <a:extLst>
                <a:ext uri="{FF2B5EF4-FFF2-40B4-BE49-F238E27FC236}">
                  <a16:creationId xmlns:a16="http://schemas.microsoft.com/office/drawing/2014/main" id="{FCEAD8A0-6C1D-E94E-AD27-F7C0B9FF0C64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3" name="Shape 150">
              <a:extLst>
                <a:ext uri="{FF2B5EF4-FFF2-40B4-BE49-F238E27FC236}">
                  <a16:creationId xmlns:a16="http://schemas.microsoft.com/office/drawing/2014/main" id="{DD909F66-CAA7-0946-B114-EE9E453C3D82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4" name="Shape 151">
              <a:extLst>
                <a:ext uri="{FF2B5EF4-FFF2-40B4-BE49-F238E27FC236}">
                  <a16:creationId xmlns:a16="http://schemas.microsoft.com/office/drawing/2014/main" id="{A69DDDF3-4C63-E94D-AC0A-38F0CD577D6A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487087C9-38E8-9C47-8509-9BBB9D6638F7}"/>
                </a:ext>
              </a:extLst>
            </p:cNvPr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6" name="Shape 158">
              <a:extLst>
                <a:ext uri="{FF2B5EF4-FFF2-40B4-BE49-F238E27FC236}">
                  <a16:creationId xmlns:a16="http://schemas.microsoft.com/office/drawing/2014/main" id="{3765DAF9-5F8B-AD41-9C56-7A8306E6F423}"/>
                </a:ext>
              </a:extLst>
            </p:cNvPr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0CEB4C87-C824-C140-82E0-0F6BCD58A9E3}"/>
                </a:ext>
              </a:extLst>
            </p:cNvPr>
            <p:cNvSpPr/>
            <p:nvPr/>
          </p:nvSpPr>
          <p:spPr>
            <a:xfrm>
              <a:off x="504898" y="-5748090"/>
              <a:ext cx="16901837" cy="130617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sz="16000" spc="-319" dirty="0"/>
            </a:p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Non-human</a:t>
              </a:r>
            </a:p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sz="16000" spc="-319" dirty="0"/>
            </a:p>
          </p:txBody>
        </p:sp>
        <p:sp>
          <p:nvSpPr>
            <p:cNvPr id="28" name="Shape 160">
              <a:extLst>
                <a:ext uri="{FF2B5EF4-FFF2-40B4-BE49-F238E27FC236}">
                  <a16:creationId xmlns:a16="http://schemas.microsoft.com/office/drawing/2014/main" id="{66DC8EB9-356E-B64E-987C-CDD4FC1EED30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9" name="Shape 161">
              <a:extLst>
                <a:ext uri="{FF2B5EF4-FFF2-40B4-BE49-F238E27FC236}">
                  <a16:creationId xmlns:a16="http://schemas.microsoft.com/office/drawing/2014/main" id="{1BD58DA4-8A67-3C4C-BF94-B19359ADF3C6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" name="Shape 162">
              <a:extLst>
                <a:ext uri="{FF2B5EF4-FFF2-40B4-BE49-F238E27FC236}">
                  <a16:creationId xmlns:a16="http://schemas.microsoft.com/office/drawing/2014/main" id="{CBE68F2B-26F7-5845-9ED3-7282BF74DA38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Personas</a:t>
              </a:r>
              <a:endParaRPr dirty="0"/>
            </a:p>
          </p:txBody>
        </p:sp>
        <p:sp>
          <p:nvSpPr>
            <p:cNvPr id="31" name="Shape 163">
              <a:extLst>
                <a:ext uri="{FF2B5EF4-FFF2-40B4-BE49-F238E27FC236}">
                  <a16:creationId xmlns:a16="http://schemas.microsoft.com/office/drawing/2014/main" id="{97FF26F4-8646-4F48-B04A-4CA4CC817004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2" name="Shape 165">
              <a:extLst>
                <a:ext uri="{FF2B5EF4-FFF2-40B4-BE49-F238E27FC236}">
                  <a16:creationId xmlns:a16="http://schemas.microsoft.com/office/drawing/2014/main" id="{330F5CAA-ED77-1046-9A00-23C28905B4B1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52">
            <a:extLst>
              <a:ext uri="{FF2B5EF4-FFF2-40B4-BE49-F238E27FC236}">
                <a16:creationId xmlns:a16="http://schemas.microsoft.com/office/drawing/2014/main" id="{81210D88-2D5D-1440-BC7C-E3694DB0818D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</a:t>
            </a:r>
          </a:p>
        </p:txBody>
      </p:sp>
      <p:sp>
        <p:nvSpPr>
          <p:cNvPr id="40" name="Shape 153">
            <a:extLst>
              <a:ext uri="{FF2B5EF4-FFF2-40B4-BE49-F238E27FC236}">
                <a16:creationId xmlns:a16="http://schemas.microsoft.com/office/drawing/2014/main" id="{8E85BEAF-1FB2-4447-B9C5-BD9FE0BF7B9A}"/>
              </a:ext>
            </a:extLst>
          </p:cNvPr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 mins</a:t>
            </a:r>
            <a:r>
              <a:rPr dirty="0"/>
              <a:t>] </a:t>
            </a:r>
          </a:p>
        </p:txBody>
      </p:sp>
      <p:sp>
        <p:nvSpPr>
          <p:cNvPr id="41" name="Shape 154">
            <a:extLst>
              <a:ext uri="{FF2B5EF4-FFF2-40B4-BE49-F238E27FC236}">
                <a16:creationId xmlns:a16="http://schemas.microsoft.com/office/drawing/2014/main" id="{F8BA5AA9-32FC-CC4B-B7DC-6F2F8AE520FB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42" name="Shape 156">
            <a:extLst>
              <a:ext uri="{FF2B5EF4-FFF2-40B4-BE49-F238E27FC236}">
                <a16:creationId xmlns:a16="http://schemas.microsoft.com/office/drawing/2014/main" id="{31DF5859-DF7A-034A-9164-AA1F3ECC247B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[10 min]</a:t>
            </a:r>
          </a:p>
        </p:txBody>
      </p:sp>
      <p:sp>
        <p:nvSpPr>
          <p:cNvPr id="43" name="Shape 164">
            <a:extLst>
              <a:ext uri="{FF2B5EF4-FFF2-40B4-BE49-F238E27FC236}">
                <a16:creationId xmlns:a16="http://schemas.microsoft.com/office/drawing/2014/main" id="{169E6296-5BA8-8748-923E-75CA77F37AF4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44" name="Shape 258">
            <a:extLst>
              <a:ext uri="{FF2B5EF4-FFF2-40B4-BE49-F238E27FC236}">
                <a16:creationId xmlns:a16="http://schemas.microsoft.com/office/drawing/2014/main" id="{E05014BC-E062-F94B-A0AC-586E1B5D5F7A}"/>
              </a:ext>
            </a:extLst>
          </p:cNvPr>
          <p:cNvSpPr/>
          <p:nvPr/>
        </p:nvSpPr>
        <p:spPr>
          <a:xfrm>
            <a:off x="12172902" y="10422770"/>
            <a:ext cx="3852801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 per design concept</a:t>
            </a:r>
            <a:r>
              <a:rPr dirty="0"/>
              <a:t>] </a:t>
            </a:r>
          </a:p>
        </p:txBody>
      </p:sp>
      <p:sp>
        <p:nvSpPr>
          <p:cNvPr id="9" name="Shape 123">
            <a:extLst>
              <a:ext uri="{FF2B5EF4-FFF2-40B4-BE49-F238E27FC236}">
                <a16:creationId xmlns:a16="http://schemas.microsoft.com/office/drawing/2014/main" id="{28A79CAD-22CD-6241-A007-04E9844DF141}"/>
              </a:ext>
            </a:extLst>
          </p:cNvPr>
          <p:cNvSpPr/>
          <p:nvPr/>
        </p:nvSpPr>
        <p:spPr>
          <a:xfrm>
            <a:off x="18056891" y="12351216"/>
            <a:ext cx="5807743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Maria </a:t>
            </a:r>
            <a:r>
              <a:rPr lang="en-AU" dirty="0" err="1"/>
              <a:t>Aiolova</a:t>
            </a:r>
            <a:r>
              <a:rPr lang="en-AU" dirty="0"/>
              <a:t>, </a:t>
            </a:r>
            <a:r>
              <a:rPr lang="en-AU" dirty="0" err="1"/>
              <a:t>Terreform</a:t>
            </a:r>
            <a:endParaRPr lang="en-AU" dirty="0"/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sp>
        <p:nvSpPr>
          <p:cNvPr id="322" name="Shape 322"/>
          <p:cNvSpPr/>
          <p:nvPr/>
        </p:nvSpPr>
        <p:spPr>
          <a:xfrm>
            <a:off x="19993729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pic>
        <p:nvPicPr>
          <p:cNvPr id="10" name="Picture 9" descr="A picture containing web, cymbal&#10;&#10;Description automatically generated">
            <a:extLst>
              <a:ext uri="{FF2B5EF4-FFF2-40B4-BE49-F238E27FC236}">
                <a16:creationId xmlns:a16="http://schemas.microsoft.com/office/drawing/2014/main" id="{24336490-9716-E44B-8F41-9CEE9748E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" t="27224" r="2948" b="31688"/>
          <a:stretch/>
        </p:blipFill>
        <p:spPr>
          <a:xfrm>
            <a:off x="-11907" y="-52424"/>
            <a:ext cx="19486699" cy="595251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F95CDB8-352D-534E-AE72-F60562C8E8F5}"/>
              </a:ext>
            </a:extLst>
          </p:cNvPr>
          <p:cNvGrpSpPr/>
          <p:nvPr/>
        </p:nvGrpSpPr>
        <p:grpSpPr>
          <a:xfrm>
            <a:off x="-11907" y="-5748090"/>
            <a:ext cx="24474866" cy="15981717"/>
            <a:chOff x="-11907" y="-5748090"/>
            <a:chExt cx="24474866" cy="15981717"/>
          </a:xfrm>
        </p:grpSpPr>
        <p:sp>
          <p:nvSpPr>
            <p:cNvPr id="12" name="Shape 139">
              <a:extLst>
                <a:ext uri="{FF2B5EF4-FFF2-40B4-BE49-F238E27FC236}">
                  <a16:creationId xmlns:a16="http://schemas.microsoft.com/office/drawing/2014/main" id="{FF969AF1-A40F-E444-92C0-E9DC252422A7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" name="Shape 140">
              <a:extLst>
                <a:ext uri="{FF2B5EF4-FFF2-40B4-BE49-F238E27FC236}">
                  <a16:creationId xmlns:a16="http://schemas.microsoft.com/office/drawing/2014/main" id="{9CC0370A-B2D1-8741-AAA5-798BE77DBE07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" name="Shape 141">
              <a:extLst>
                <a:ext uri="{FF2B5EF4-FFF2-40B4-BE49-F238E27FC236}">
                  <a16:creationId xmlns:a16="http://schemas.microsoft.com/office/drawing/2014/main" id="{7B2231BD-95B0-954D-ACD5-1C8E6377D96A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" name="Shape 142">
              <a:extLst>
                <a:ext uri="{FF2B5EF4-FFF2-40B4-BE49-F238E27FC236}">
                  <a16:creationId xmlns:a16="http://schemas.microsoft.com/office/drawing/2014/main" id="{B03DF2DF-25E4-7849-95D8-D387F87A5A08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114</a:t>
              </a:r>
              <a:endParaRPr dirty="0"/>
            </a:p>
          </p:txBody>
        </p:sp>
        <p:sp>
          <p:nvSpPr>
            <p:cNvPr id="16" name="Shape 143">
              <a:extLst>
                <a:ext uri="{FF2B5EF4-FFF2-40B4-BE49-F238E27FC236}">
                  <a16:creationId xmlns:a16="http://schemas.microsoft.com/office/drawing/2014/main" id="{60D82114-25F8-2E42-B85A-C077E6BA7E54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create and use non-human personas to critique existing designs. Focus on your own design problem, or follow the ‘Environmentally Resilient Communities’ brief (p.205) and use the photo resources from the companion website.</a:t>
              </a:r>
            </a:p>
          </p:txBody>
        </p:sp>
        <p:sp>
          <p:nvSpPr>
            <p:cNvPr id="17" name="Shape 144">
              <a:extLst>
                <a:ext uri="{FF2B5EF4-FFF2-40B4-BE49-F238E27FC236}">
                  <a16:creationId xmlns:a16="http://schemas.microsoft.com/office/drawing/2014/main" id="{4307EF3F-6B48-4347-9324-C2A3A3FE3156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" name="Shape 145">
              <a:extLst>
                <a:ext uri="{FF2B5EF4-FFF2-40B4-BE49-F238E27FC236}">
                  <a16:creationId xmlns:a16="http://schemas.microsoft.com/office/drawing/2014/main" id="{A5AA7F9B-FE46-5D46-9ECE-0104D89D8B12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9" name="Shape 146">
              <a:extLst>
                <a:ext uri="{FF2B5EF4-FFF2-40B4-BE49-F238E27FC236}">
                  <a16:creationId xmlns:a16="http://schemas.microsoft.com/office/drawing/2014/main" id="{F2EFC04F-B936-DF48-890A-E7A824BEDEC6}"/>
                </a:ext>
              </a:extLst>
            </p:cNvPr>
            <p:cNvSpPr/>
            <p:nvPr/>
          </p:nvSpPr>
          <p:spPr>
            <a:xfrm>
              <a:off x="19199674" y="2405603"/>
              <a:ext cx="5022208" cy="38375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</a:t>
              </a:r>
              <a:br>
                <a:rPr lang="en-AU" dirty="0"/>
              </a:br>
              <a:r>
                <a:rPr lang="en-AU" dirty="0"/>
                <a:t>Pen, paper, 3-4 people,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sticky notes, internet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access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0" name="Shape 147">
              <a:extLst>
                <a:ext uri="{FF2B5EF4-FFF2-40B4-BE49-F238E27FC236}">
                  <a16:creationId xmlns:a16="http://schemas.microsoft.com/office/drawing/2014/main" id="{88BAE32A-001E-CB4A-AB06-C220E017C557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" name="Shape 148">
              <a:extLst>
                <a:ext uri="{FF2B5EF4-FFF2-40B4-BE49-F238E27FC236}">
                  <a16:creationId xmlns:a16="http://schemas.microsoft.com/office/drawing/2014/main" id="{ECC56519-1A74-C843-86DF-D05926D83578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2" name="Shape 149">
              <a:extLst>
                <a:ext uri="{FF2B5EF4-FFF2-40B4-BE49-F238E27FC236}">
                  <a16:creationId xmlns:a16="http://schemas.microsoft.com/office/drawing/2014/main" id="{51DA1D65-B433-8E45-9EC4-4D53E112B2D1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3" name="Shape 150">
              <a:extLst>
                <a:ext uri="{FF2B5EF4-FFF2-40B4-BE49-F238E27FC236}">
                  <a16:creationId xmlns:a16="http://schemas.microsoft.com/office/drawing/2014/main" id="{7EBFC7C0-4D09-CE43-8CB8-C7E33328A0DC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4" name="Shape 151">
              <a:extLst>
                <a:ext uri="{FF2B5EF4-FFF2-40B4-BE49-F238E27FC236}">
                  <a16:creationId xmlns:a16="http://schemas.microsoft.com/office/drawing/2014/main" id="{411F2C2D-7AC4-CC4E-B658-6A311EED169F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9D482075-A662-D541-BD34-80BDB0A62063}"/>
                </a:ext>
              </a:extLst>
            </p:cNvPr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6" name="Shape 158">
              <a:extLst>
                <a:ext uri="{FF2B5EF4-FFF2-40B4-BE49-F238E27FC236}">
                  <a16:creationId xmlns:a16="http://schemas.microsoft.com/office/drawing/2014/main" id="{3990F692-62EA-2349-96D5-F105D2CE5AA4}"/>
                </a:ext>
              </a:extLst>
            </p:cNvPr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87DD63FD-40D1-7249-A0F6-908B73EBD238}"/>
                </a:ext>
              </a:extLst>
            </p:cNvPr>
            <p:cNvSpPr/>
            <p:nvPr/>
          </p:nvSpPr>
          <p:spPr>
            <a:xfrm>
              <a:off x="504898" y="-5748090"/>
              <a:ext cx="16901837" cy="130617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lang="en-AU" sz="16000" spc="-319" dirty="0"/>
            </a:p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Non-human</a:t>
              </a:r>
            </a:p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sz="16000" spc="-319" dirty="0"/>
            </a:p>
          </p:txBody>
        </p:sp>
        <p:sp>
          <p:nvSpPr>
            <p:cNvPr id="28" name="Shape 160">
              <a:extLst>
                <a:ext uri="{FF2B5EF4-FFF2-40B4-BE49-F238E27FC236}">
                  <a16:creationId xmlns:a16="http://schemas.microsoft.com/office/drawing/2014/main" id="{650655EC-0DA2-0C49-8D90-FEEAD687B804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9" name="Shape 161">
              <a:extLst>
                <a:ext uri="{FF2B5EF4-FFF2-40B4-BE49-F238E27FC236}">
                  <a16:creationId xmlns:a16="http://schemas.microsoft.com/office/drawing/2014/main" id="{CA80546D-383E-5E4E-A552-BD3F471961A9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" name="Shape 162">
              <a:extLst>
                <a:ext uri="{FF2B5EF4-FFF2-40B4-BE49-F238E27FC236}">
                  <a16:creationId xmlns:a16="http://schemas.microsoft.com/office/drawing/2014/main" id="{A3C28A70-22C6-574B-8B11-46211CF70B66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Personas</a:t>
              </a:r>
              <a:endParaRPr dirty="0"/>
            </a:p>
          </p:txBody>
        </p:sp>
        <p:sp>
          <p:nvSpPr>
            <p:cNvPr id="31" name="Shape 163">
              <a:extLst>
                <a:ext uri="{FF2B5EF4-FFF2-40B4-BE49-F238E27FC236}">
                  <a16:creationId xmlns:a16="http://schemas.microsoft.com/office/drawing/2014/main" id="{909E3CE9-D36A-2741-8206-758A53AC2E28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2" name="Shape 165">
              <a:extLst>
                <a:ext uri="{FF2B5EF4-FFF2-40B4-BE49-F238E27FC236}">
                  <a16:creationId xmlns:a16="http://schemas.microsoft.com/office/drawing/2014/main" id="{F2453B48-00AE-E24C-B1AF-88552A9332D3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0CE6CA-E7EF-514A-B38E-128157A4801C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324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25" name="Shape 325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1026</Words>
  <Application>Microsoft Macintosh PowerPoint</Application>
  <PresentationFormat>Custom</PresentationFormat>
  <Paragraphs>191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Helvetica Neue Light</vt:lpstr>
      <vt:lpstr>Montserrat Bold</vt:lpstr>
      <vt:lpstr>Montserrat-Italic</vt:lpstr>
      <vt:lpstr>Montserrat-BoldItalic</vt:lpstr>
      <vt:lpstr>Montserrat Medium</vt:lpstr>
      <vt:lpstr>Tw Cen MT</vt:lpstr>
      <vt:lpstr>Helvetica Neue Thin</vt:lpstr>
      <vt:lpstr>Palatino</vt:lpstr>
      <vt:lpstr>Helvetica Neue Medium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Melinda Gaughwin</cp:lastModifiedBy>
  <cp:revision>18</cp:revision>
  <dcterms:modified xsi:type="dcterms:W3CDTF">2021-02-01T06:05:19Z</dcterms:modified>
</cp:coreProperties>
</file>