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24384000" cy="13716000"/>
  <p:notesSz cx="6858000" cy="9144000"/>
  <p:embeddedFontLst>
    <p:embeddedFont>
      <p:font typeface="Montserrat Bold" pitchFamily="2" charset="77"/>
      <p:bold r:id="rId12"/>
      <p:italic r:id="rId13"/>
      <p:boldItalic r:id="rId14"/>
    </p:embeddedFont>
    <p:embeddedFont>
      <p:font typeface="Montserrat Medium" pitchFamily="2" charset="77"/>
      <p:regular r:id="rId15"/>
      <p:italic r:id="rId16"/>
    </p:embeddedFont>
    <p:embeddedFont>
      <p:font typeface="Montserrat-BoldItalic" pitchFamily="2" charset="77"/>
      <p:bold r:id="rId17"/>
      <p:italic r:id="rId18"/>
      <p:boldItalic r:id="rId19"/>
    </p:embeddedFont>
    <p:embeddedFont>
      <p:font typeface="Montserrat-Italic" pitchFamily="2" charset="77"/>
      <p:italic r:id="rId20"/>
    </p:embeddedFont>
    <p:embeddedFont>
      <p:font typeface="Tw Cen MT" panose="020B0602020104020603" pitchFamily="34" charset="77"/>
      <p:regular r:id="rId21"/>
      <p:bold r:id="rId22"/>
      <p:italic r:id="rId23"/>
      <p:boldItalic r:id="rId24"/>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56"/>
    <p:restoredTop sz="94694"/>
  </p:normalViewPr>
  <p:slideViewPr>
    <p:cSldViewPr snapToGrid="0" snapToObjects="1">
      <p:cViewPr varScale="1">
        <p:scale>
          <a:sx n="60" d="100"/>
          <a:sy n="60" d="100"/>
        </p:scale>
        <p:origin x="141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4833937" y="2303859"/>
            <a:ext cx="14716126" cy="4643438"/>
          </a:xfrm>
          <a:prstGeom prst="rect">
            <a:avLst/>
          </a:prstGeom>
        </p:spPr>
        <p:txBody>
          <a:bodyPr anchor="b"/>
          <a:lstStyle/>
          <a:p>
            <a:r>
              <a:t>Title Text</a:t>
            </a:r>
          </a:p>
        </p:txBody>
      </p:sp>
      <p:sp>
        <p:nvSpPr>
          <p:cNvPr id="12" name="Shape 12"/>
          <p:cNvSpPr>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Shape 94"/>
          <p:cNvSpPr>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4833937" y="9447609"/>
            <a:ext cx="14716126" cy="2000251"/>
          </a:xfrm>
          <a:prstGeom prst="rect">
            <a:avLst/>
          </a:prstGeom>
        </p:spPr>
        <p:txBody>
          <a:bodyPr anchor="b"/>
          <a:lstStyle/>
          <a:p>
            <a:r>
              <a:t>Title Text</a:t>
            </a:r>
          </a:p>
        </p:txBody>
      </p:sp>
      <p:sp>
        <p:nvSpPr>
          <p:cNvPr id="22" name="Shape 22"/>
          <p:cNvSpPr>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4833937" y="4536281"/>
            <a:ext cx="14716126" cy="4643438"/>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Shape 40"/>
          <p:cNvSpPr>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387453" y="35718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Title Text</a:t>
            </a:r>
          </a:p>
        </p:txBody>
      </p:sp>
      <p:sp>
        <p:nvSpPr>
          <p:cNvPr id="3" name="Shape 3"/>
          <p:cNvSpPr>
            <a:spLocks noGrp="1"/>
          </p:cNvSpPr>
          <p:nvPr>
            <p:ph type="body" idx="1"/>
          </p:nvPr>
        </p:nvSpPr>
        <p:spPr>
          <a:xfrm>
            <a:off x="4387453" y="3643312"/>
            <a:ext cx="15609094" cy="884039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www.designthinkmakebreakrepeat.com"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61ABE53-F40A-754F-B92A-E35F2663D0E5}"/>
              </a:ext>
            </a:extLst>
          </p:cNvPr>
          <p:cNvGrpSpPr/>
          <p:nvPr/>
        </p:nvGrpSpPr>
        <p:grpSpPr>
          <a:xfrm>
            <a:off x="-74732" y="12271"/>
            <a:ext cx="24521874" cy="13096582"/>
            <a:chOff x="-74732" y="12271"/>
            <a:chExt cx="24521874" cy="13096582"/>
          </a:xfrm>
        </p:grpSpPr>
        <p:pic>
          <p:nvPicPr>
            <p:cNvPr id="119" name="pasted-image.tiff"/>
            <p:cNvPicPr>
              <a:picLocks noChangeAspect="1"/>
            </p:cNvPicPr>
            <p:nvPr/>
          </p:nvPicPr>
          <p:blipFill>
            <a:blip r:embed="rId2"/>
            <a:srcRect t="5970" b="10660"/>
            <a:stretch>
              <a:fillRect/>
            </a:stretch>
          </p:blipFill>
          <p:spPr>
            <a:xfrm>
              <a:off x="965" y="12271"/>
              <a:ext cx="24382070" cy="11159593"/>
            </a:xfrm>
            <a:prstGeom prst="rect">
              <a:avLst/>
            </a:prstGeom>
            <a:ln w="12700">
              <a:miter lim="400000"/>
            </a:ln>
          </p:spPr>
        </p:pic>
        <p:sp>
          <p:nvSpPr>
            <p:cNvPr id="120" name="Shape 120"/>
            <p:cNvSpPr/>
            <p:nvPr/>
          </p:nvSpPr>
          <p:spPr>
            <a:xfrm>
              <a:off x="1150663" y="8178675"/>
              <a:ext cx="15447964" cy="20732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p>
              <a:pPr algn="l">
                <a:defRPr sz="5700" i="1">
                  <a:solidFill>
                    <a:srgbClr val="FFFFFF"/>
                  </a:solidFill>
                  <a:latin typeface="Palatino"/>
                  <a:ea typeface="Palatino"/>
                  <a:cs typeface="Palatino"/>
                  <a:sym typeface="Palatino"/>
                </a:defRPr>
              </a:pPr>
              <a:r>
                <a:t>Using the unique needs of extraordinary people</a:t>
              </a:r>
            </a:p>
            <a:p>
              <a:pPr algn="l">
                <a:defRPr sz="5700" i="1">
                  <a:solidFill>
                    <a:srgbClr val="FFFFFF"/>
                  </a:solidFill>
                  <a:latin typeface="Palatino"/>
                  <a:ea typeface="Palatino"/>
                  <a:cs typeface="Palatino"/>
                  <a:sym typeface="Palatino"/>
                </a:defRPr>
              </a:pPr>
              <a:r>
                <a:t>as design inspiration.  </a:t>
              </a:r>
            </a:p>
          </p:txBody>
        </p:sp>
        <p:sp>
          <p:nvSpPr>
            <p:cNvPr id="121" name="Shape 121"/>
            <p:cNvSpPr/>
            <p:nvPr/>
          </p:nvSpPr>
          <p:spPr>
            <a:xfrm>
              <a:off x="-63142" y="11257466"/>
              <a:ext cx="24510284" cy="1"/>
            </a:xfrm>
            <a:prstGeom prst="line">
              <a:avLst/>
            </a:prstGeom>
            <a:ln w="203200">
              <a:solidFill>
                <a:srgbClr val="FF283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2" name="Shape 122"/>
            <p:cNvSpPr/>
            <p:nvPr/>
          </p:nvSpPr>
          <p:spPr>
            <a:xfrm>
              <a:off x="585599" y="11969021"/>
              <a:ext cx="6538480" cy="10064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l">
                <a:defRPr sz="5700">
                  <a:latin typeface="Helvetica"/>
                  <a:ea typeface="Helvetica"/>
                  <a:cs typeface="Helvetica"/>
                  <a:sym typeface="Helvetica"/>
                </a:defRPr>
              </a:pPr>
              <a:r>
                <a:rPr>
                  <a:solidFill>
                    <a:srgbClr val="EE5150"/>
                  </a:solidFill>
                </a:rPr>
                <a:t>TURN TO: </a:t>
              </a:r>
              <a:r>
                <a:t>Page 62</a:t>
              </a:r>
            </a:p>
          </p:txBody>
        </p:sp>
        <p:sp>
          <p:nvSpPr>
            <p:cNvPr id="123" name="Shape 123"/>
            <p:cNvSpPr/>
            <p:nvPr/>
          </p:nvSpPr>
          <p:spPr>
            <a:xfrm>
              <a:off x="-19199" y="2753564"/>
              <a:ext cx="11143601"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4" name="Shape 124"/>
            <p:cNvSpPr/>
            <p:nvPr/>
          </p:nvSpPr>
          <p:spPr>
            <a:xfrm rot="5400000">
              <a:off x="10599397" y="3278725"/>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5" name="Shape 125"/>
            <p:cNvSpPr/>
            <p:nvPr/>
          </p:nvSpPr>
          <p:spPr>
            <a:xfrm>
              <a:off x="476347" y="1923726"/>
              <a:ext cx="10152508"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Extreme</a:t>
              </a:r>
            </a:p>
          </p:txBody>
        </p:sp>
        <p:sp>
          <p:nvSpPr>
            <p:cNvPr id="126" name="Shape 126"/>
            <p:cNvSpPr/>
            <p:nvPr/>
          </p:nvSpPr>
          <p:spPr>
            <a:xfrm>
              <a:off x="19741324" y="12661177"/>
              <a:ext cx="4123310"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r">
                <a:defRPr sz="2000" b="0">
                  <a:solidFill>
                    <a:srgbClr val="919191"/>
                  </a:solidFill>
                  <a:latin typeface="Montserrat Medium"/>
                  <a:ea typeface="Montserrat Medium"/>
                  <a:cs typeface="Montserrat Medium"/>
                  <a:sym typeface="Montserrat Medium"/>
                </a:defRPr>
              </a:lvl1pPr>
            </a:lstStyle>
            <a:p>
              <a:r>
                <a:t>Image Attribution: Dawei Zhou</a:t>
              </a:r>
            </a:p>
          </p:txBody>
        </p:sp>
        <p:sp>
          <p:nvSpPr>
            <p:cNvPr id="127" name="Shape 127"/>
            <p:cNvSpPr/>
            <p:nvPr/>
          </p:nvSpPr>
          <p:spPr>
            <a:xfrm>
              <a:off x="-74732" y="5357789"/>
              <a:ext cx="12985440"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8" name="Shape 128"/>
            <p:cNvSpPr/>
            <p:nvPr/>
          </p:nvSpPr>
          <p:spPr>
            <a:xfrm rot="5400000">
              <a:off x="12379866" y="5882950"/>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9" name="Shape 129"/>
            <p:cNvSpPr/>
            <p:nvPr/>
          </p:nvSpPr>
          <p:spPr>
            <a:xfrm>
              <a:off x="420815" y="4527950"/>
              <a:ext cx="11994348"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Characters</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515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DEC0921-653E-F04E-9C90-014F653BFF00}"/>
              </a:ext>
            </a:extLst>
          </p:cNvPr>
          <p:cNvGrpSpPr/>
          <p:nvPr/>
        </p:nvGrpSpPr>
        <p:grpSpPr>
          <a:xfrm>
            <a:off x="-254236" y="-375470"/>
            <a:ext cx="24118870" cy="13484323"/>
            <a:chOff x="-254236" y="-375470"/>
            <a:chExt cx="24118870" cy="13484323"/>
          </a:xfrm>
        </p:grpSpPr>
        <p:sp>
          <p:nvSpPr>
            <p:cNvPr id="131" name="Shape 131"/>
            <p:cNvSpPr/>
            <p:nvPr/>
          </p:nvSpPr>
          <p:spPr>
            <a:xfrm>
              <a:off x="5037" y="-375470"/>
              <a:ext cx="17058978" cy="5562601"/>
            </a:xfrm>
            <a:prstGeom prst="rect">
              <a:avLst/>
            </a:prstGeom>
            <a:solidFill>
              <a:srgbClr val="FFFFFF"/>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32" name="Shape 132"/>
            <p:cNvSpPr/>
            <p:nvPr/>
          </p:nvSpPr>
          <p:spPr>
            <a:xfrm rot="5400000">
              <a:off x="15631200" y="1429342"/>
              <a:ext cx="5169185" cy="22824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3" name="Shape 133"/>
            <p:cNvSpPr/>
            <p:nvPr/>
          </p:nvSpPr>
          <p:spPr>
            <a:xfrm>
              <a:off x="-254236" y="108340"/>
              <a:ext cx="18411876" cy="492442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defRPr sz="16000" b="0" spc="-319">
                  <a:solidFill>
                    <a:srgbClr val="EE5150"/>
                  </a:solidFill>
                  <a:latin typeface="Montserrat Bold"/>
                  <a:ea typeface="Montserrat Bold"/>
                  <a:cs typeface="Montserrat Bold"/>
                  <a:sym typeface="Montserrat Bold"/>
                </a:defRPr>
              </a:pPr>
              <a:r>
                <a:rPr dirty="0"/>
                <a:t>Extreme</a:t>
              </a:r>
              <a:r>
                <a:rPr lang="zh-CN" altLang="en-US" dirty="0"/>
                <a:t> </a:t>
              </a:r>
              <a:r>
                <a:rPr lang="en-AU" altLang="zh-CN" dirty="0"/>
                <a:t>	</a:t>
              </a:r>
              <a:r>
                <a:rPr dirty="0"/>
                <a:t>Characters</a:t>
              </a:r>
            </a:p>
          </p:txBody>
        </p:sp>
        <p:sp>
          <p:nvSpPr>
            <p:cNvPr id="134" name="Shape 134"/>
            <p:cNvSpPr/>
            <p:nvPr/>
          </p:nvSpPr>
          <p:spPr>
            <a:xfrm>
              <a:off x="18745136" y="12661177"/>
              <a:ext cx="5119498"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a:solidFill>
                    <a:srgbClr val="FFFFFF"/>
                  </a:solidFill>
                </a:rPr>
                <a:t>Image Attribution: Lorum ipsum dolor</a:t>
              </a:r>
              <a:r>
                <a:t> </a:t>
              </a:r>
            </a:p>
          </p:txBody>
        </p:sp>
      </p:grpSp>
      <p:sp>
        <p:nvSpPr>
          <p:cNvPr id="135" name="Shape 135"/>
          <p:cNvSpPr/>
          <p:nvPr/>
        </p:nvSpPr>
        <p:spPr>
          <a:xfrm>
            <a:off x="688027" y="5976336"/>
            <a:ext cx="3419298" cy="9810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l" defTabSz="457200">
              <a:lnSpc>
                <a:spcPts val="7500"/>
              </a:lnSpc>
              <a:defRPr sz="5400" b="0">
                <a:solidFill>
                  <a:srgbClr val="FFFFFF"/>
                </a:solidFill>
                <a:latin typeface="Montserrat Bold"/>
                <a:ea typeface="Montserrat Bold"/>
                <a:cs typeface="Montserrat Bold"/>
                <a:sym typeface="Montserrat Bold"/>
              </a:defRPr>
            </a:lvl1pPr>
          </a:lstStyle>
          <a:p>
            <a:r>
              <a:t>Example: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p:nvPr/>
        </p:nvSpPr>
        <p:spPr>
          <a:xfrm>
            <a:off x="945158"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[5 mins] </a:t>
            </a:r>
          </a:p>
        </p:txBody>
      </p:sp>
      <p:sp>
        <p:nvSpPr>
          <p:cNvPr id="153" name="Shape 153"/>
          <p:cNvSpPr/>
          <p:nvPr/>
        </p:nvSpPr>
        <p:spPr>
          <a:xfrm>
            <a:off x="5802129"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[5 mins] </a:t>
            </a:r>
          </a:p>
        </p:txBody>
      </p:sp>
      <p:sp>
        <p:nvSpPr>
          <p:cNvPr id="154" name="Shape 154"/>
          <p:cNvSpPr/>
          <p:nvPr/>
        </p:nvSpPr>
        <p:spPr>
          <a:xfrm>
            <a:off x="10659100"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[5 mins] </a:t>
            </a:r>
          </a:p>
        </p:txBody>
      </p:sp>
      <p:sp>
        <p:nvSpPr>
          <p:cNvPr id="159" name="Shape 159"/>
          <p:cNvSpPr/>
          <p:nvPr/>
        </p:nvSpPr>
        <p:spPr>
          <a:xfrm>
            <a:off x="15357236"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grpSp>
        <p:nvGrpSpPr>
          <p:cNvPr id="2" name="Group 1">
            <a:extLst>
              <a:ext uri="{FF2B5EF4-FFF2-40B4-BE49-F238E27FC236}">
                <a16:creationId xmlns:a16="http://schemas.microsoft.com/office/drawing/2014/main" id="{599D4A89-A273-164E-9FDC-5C0CCFB98BE0}"/>
              </a:ext>
            </a:extLst>
          </p:cNvPr>
          <p:cNvGrpSpPr/>
          <p:nvPr/>
        </p:nvGrpSpPr>
        <p:grpSpPr>
          <a:xfrm>
            <a:off x="-125701" y="-192638"/>
            <a:ext cx="24589598" cy="13301491"/>
            <a:chOff x="-125701" y="-192638"/>
            <a:chExt cx="24589598" cy="13301491"/>
          </a:xfrm>
        </p:grpSpPr>
        <p:pic>
          <p:nvPicPr>
            <p:cNvPr id="137" name="pasted-image.tiff"/>
            <p:cNvPicPr>
              <a:picLocks noChangeAspect="1"/>
            </p:cNvPicPr>
            <p:nvPr/>
          </p:nvPicPr>
          <p:blipFill>
            <a:blip r:embed="rId2"/>
            <a:srcRect t="19846" b="24480"/>
            <a:stretch>
              <a:fillRect/>
            </a:stretch>
          </p:blipFill>
          <p:spPr>
            <a:xfrm>
              <a:off x="-21429" y="2432"/>
              <a:ext cx="19449827" cy="5944695"/>
            </a:xfrm>
            <a:prstGeom prst="rect">
              <a:avLst/>
            </a:prstGeom>
            <a:ln w="12700">
              <a:miter lim="400000"/>
            </a:ln>
          </p:spPr>
        </p:pic>
        <p:sp>
          <p:nvSpPr>
            <p:cNvPr id="138" name="Shape 138"/>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Shape 139"/>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213200" y="255600"/>
              <a:ext cx="5250697" cy="1092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62</a:t>
              </a:r>
            </a:p>
          </p:txBody>
        </p:sp>
        <p:sp>
          <p:nvSpPr>
            <p:cNvPr id="143" name="Shape 143"/>
            <p:cNvSpPr/>
            <p:nvPr/>
          </p:nvSpPr>
          <p:spPr>
            <a:xfrm>
              <a:off x="-110395" y="637201"/>
              <a:ext cx="1120428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44" name="Shape 144"/>
            <p:cNvSpPr/>
            <p:nvPr/>
          </p:nvSpPr>
          <p:spPr>
            <a:xfrm rot="5400000">
              <a:off x="10550569" y="116236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385152" y="-192638"/>
              <a:ext cx="9675227"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Extreme</a:t>
              </a:r>
            </a:p>
          </p:txBody>
        </p:sp>
        <p:sp>
          <p:nvSpPr>
            <p:cNvPr id="146" name="Shape 146"/>
            <p:cNvSpPr/>
            <p:nvPr/>
          </p:nvSpPr>
          <p:spPr>
            <a:xfrm>
              <a:off x="18242724" y="12661177"/>
              <a:ext cx="4123310"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r">
                <a:defRPr sz="2000" b="0">
                  <a:solidFill>
                    <a:srgbClr val="919191"/>
                  </a:solidFill>
                  <a:latin typeface="Montserrat Medium"/>
                  <a:ea typeface="Montserrat Medium"/>
                  <a:cs typeface="Montserrat Medium"/>
                  <a:sym typeface="Montserrat Medium"/>
                </a:defRPr>
              </a:lvl1pPr>
            </a:lstStyle>
            <a:p>
              <a:r>
                <a:t>Image Attribution: Dawei Zhou</a:t>
              </a:r>
            </a:p>
          </p:txBody>
        </p:sp>
        <p:sp>
          <p:nvSpPr>
            <p:cNvPr id="147" name="Shape 147"/>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478213" y="9195086"/>
              <a:ext cx="1038542"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49" name="Shape 149"/>
            <p:cNvSpPr/>
            <p:nvPr/>
          </p:nvSpPr>
          <p:spPr>
            <a:xfrm>
              <a:off x="1334644" y="6636377"/>
              <a:ext cx="21354888" cy="16287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t>In this exercise, you will create an extreme character, record their details using the provided template (p.175), and use the character to generate design ideas. Focus on your own design problem, or follow the ‘Autonomous Vehicles’ brief (p.140). </a:t>
              </a:r>
            </a:p>
          </p:txBody>
        </p:sp>
        <p:sp>
          <p:nvSpPr>
            <p:cNvPr id="150" name="Shape 150"/>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51" name="Shape 151"/>
            <p:cNvSpPr/>
            <p:nvPr/>
          </p:nvSpPr>
          <p:spPr>
            <a:xfrm>
              <a:off x="6335184"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2" name="Shape 152"/>
            <p:cNvSpPr/>
            <p:nvPr/>
          </p:nvSpPr>
          <p:spPr>
            <a:xfrm>
              <a:off x="11192156"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5" name="Shape 155"/>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6" name="Shape 156"/>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57" name="Shape 157"/>
            <p:cNvSpPr/>
            <p:nvPr/>
          </p:nvSpPr>
          <p:spPr>
            <a:xfrm>
              <a:off x="18790599" y="3539506"/>
              <a:ext cx="5431283" cy="15525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t>YOU WILL NEED</a:t>
              </a:r>
              <a:br/>
              <a:r>
                <a:rPr>
                  <a:latin typeface="Montserrat Medium"/>
                  <a:ea typeface="Montserrat Medium"/>
                  <a:cs typeface="Montserrat Medium"/>
                  <a:sym typeface="Montserrat Medium"/>
                </a:rPr>
                <a:t>3-4 people, pen, paper and </a:t>
              </a:r>
              <a:br>
                <a:rPr>
                  <a:latin typeface="Montserrat Medium"/>
                  <a:ea typeface="Montserrat Medium"/>
                  <a:cs typeface="Montserrat Medium"/>
                  <a:sym typeface="Montserrat Medium"/>
                </a:rPr>
              </a:br>
              <a:r>
                <a:rPr>
                  <a:latin typeface="Montserrat Medium"/>
                  <a:ea typeface="Montserrat Medium"/>
                  <a:cs typeface="Montserrat Medium"/>
                  <a:sym typeface="Montserrat Medium"/>
                </a:rPr>
                <a:t>post-its </a:t>
              </a:r>
            </a:p>
          </p:txBody>
        </p:sp>
        <p:sp>
          <p:nvSpPr>
            <p:cNvPr id="158" name="Shape 158"/>
            <p:cNvSpPr/>
            <p:nvPr/>
          </p:nvSpPr>
          <p:spPr>
            <a:xfrm>
              <a:off x="1589029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60" name="Shape 160"/>
            <p:cNvSpPr/>
            <p:nvPr/>
          </p:nvSpPr>
          <p:spPr>
            <a:xfrm>
              <a:off x="-125701" y="3057910"/>
              <a:ext cx="13430381"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61" name="Shape 161"/>
            <p:cNvSpPr/>
            <p:nvPr/>
          </p:nvSpPr>
          <p:spPr>
            <a:xfrm rot="5400000">
              <a:off x="12782535" y="3583070"/>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2" name="Shape 162"/>
            <p:cNvSpPr/>
            <p:nvPr/>
          </p:nvSpPr>
          <p:spPr>
            <a:xfrm>
              <a:off x="369845" y="2278870"/>
              <a:ext cx="12439289"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Characters</a:t>
              </a:r>
            </a:p>
          </p:txBody>
        </p:sp>
      </p:grpSp>
      <p:sp>
        <p:nvSpPr>
          <p:cNvPr id="163" name="Shape 163"/>
          <p:cNvSpPr/>
          <p:nvPr/>
        </p:nvSpPr>
        <p:spPr>
          <a:xfrm>
            <a:off x="20224083"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 </a:t>
            </a:r>
          </a:p>
        </p:txBody>
      </p:sp>
      <p:sp>
        <p:nvSpPr>
          <p:cNvPr id="164" name="Shape 164"/>
          <p:cNvSpPr/>
          <p:nvPr/>
        </p:nvSpPr>
        <p:spPr>
          <a:xfrm>
            <a:off x="153602"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p:nvPr/>
        </p:nvSpPr>
        <p:spPr>
          <a:xfrm>
            <a:off x="945158"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[5 mins] </a:t>
            </a:r>
          </a:p>
        </p:txBody>
      </p:sp>
      <p:sp>
        <p:nvSpPr>
          <p:cNvPr id="182" name="Shape 182"/>
          <p:cNvSpPr/>
          <p:nvPr/>
        </p:nvSpPr>
        <p:spPr>
          <a:xfrm>
            <a:off x="5802129"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[5 mins] </a:t>
            </a:r>
          </a:p>
        </p:txBody>
      </p:sp>
      <p:sp>
        <p:nvSpPr>
          <p:cNvPr id="183" name="Shape 183"/>
          <p:cNvSpPr/>
          <p:nvPr/>
        </p:nvSpPr>
        <p:spPr>
          <a:xfrm>
            <a:off x="10659100"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[5 mins] </a:t>
            </a:r>
          </a:p>
        </p:txBody>
      </p:sp>
      <p:sp>
        <p:nvSpPr>
          <p:cNvPr id="188" name="Shape 188"/>
          <p:cNvSpPr/>
          <p:nvPr/>
        </p:nvSpPr>
        <p:spPr>
          <a:xfrm>
            <a:off x="15357236"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192" name="Shape 192"/>
          <p:cNvSpPr/>
          <p:nvPr/>
        </p:nvSpPr>
        <p:spPr>
          <a:xfrm>
            <a:off x="20224083"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 </a:t>
            </a:r>
          </a:p>
        </p:txBody>
      </p:sp>
      <p:sp>
        <p:nvSpPr>
          <p:cNvPr id="193" name="Shape 193"/>
          <p:cNvSpPr/>
          <p:nvPr/>
        </p:nvSpPr>
        <p:spPr>
          <a:xfrm>
            <a:off x="5010573"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40CED8F2-9519-0144-8140-906CE16D8BD0}"/>
              </a:ext>
            </a:extLst>
          </p:cNvPr>
          <p:cNvGrpSpPr/>
          <p:nvPr/>
        </p:nvGrpSpPr>
        <p:grpSpPr>
          <a:xfrm>
            <a:off x="-125701" y="-192638"/>
            <a:ext cx="24589598" cy="13301491"/>
            <a:chOff x="-125701" y="-192638"/>
            <a:chExt cx="24589598" cy="13301491"/>
          </a:xfrm>
        </p:grpSpPr>
        <p:pic>
          <p:nvPicPr>
            <p:cNvPr id="166" name="pasted-image.tiff"/>
            <p:cNvPicPr>
              <a:picLocks noChangeAspect="1"/>
            </p:cNvPicPr>
            <p:nvPr/>
          </p:nvPicPr>
          <p:blipFill>
            <a:blip r:embed="rId2"/>
            <a:srcRect t="19846" b="24480"/>
            <a:stretch>
              <a:fillRect/>
            </a:stretch>
          </p:blipFill>
          <p:spPr>
            <a:xfrm>
              <a:off x="-21429" y="2432"/>
              <a:ext cx="19449827" cy="5944695"/>
            </a:xfrm>
            <a:prstGeom prst="rect">
              <a:avLst/>
            </a:prstGeom>
            <a:ln w="12700">
              <a:miter lim="400000"/>
            </a:ln>
          </p:spPr>
        </p:pic>
        <p:sp>
          <p:nvSpPr>
            <p:cNvPr id="167" name="Shape 167"/>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9" name="Shape 169"/>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2" name="Shape 172"/>
            <p:cNvSpPr/>
            <p:nvPr/>
          </p:nvSpPr>
          <p:spPr>
            <a:xfrm>
              <a:off x="-110395" y="637201"/>
              <a:ext cx="1120428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73" name="Shape 173"/>
            <p:cNvSpPr/>
            <p:nvPr/>
          </p:nvSpPr>
          <p:spPr>
            <a:xfrm rot="5400000">
              <a:off x="10550569" y="116236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5" name="Shape 175"/>
            <p:cNvSpPr/>
            <p:nvPr/>
          </p:nvSpPr>
          <p:spPr>
            <a:xfrm>
              <a:off x="18242724" y="12661177"/>
              <a:ext cx="4123310"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r">
                <a:defRPr sz="2000" b="0">
                  <a:solidFill>
                    <a:srgbClr val="919191"/>
                  </a:solidFill>
                  <a:latin typeface="Montserrat Medium"/>
                  <a:ea typeface="Montserrat Medium"/>
                  <a:cs typeface="Montserrat Medium"/>
                  <a:sym typeface="Montserrat Medium"/>
                </a:defRPr>
              </a:lvl1pPr>
            </a:lstStyle>
            <a:p>
              <a:r>
                <a:t>Image Attribution: Dawei Zhou</a:t>
              </a:r>
            </a:p>
          </p:txBody>
        </p:sp>
        <p:sp>
          <p:nvSpPr>
            <p:cNvPr id="176" name="Shape 176"/>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7" name="Shape 177"/>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78" name="Shape 178"/>
            <p:cNvSpPr/>
            <p:nvPr/>
          </p:nvSpPr>
          <p:spPr>
            <a:xfrm>
              <a:off x="1334644" y="6636377"/>
              <a:ext cx="21354888" cy="16287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t>In this exercise, you will create an extreme character, record their details using the provided template (p.175), and use the character to generate design ideas. Focus on your own design problem, or follow the ‘Autonomous Vehicles’ brief (p.140). </a:t>
              </a:r>
            </a:p>
          </p:txBody>
        </p:sp>
        <p:sp>
          <p:nvSpPr>
            <p:cNvPr id="179" name="Shape 179"/>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80" name="Shape 180"/>
            <p:cNvSpPr/>
            <p:nvPr/>
          </p:nvSpPr>
          <p:spPr>
            <a:xfrm>
              <a:off x="6335184" y="9195086"/>
              <a:ext cx="1038542"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81" name="Shape 181"/>
            <p:cNvSpPr/>
            <p:nvPr/>
          </p:nvSpPr>
          <p:spPr>
            <a:xfrm>
              <a:off x="11192156"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85" name="Shape 185"/>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86" name="Shape 186"/>
            <p:cNvSpPr/>
            <p:nvPr/>
          </p:nvSpPr>
          <p:spPr>
            <a:xfrm>
              <a:off x="18790599" y="3539506"/>
              <a:ext cx="5431283" cy="15525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t>YOU WILL NEED</a:t>
              </a:r>
              <a:br/>
              <a:r>
                <a:rPr>
                  <a:latin typeface="Montserrat Medium"/>
                  <a:ea typeface="Montserrat Medium"/>
                  <a:cs typeface="Montserrat Medium"/>
                  <a:sym typeface="Montserrat Medium"/>
                </a:rPr>
                <a:t>3-4 people, pen, paper and </a:t>
              </a:r>
              <a:br>
                <a:rPr>
                  <a:latin typeface="Montserrat Medium"/>
                  <a:ea typeface="Montserrat Medium"/>
                  <a:cs typeface="Montserrat Medium"/>
                  <a:sym typeface="Montserrat Medium"/>
                </a:rPr>
              </a:br>
              <a:r>
                <a:rPr>
                  <a:latin typeface="Montserrat Medium"/>
                  <a:ea typeface="Montserrat Medium"/>
                  <a:cs typeface="Montserrat Medium"/>
                  <a:sym typeface="Montserrat Medium"/>
                </a:rPr>
                <a:t>post-its </a:t>
              </a:r>
            </a:p>
          </p:txBody>
        </p:sp>
        <p:sp>
          <p:nvSpPr>
            <p:cNvPr id="187" name="Shape 187"/>
            <p:cNvSpPr/>
            <p:nvPr/>
          </p:nvSpPr>
          <p:spPr>
            <a:xfrm>
              <a:off x="1589029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89" name="Shape 189"/>
            <p:cNvSpPr/>
            <p:nvPr/>
          </p:nvSpPr>
          <p:spPr>
            <a:xfrm>
              <a:off x="-125701" y="3057910"/>
              <a:ext cx="13430381"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90" name="Shape 190"/>
            <p:cNvSpPr/>
            <p:nvPr/>
          </p:nvSpPr>
          <p:spPr>
            <a:xfrm rot="5400000">
              <a:off x="12782535" y="3583070"/>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0" name="Shape 139">
              <a:extLst>
                <a:ext uri="{FF2B5EF4-FFF2-40B4-BE49-F238E27FC236}">
                  <a16:creationId xmlns:a16="http://schemas.microsoft.com/office/drawing/2014/main" id="{9F44744E-DB35-334A-9653-6776861FE08A}"/>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 name="Shape 141">
              <a:extLst>
                <a:ext uri="{FF2B5EF4-FFF2-40B4-BE49-F238E27FC236}">
                  <a16:creationId xmlns:a16="http://schemas.microsoft.com/office/drawing/2014/main" id="{8C01AD71-8F73-A945-9F01-ADDD7148DB34}"/>
                </a:ext>
              </a:extLst>
            </p:cNvPr>
            <p:cNvSpPr/>
            <p:nvPr/>
          </p:nvSpPr>
          <p:spPr>
            <a:xfrm>
              <a:off x="19213200" y="255600"/>
              <a:ext cx="5250697" cy="1092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62</a:t>
              </a:r>
            </a:p>
          </p:txBody>
        </p:sp>
        <p:sp>
          <p:nvSpPr>
            <p:cNvPr id="32" name="Shape 145">
              <a:extLst>
                <a:ext uri="{FF2B5EF4-FFF2-40B4-BE49-F238E27FC236}">
                  <a16:creationId xmlns:a16="http://schemas.microsoft.com/office/drawing/2014/main" id="{1639B102-9ECF-5940-A2D9-30AB709AE6F2}"/>
                </a:ext>
              </a:extLst>
            </p:cNvPr>
            <p:cNvSpPr/>
            <p:nvPr/>
          </p:nvSpPr>
          <p:spPr>
            <a:xfrm>
              <a:off x="385152" y="-192638"/>
              <a:ext cx="9675227"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Extreme</a:t>
              </a:r>
            </a:p>
          </p:txBody>
        </p:sp>
        <p:sp>
          <p:nvSpPr>
            <p:cNvPr id="33" name="Shape 155">
              <a:extLst>
                <a:ext uri="{FF2B5EF4-FFF2-40B4-BE49-F238E27FC236}">
                  <a16:creationId xmlns:a16="http://schemas.microsoft.com/office/drawing/2014/main" id="{8688F3A8-8155-8049-ABDC-F883FED7F28D}"/>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4" name="Shape 162">
              <a:extLst>
                <a:ext uri="{FF2B5EF4-FFF2-40B4-BE49-F238E27FC236}">
                  <a16:creationId xmlns:a16="http://schemas.microsoft.com/office/drawing/2014/main" id="{A4706D4D-2B87-A444-8F32-4B89B01D86C0}"/>
                </a:ext>
              </a:extLst>
            </p:cNvPr>
            <p:cNvSpPr/>
            <p:nvPr/>
          </p:nvSpPr>
          <p:spPr>
            <a:xfrm>
              <a:off x="369845" y="2278870"/>
              <a:ext cx="12439289"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Characters</a:t>
              </a: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p:nvPr/>
        </p:nvSpPr>
        <p:spPr>
          <a:xfrm>
            <a:off x="945158"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[5 mins] </a:t>
            </a:r>
          </a:p>
        </p:txBody>
      </p:sp>
      <p:sp>
        <p:nvSpPr>
          <p:cNvPr id="211" name="Shape 211"/>
          <p:cNvSpPr/>
          <p:nvPr/>
        </p:nvSpPr>
        <p:spPr>
          <a:xfrm>
            <a:off x="5802129"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[5 mins] </a:t>
            </a:r>
          </a:p>
        </p:txBody>
      </p:sp>
      <p:sp>
        <p:nvSpPr>
          <p:cNvPr id="212" name="Shape 212"/>
          <p:cNvSpPr/>
          <p:nvPr/>
        </p:nvSpPr>
        <p:spPr>
          <a:xfrm>
            <a:off x="10659100"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[5 mins] </a:t>
            </a:r>
          </a:p>
        </p:txBody>
      </p:sp>
      <p:sp>
        <p:nvSpPr>
          <p:cNvPr id="217" name="Shape 217"/>
          <p:cNvSpPr/>
          <p:nvPr/>
        </p:nvSpPr>
        <p:spPr>
          <a:xfrm>
            <a:off x="15357236"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221" name="Shape 221"/>
          <p:cNvSpPr/>
          <p:nvPr/>
        </p:nvSpPr>
        <p:spPr>
          <a:xfrm>
            <a:off x="20224083"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 </a:t>
            </a:r>
          </a:p>
        </p:txBody>
      </p:sp>
      <p:sp>
        <p:nvSpPr>
          <p:cNvPr id="222" name="Shape 222"/>
          <p:cNvSpPr/>
          <p:nvPr/>
        </p:nvSpPr>
        <p:spPr>
          <a:xfrm>
            <a:off x="9793065" y="10987347"/>
            <a:ext cx="3687763"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C450ED3B-1655-6641-81C2-4282111564DD}"/>
              </a:ext>
            </a:extLst>
          </p:cNvPr>
          <p:cNvGrpSpPr/>
          <p:nvPr/>
        </p:nvGrpSpPr>
        <p:grpSpPr>
          <a:xfrm>
            <a:off x="-125701" y="-192638"/>
            <a:ext cx="24589598" cy="13301491"/>
            <a:chOff x="-125701" y="-192638"/>
            <a:chExt cx="24589598" cy="13301491"/>
          </a:xfrm>
        </p:grpSpPr>
        <p:pic>
          <p:nvPicPr>
            <p:cNvPr id="195" name="pasted-image.tiff"/>
            <p:cNvPicPr>
              <a:picLocks noChangeAspect="1"/>
            </p:cNvPicPr>
            <p:nvPr/>
          </p:nvPicPr>
          <p:blipFill>
            <a:blip r:embed="rId2"/>
            <a:srcRect t="19846" b="24480"/>
            <a:stretch>
              <a:fillRect/>
            </a:stretch>
          </p:blipFill>
          <p:spPr>
            <a:xfrm>
              <a:off x="-21429" y="2432"/>
              <a:ext cx="19449827" cy="5944695"/>
            </a:xfrm>
            <a:prstGeom prst="rect">
              <a:avLst/>
            </a:prstGeom>
            <a:ln w="12700">
              <a:miter lim="400000"/>
            </a:ln>
          </p:spPr>
        </p:pic>
        <p:sp>
          <p:nvSpPr>
            <p:cNvPr id="196" name="Shape 196"/>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98" name="Shape 198"/>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1" name="Shape 201"/>
            <p:cNvSpPr/>
            <p:nvPr/>
          </p:nvSpPr>
          <p:spPr>
            <a:xfrm>
              <a:off x="-110395" y="637201"/>
              <a:ext cx="1120428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02" name="Shape 202"/>
            <p:cNvSpPr/>
            <p:nvPr/>
          </p:nvSpPr>
          <p:spPr>
            <a:xfrm rot="5400000">
              <a:off x="10550569" y="116236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4" name="Shape 204"/>
            <p:cNvSpPr/>
            <p:nvPr/>
          </p:nvSpPr>
          <p:spPr>
            <a:xfrm>
              <a:off x="18242724" y="12661177"/>
              <a:ext cx="4123310"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r">
                <a:defRPr sz="2000" b="0">
                  <a:solidFill>
                    <a:srgbClr val="919191"/>
                  </a:solidFill>
                  <a:latin typeface="Montserrat Medium"/>
                  <a:ea typeface="Montserrat Medium"/>
                  <a:cs typeface="Montserrat Medium"/>
                  <a:sym typeface="Montserrat Medium"/>
                </a:defRPr>
              </a:lvl1pPr>
            </a:lstStyle>
            <a:p>
              <a:r>
                <a:t>Image Attribution: Dawei Zhou</a:t>
              </a:r>
            </a:p>
          </p:txBody>
        </p:sp>
        <p:sp>
          <p:nvSpPr>
            <p:cNvPr id="205" name="Shape 205"/>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6" name="Shape 206"/>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07" name="Shape 207"/>
            <p:cNvSpPr/>
            <p:nvPr/>
          </p:nvSpPr>
          <p:spPr>
            <a:xfrm>
              <a:off x="1334644" y="6636377"/>
              <a:ext cx="21354888" cy="16287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t>In this exercise, you will create an extreme character, record their details using the provided template (p.175), and use the character to generate design ideas. Focus on your own design problem, or follow the ‘Autonomous Vehicles’ brief (p.140). </a:t>
              </a:r>
            </a:p>
          </p:txBody>
        </p:sp>
        <p:sp>
          <p:nvSpPr>
            <p:cNvPr id="208" name="Shape 208"/>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09" name="Shape 209"/>
            <p:cNvSpPr/>
            <p:nvPr/>
          </p:nvSpPr>
          <p:spPr>
            <a:xfrm>
              <a:off x="6335184"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10" name="Shape 210"/>
            <p:cNvSpPr/>
            <p:nvPr/>
          </p:nvSpPr>
          <p:spPr>
            <a:xfrm>
              <a:off x="11192156" y="9195086"/>
              <a:ext cx="1038541"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14" name="Shape 214"/>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15" name="Shape 215"/>
            <p:cNvSpPr/>
            <p:nvPr/>
          </p:nvSpPr>
          <p:spPr>
            <a:xfrm>
              <a:off x="18790599" y="3539506"/>
              <a:ext cx="5431283" cy="15525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t>YOU WILL NEED</a:t>
              </a:r>
              <a:br/>
              <a:r>
                <a:rPr>
                  <a:latin typeface="Montserrat Medium"/>
                  <a:ea typeface="Montserrat Medium"/>
                  <a:cs typeface="Montserrat Medium"/>
                  <a:sym typeface="Montserrat Medium"/>
                </a:rPr>
                <a:t>3-4 people, pen, paper and </a:t>
              </a:r>
              <a:br>
                <a:rPr>
                  <a:latin typeface="Montserrat Medium"/>
                  <a:ea typeface="Montserrat Medium"/>
                  <a:cs typeface="Montserrat Medium"/>
                  <a:sym typeface="Montserrat Medium"/>
                </a:rPr>
              </a:br>
              <a:r>
                <a:rPr>
                  <a:latin typeface="Montserrat Medium"/>
                  <a:ea typeface="Montserrat Medium"/>
                  <a:cs typeface="Montserrat Medium"/>
                  <a:sym typeface="Montserrat Medium"/>
                </a:rPr>
                <a:t>post-its </a:t>
              </a:r>
            </a:p>
          </p:txBody>
        </p:sp>
        <p:sp>
          <p:nvSpPr>
            <p:cNvPr id="216" name="Shape 216"/>
            <p:cNvSpPr/>
            <p:nvPr/>
          </p:nvSpPr>
          <p:spPr>
            <a:xfrm>
              <a:off x="1589029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18" name="Shape 218"/>
            <p:cNvSpPr/>
            <p:nvPr/>
          </p:nvSpPr>
          <p:spPr>
            <a:xfrm>
              <a:off x="-125701" y="3057910"/>
              <a:ext cx="13430381"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19" name="Shape 219"/>
            <p:cNvSpPr/>
            <p:nvPr/>
          </p:nvSpPr>
          <p:spPr>
            <a:xfrm rot="5400000">
              <a:off x="12782535" y="3583070"/>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0" name="Shape 139">
              <a:extLst>
                <a:ext uri="{FF2B5EF4-FFF2-40B4-BE49-F238E27FC236}">
                  <a16:creationId xmlns:a16="http://schemas.microsoft.com/office/drawing/2014/main" id="{C518F4F4-D20F-F246-AF45-97BC95B9029A}"/>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 name="Shape 141">
              <a:extLst>
                <a:ext uri="{FF2B5EF4-FFF2-40B4-BE49-F238E27FC236}">
                  <a16:creationId xmlns:a16="http://schemas.microsoft.com/office/drawing/2014/main" id="{5370CFC9-B034-DB41-961D-934685BB8615}"/>
                </a:ext>
              </a:extLst>
            </p:cNvPr>
            <p:cNvSpPr/>
            <p:nvPr/>
          </p:nvSpPr>
          <p:spPr>
            <a:xfrm>
              <a:off x="19213200" y="255600"/>
              <a:ext cx="5250697" cy="1092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62</a:t>
              </a:r>
            </a:p>
          </p:txBody>
        </p:sp>
        <p:sp>
          <p:nvSpPr>
            <p:cNvPr id="32" name="Shape 145">
              <a:extLst>
                <a:ext uri="{FF2B5EF4-FFF2-40B4-BE49-F238E27FC236}">
                  <a16:creationId xmlns:a16="http://schemas.microsoft.com/office/drawing/2014/main" id="{393BDADE-F454-774A-AF63-B4E908683B87}"/>
                </a:ext>
              </a:extLst>
            </p:cNvPr>
            <p:cNvSpPr/>
            <p:nvPr/>
          </p:nvSpPr>
          <p:spPr>
            <a:xfrm>
              <a:off x="385152" y="-192638"/>
              <a:ext cx="9675227"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Extreme</a:t>
              </a:r>
            </a:p>
          </p:txBody>
        </p:sp>
        <p:sp>
          <p:nvSpPr>
            <p:cNvPr id="33" name="Shape 155">
              <a:extLst>
                <a:ext uri="{FF2B5EF4-FFF2-40B4-BE49-F238E27FC236}">
                  <a16:creationId xmlns:a16="http://schemas.microsoft.com/office/drawing/2014/main" id="{46628E96-FAC1-3242-A86D-3F860F7C0D29}"/>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4" name="Shape 162">
              <a:extLst>
                <a:ext uri="{FF2B5EF4-FFF2-40B4-BE49-F238E27FC236}">
                  <a16:creationId xmlns:a16="http://schemas.microsoft.com/office/drawing/2014/main" id="{110913B2-3F26-E845-91CE-C1A25E0F61EB}"/>
                </a:ext>
              </a:extLst>
            </p:cNvPr>
            <p:cNvSpPr/>
            <p:nvPr/>
          </p:nvSpPr>
          <p:spPr>
            <a:xfrm>
              <a:off x="369845" y="2278870"/>
              <a:ext cx="12439289"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Characters</a:t>
              </a: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p:nvPr/>
        </p:nvSpPr>
        <p:spPr>
          <a:xfrm>
            <a:off x="945158"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[5 mins] </a:t>
            </a:r>
          </a:p>
        </p:txBody>
      </p:sp>
      <p:sp>
        <p:nvSpPr>
          <p:cNvPr id="240" name="Shape 240"/>
          <p:cNvSpPr/>
          <p:nvPr/>
        </p:nvSpPr>
        <p:spPr>
          <a:xfrm>
            <a:off x="5802129"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[5 mins] </a:t>
            </a:r>
          </a:p>
        </p:txBody>
      </p:sp>
      <p:sp>
        <p:nvSpPr>
          <p:cNvPr id="241" name="Shape 241"/>
          <p:cNvSpPr/>
          <p:nvPr/>
        </p:nvSpPr>
        <p:spPr>
          <a:xfrm>
            <a:off x="10659100"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[5 mins] </a:t>
            </a:r>
          </a:p>
        </p:txBody>
      </p:sp>
      <p:sp>
        <p:nvSpPr>
          <p:cNvPr id="246" name="Shape 246"/>
          <p:cNvSpPr/>
          <p:nvPr/>
        </p:nvSpPr>
        <p:spPr>
          <a:xfrm>
            <a:off x="15357236"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250" name="Shape 250"/>
          <p:cNvSpPr/>
          <p:nvPr/>
        </p:nvSpPr>
        <p:spPr>
          <a:xfrm>
            <a:off x="20224083"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 </a:t>
            </a:r>
          </a:p>
        </p:txBody>
      </p:sp>
      <p:sp>
        <p:nvSpPr>
          <p:cNvPr id="251" name="Shape 251"/>
          <p:cNvSpPr/>
          <p:nvPr/>
        </p:nvSpPr>
        <p:spPr>
          <a:xfrm>
            <a:off x="14650036" y="10987347"/>
            <a:ext cx="3687763"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D846D75D-CF4D-F246-A167-A5BEE1FC2B01}"/>
              </a:ext>
            </a:extLst>
          </p:cNvPr>
          <p:cNvGrpSpPr/>
          <p:nvPr/>
        </p:nvGrpSpPr>
        <p:grpSpPr>
          <a:xfrm>
            <a:off x="-125701" y="-192638"/>
            <a:ext cx="24589598" cy="13301491"/>
            <a:chOff x="-125701" y="-192638"/>
            <a:chExt cx="24589598" cy="13301491"/>
          </a:xfrm>
        </p:grpSpPr>
        <p:pic>
          <p:nvPicPr>
            <p:cNvPr id="224" name="pasted-image.tiff"/>
            <p:cNvPicPr>
              <a:picLocks noChangeAspect="1"/>
            </p:cNvPicPr>
            <p:nvPr/>
          </p:nvPicPr>
          <p:blipFill>
            <a:blip r:embed="rId2"/>
            <a:srcRect t="19846" b="24480"/>
            <a:stretch>
              <a:fillRect/>
            </a:stretch>
          </p:blipFill>
          <p:spPr>
            <a:xfrm>
              <a:off x="-21429" y="2432"/>
              <a:ext cx="19449827" cy="5944695"/>
            </a:xfrm>
            <a:prstGeom prst="rect">
              <a:avLst/>
            </a:prstGeom>
            <a:ln w="12700">
              <a:miter lim="400000"/>
            </a:ln>
          </p:spPr>
        </p:pic>
        <p:sp>
          <p:nvSpPr>
            <p:cNvPr id="225" name="Shape 225"/>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7" name="Shape 227"/>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30" name="Shape 230"/>
            <p:cNvSpPr/>
            <p:nvPr/>
          </p:nvSpPr>
          <p:spPr>
            <a:xfrm>
              <a:off x="-110395" y="637201"/>
              <a:ext cx="1120428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31" name="Shape 231"/>
            <p:cNvSpPr/>
            <p:nvPr/>
          </p:nvSpPr>
          <p:spPr>
            <a:xfrm rot="5400000">
              <a:off x="10550569" y="116236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33" name="Shape 233"/>
            <p:cNvSpPr/>
            <p:nvPr/>
          </p:nvSpPr>
          <p:spPr>
            <a:xfrm>
              <a:off x="18242724" y="12661177"/>
              <a:ext cx="4123310"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r">
                <a:defRPr sz="2000" b="0">
                  <a:solidFill>
                    <a:srgbClr val="919191"/>
                  </a:solidFill>
                  <a:latin typeface="Montserrat Medium"/>
                  <a:ea typeface="Montserrat Medium"/>
                  <a:cs typeface="Montserrat Medium"/>
                  <a:sym typeface="Montserrat Medium"/>
                </a:defRPr>
              </a:lvl1pPr>
            </a:lstStyle>
            <a:p>
              <a:r>
                <a:t>Image Attribution: Dawei Zhou</a:t>
              </a:r>
            </a:p>
          </p:txBody>
        </p:sp>
        <p:sp>
          <p:nvSpPr>
            <p:cNvPr id="234" name="Shape 234"/>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35" name="Shape 235"/>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36" name="Shape 236"/>
            <p:cNvSpPr/>
            <p:nvPr/>
          </p:nvSpPr>
          <p:spPr>
            <a:xfrm>
              <a:off x="1334644" y="6636377"/>
              <a:ext cx="21354888" cy="16287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t>In this exercise, you will create an extreme character, record their details using the provided template (p.175), and use the character to generate design ideas. Focus on your own design problem, or follow the ‘Autonomous Vehicles’ brief (p.140). </a:t>
              </a:r>
            </a:p>
          </p:txBody>
        </p:sp>
        <p:sp>
          <p:nvSpPr>
            <p:cNvPr id="237" name="Shape 237"/>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38" name="Shape 238"/>
            <p:cNvSpPr/>
            <p:nvPr/>
          </p:nvSpPr>
          <p:spPr>
            <a:xfrm>
              <a:off x="6335184"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39" name="Shape 239"/>
            <p:cNvSpPr/>
            <p:nvPr/>
          </p:nvSpPr>
          <p:spPr>
            <a:xfrm>
              <a:off x="11192156"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43" name="Shape 243"/>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44" name="Shape 244"/>
            <p:cNvSpPr/>
            <p:nvPr/>
          </p:nvSpPr>
          <p:spPr>
            <a:xfrm>
              <a:off x="18790599" y="3539506"/>
              <a:ext cx="5431283" cy="15525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t>YOU WILL NEED</a:t>
              </a:r>
              <a:br/>
              <a:r>
                <a:rPr>
                  <a:latin typeface="Montserrat Medium"/>
                  <a:ea typeface="Montserrat Medium"/>
                  <a:cs typeface="Montserrat Medium"/>
                  <a:sym typeface="Montserrat Medium"/>
                </a:rPr>
                <a:t>3-4 people, pen, paper and </a:t>
              </a:r>
              <a:br>
                <a:rPr>
                  <a:latin typeface="Montserrat Medium"/>
                  <a:ea typeface="Montserrat Medium"/>
                  <a:cs typeface="Montserrat Medium"/>
                  <a:sym typeface="Montserrat Medium"/>
                </a:rPr>
              </a:br>
              <a:r>
                <a:rPr>
                  <a:latin typeface="Montserrat Medium"/>
                  <a:ea typeface="Montserrat Medium"/>
                  <a:cs typeface="Montserrat Medium"/>
                  <a:sym typeface="Montserrat Medium"/>
                </a:rPr>
                <a:t>post-its </a:t>
              </a:r>
            </a:p>
          </p:txBody>
        </p:sp>
        <p:sp>
          <p:nvSpPr>
            <p:cNvPr id="245" name="Shape 245"/>
            <p:cNvSpPr/>
            <p:nvPr/>
          </p:nvSpPr>
          <p:spPr>
            <a:xfrm>
              <a:off x="15890292" y="9195086"/>
              <a:ext cx="1038541"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47" name="Shape 247"/>
            <p:cNvSpPr/>
            <p:nvPr/>
          </p:nvSpPr>
          <p:spPr>
            <a:xfrm>
              <a:off x="-125701" y="3057910"/>
              <a:ext cx="13430381"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48" name="Shape 248"/>
            <p:cNvSpPr/>
            <p:nvPr/>
          </p:nvSpPr>
          <p:spPr>
            <a:xfrm rot="5400000">
              <a:off x="12782535" y="3583070"/>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0" name="Shape 139">
              <a:extLst>
                <a:ext uri="{FF2B5EF4-FFF2-40B4-BE49-F238E27FC236}">
                  <a16:creationId xmlns:a16="http://schemas.microsoft.com/office/drawing/2014/main" id="{B0F05206-2923-FD4A-A968-6E77E41831AB}"/>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 name="Shape 141">
              <a:extLst>
                <a:ext uri="{FF2B5EF4-FFF2-40B4-BE49-F238E27FC236}">
                  <a16:creationId xmlns:a16="http://schemas.microsoft.com/office/drawing/2014/main" id="{E9EA56FD-7CB6-E34D-BB2D-5B95DC710BB8}"/>
                </a:ext>
              </a:extLst>
            </p:cNvPr>
            <p:cNvSpPr/>
            <p:nvPr/>
          </p:nvSpPr>
          <p:spPr>
            <a:xfrm>
              <a:off x="19213200" y="255600"/>
              <a:ext cx="5250697" cy="1092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62</a:t>
              </a:r>
            </a:p>
          </p:txBody>
        </p:sp>
        <p:sp>
          <p:nvSpPr>
            <p:cNvPr id="32" name="Shape 145">
              <a:extLst>
                <a:ext uri="{FF2B5EF4-FFF2-40B4-BE49-F238E27FC236}">
                  <a16:creationId xmlns:a16="http://schemas.microsoft.com/office/drawing/2014/main" id="{370DA4C7-0CAB-C444-9A87-DB5AD63D2923}"/>
                </a:ext>
              </a:extLst>
            </p:cNvPr>
            <p:cNvSpPr/>
            <p:nvPr/>
          </p:nvSpPr>
          <p:spPr>
            <a:xfrm>
              <a:off x="385152" y="-192638"/>
              <a:ext cx="9675227"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Extreme</a:t>
              </a:r>
            </a:p>
          </p:txBody>
        </p:sp>
        <p:sp>
          <p:nvSpPr>
            <p:cNvPr id="33" name="Shape 155">
              <a:extLst>
                <a:ext uri="{FF2B5EF4-FFF2-40B4-BE49-F238E27FC236}">
                  <a16:creationId xmlns:a16="http://schemas.microsoft.com/office/drawing/2014/main" id="{C29148EC-7B75-8844-A9D1-622282C1B263}"/>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4" name="Shape 162">
              <a:extLst>
                <a:ext uri="{FF2B5EF4-FFF2-40B4-BE49-F238E27FC236}">
                  <a16:creationId xmlns:a16="http://schemas.microsoft.com/office/drawing/2014/main" id="{7033ECCC-E16C-6A4F-8A45-9361A8B3FDDA}"/>
                </a:ext>
              </a:extLst>
            </p:cNvPr>
            <p:cNvSpPr/>
            <p:nvPr/>
          </p:nvSpPr>
          <p:spPr>
            <a:xfrm>
              <a:off x="369845" y="2278870"/>
              <a:ext cx="12439289"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Characters</a:t>
              </a: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p:nvPr/>
        </p:nvSpPr>
        <p:spPr>
          <a:xfrm>
            <a:off x="945158"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[5 mins] </a:t>
            </a:r>
          </a:p>
        </p:txBody>
      </p:sp>
      <p:sp>
        <p:nvSpPr>
          <p:cNvPr id="269" name="Shape 269"/>
          <p:cNvSpPr/>
          <p:nvPr/>
        </p:nvSpPr>
        <p:spPr>
          <a:xfrm>
            <a:off x="5802129"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[5 mins] </a:t>
            </a:r>
          </a:p>
        </p:txBody>
      </p:sp>
      <p:sp>
        <p:nvSpPr>
          <p:cNvPr id="270" name="Shape 270"/>
          <p:cNvSpPr/>
          <p:nvPr/>
        </p:nvSpPr>
        <p:spPr>
          <a:xfrm>
            <a:off x="10659100"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[5 mins] </a:t>
            </a:r>
          </a:p>
        </p:txBody>
      </p:sp>
      <p:sp>
        <p:nvSpPr>
          <p:cNvPr id="275" name="Shape 275"/>
          <p:cNvSpPr/>
          <p:nvPr/>
        </p:nvSpPr>
        <p:spPr>
          <a:xfrm>
            <a:off x="15357236"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279" name="Shape 279"/>
          <p:cNvSpPr/>
          <p:nvPr/>
        </p:nvSpPr>
        <p:spPr>
          <a:xfrm>
            <a:off x="20224083"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 </a:t>
            </a:r>
          </a:p>
        </p:txBody>
      </p:sp>
      <p:grpSp>
        <p:nvGrpSpPr>
          <p:cNvPr id="2" name="Group 1">
            <a:extLst>
              <a:ext uri="{FF2B5EF4-FFF2-40B4-BE49-F238E27FC236}">
                <a16:creationId xmlns:a16="http://schemas.microsoft.com/office/drawing/2014/main" id="{F99443F5-26AD-514C-A354-BEFDAD88EE94}"/>
              </a:ext>
            </a:extLst>
          </p:cNvPr>
          <p:cNvGrpSpPr/>
          <p:nvPr/>
        </p:nvGrpSpPr>
        <p:grpSpPr>
          <a:xfrm>
            <a:off x="-125701" y="-192638"/>
            <a:ext cx="24589598" cy="13301491"/>
            <a:chOff x="-125701" y="-192638"/>
            <a:chExt cx="24589598" cy="13301491"/>
          </a:xfrm>
        </p:grpSpPr>
        <p:pic>
          <p:nvPicPr>
            <p:cNvPr id="253" name="pasted-image.tiff"/>
            <p:cNvPicPr>
              <a:picLocks noChangeAspect="1"/>
            </p:cNvPicPr>
            <p:nvPr/>
          </p:nvPicPr>
          <p:blipFill>
            <a:blip r:embed="rId2"/>
            <a:srcRect t="19846" b="24480"/>
            <a:stretch>
              <a:fillRect/>
            </a:stretch>
          </p:blipFill>
          <p:spPr>
            <a:xfrm>
              <a:off x="-21429" y="2432"/>
              <a:ext cx="19449827" cy="5944695"/>
            </a:xfrm>
            <a:prstGeom prst="rect">
              <a:avLst/>
            </a:prstGeom>
            <a:ln w="12700">
              <a:miter lim="400000"/>
            </a:ln>
          </p:spPr>
        </p:pic>
        <p:sp>
          <p:nvSpPr>
            <p:cNvPr id="254" name="Shape 254"/>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6" name="Shape 256"/>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9" name="Shape 259"/>
            <p:cNvSpPr/>
            <p:nvPr/>
          </p:nvSpPr>
          <p:spPr>
            <a:xfrm>
              <a:off x="-110395" y="637201"/>
              <a:ext cx="1120428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60" name="Shape 260"/>
            <p:cNvSpPr/>
            <p:nvPr/>
          </p:nvSpPr>
          <p:spPr>
            <a:xfrm rot="5400000">
              <a:off x="10550569" y="116236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62" name="Shape 262"/>
            <p:cNvSpPr/>
            <p:nvPr/>
          </p:nvSpPr>
          <p:spPr>
            <a:xfrm>
              <a:off x="18242724" y="12661177"/>
              <a:ext cx="4123310"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r">
                <a:defRPr sz="2000" b="0">
                  <a:solidFill>
                    <a:srgbClr val="919191"/>
                  </a:solidFill>
                  <a:latin typeface="Montserrat Medium"/>
                  <a:ea typeface="Montserrat Medium"/>
                  <a:cs typeface="Montserrat Medium"/>
                  <a:sym typeface="Montserrat Medium"/>
                </a:defRPr>
              </a:lvl1pPr>
            </a:lstStyle>
            <a:p>
              <a:r>
                <a:t>Image Attribution: Dawei Zhou</a:t>
              </a:r>
            </a:p>
          </p:txBody>
        </p:sp>
        <p:sp>
          <p:nvSpPr>
            <p:cNvPr id="263" name="Shape 263"/>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64" name="Shape 264"/>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65" name="Shape 265"/>
            <p:cNvSpPr/>
            <p:nvPr/>
          </p:nvSpPr>
          <p:spPr>
            <a:xfrm>
              <a:off x="1334644" y="6636377"/>
              <a:ext cx="21354888" cy="16287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t>In this exercise, you will create an extreme character, record their details using the provided template (p.175), and use the character to generate design ideas. Focus on your own design problem, or follow the ‘Autonomous Vehicles’ brief (p.140). </a:t>
              </a:r>
            </a:p>
          </p:txBody>
        </p:sp>
        <p:sp>
          <p:nvSpPr>
            <p:cNvPr id="266" name="Shape 266"/>
            <p:cNvSpPr/>
            <p:nvPr/>
          </p:nvSpPr>
          <p:spPr>
            <a:xfrm>
              <a:off x="20794536" y="9195086"/>
              <a:ext cx="1038542"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67" name="Shape 267"/>
            <p:cNvSpPr/>
            <p:nvPr/>
          </p:nvSpPr>
          <p:spPr>
            <a:xfrm>
              <a:off x="6335184"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68" name="Shape 268"/>
            <p:cNvSpPr/>
            <p:nvPr/>
          </p:nvSpPr>
          <p:spPr>
            <a:xfrm>
              <a:off x="11192156"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72" name="Shape 272"/>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73" name="Shape 273"/>
            <p:cNvSpPr/>
            <p:nvPr/>
          </p:nvSpPr>
          <p:spPr>
            <a:xfrm>
              <a:off x="18790599" y="3539506"/>
              <a:ext cx="5431283" cy="15525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t>YOU WILL NEED</a:t>
              </a:r>
              <a:br/>
              <a:r>
                <a:rPr>
                  <a:latin typeface="Montserrat Medium"/>
                  <a:ea typeface="Montserrat Medium"/>
                  <a:cs typeface="Montserrat Medium"/>
                  <a:sym typeface="Montserrat Medium"/>
                </a:rPr>
                <a:t>3-4 people, pen, paper and </a:t>
              </a:r>
              <a:br>
                <a:rPr>
                  <a:latin typeface="Montserrat Medium"/>
                  <a:ea typeface="Montserrat Medium"/>
                  <a:cs typeface="Montserrat Medium"/>
                  <a:sym typeface="Montserrat Medium"/>
                </a:rPr>
              </a:br>
              <a:r>
                <a:rPr>
                  <a:latin typeface="Montserrat Medium"/>
                  <a:ea typeface="Montserrat Medium"/>
                  <a:cs typeface="Montserrat Medium"/>
                  <a:sym typeface="Montserrat Medium"/>
                </a:rPr>
                <a:t>post-its </a:t>
              </a:r>
            </a:p>
          </p:txBody>
        </p:sp>
        <p:sp>
          <p:nvSpPr>
            <p:cNvPr id="274" name="Shape 274"/>
            <p:cNvSpPr/>
            <p:nvPr/>
          </p:nvSpPr>
          <p:spPr>
            <a:xfrm>
              <a:off x="1589029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76" name="Shape 276"/>
            <p:cNvSpPr/>
            <p:nvPr/>
          </p:nvSpPr>
          <p:spPr>
            <a:xfrm>
              <a:off x="-125701" y="3057910"/>
              <a:ext cx="13430381"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77" name="Shape 277"/>
            <p:cNvSpPr/>
            <p:nvPr/>
          </p:nvSpPr>
          <p:spPr>
            <a:xfrm rot="5400000">
              <a:off x="12782535" y="3583070"/>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0" name="Shape 139">
              <a:extLst>
                <a:ext uri="{FF2B5EF4-FFF2-40B4-BE49-F238E27FC236}">
                  <a16:creationId xmlns:a16="http://schemas.microsoft.com/office/drawing/2014/main" id="{74EF2ABD-E229-7F4D-BD9D-ACB507090623}"/>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 name="Shape 141">
              <a:extLst>
                <a:ext uri="{FF2B5EF4-FFF2-40B4-BE49-F238E27FC236}">
                  <a16:creationId xmlns:a16="http://schemas.microsoft.com/office/drawing/2014/main" id="{4ABCB394-0BB8-6E4D-81DF-10B7E9A9CD92}"/>
                </a:ext>
              </a:extLst>
            </p:cNvPr>
            <p:cNvSpPr/>
            <p:nvPr/>
          </p:nvSpPr>
          <p:spPr>
            <a:xfrm>
              <a:off x="19213200" y="255600"/>
              <a:ext cx="5250697" cy="1092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62</a:t>
              </a:r>
            </a:p>
          </p:txBody>
        </p:sp>
        <p:sp>
          <p:nvSpPr>
            <p:cNvPr id="32" name="Shape 145">
              <a:extLst>
                <a:ext uri="{FF2B5EF4-FFF2-40B4-BE49-F238E27FC236}">
                  <a16:creationId xmlns:a16="http://schemas.microsoft.com/office/drawing/2014/main" id="{2444DE62-1841-C24A-9FDF-C00994240398}"/>
                </a:ext>
              </a:extLst>
            </p:cNvPr>
            <p:cNvSpPr/>
            <p:nvPr/>
          </p:nvSpPr>
          <p:spPr>
            <a:xfrm>
              <a:off x="385152" y="-192638"/>
              <a:ext cx="9675227"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Extreme</a:t>
              </a:r>
            </a:p>
          </p:txBody>
        </p:sp>
        <p:sp>
          <p:nvSpPr>
            <p:cNvPr id="33" name="Shape 155">
              <a:extLst>
                <a:ext uri="{FF2B5EF4-FFF2-40B4-BE49-F238E27FC236}">
                  <a16:creationId xmlns:a16="http://schemas.microsoft.com/office/drawing/2014/main" id="{684A70CF-4CE5-404A-8796-134FBDF6A19A}"/>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4" name="Shape 162">
              <a:extLst>
                <a:ext uri="{FF2B5EF4-FFF2-40B4-BE49-F238E27FC236}">
                  <a16:creationId xmlns:a16="http://schemas.microsoft.com/office/drawing/2014/main" id="{F5A36B45-ABBD-9C49-B812-865DA10C9B81}"/>
                </a:ext>
              </a:extLst>
            </p:cNvPr>
            <p:cNvSpPr/>
            <p:nvPr/>
          </p:nvSpPr>
          <p:spPr>
            <a:xfrm>
              <a:off x="369845" y="2278870"/>
              <a:ext cx="12439289"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Characters</a:t>
              </a:r>
            </a:p>
          </p:txBody>
        </p:sp>
      </p:grpSp>
      <p:sp>
        <p:nvSpPr>
          <p:cNvPr id="280" name="Shape 280"/>
          <p:cNvSpPr/>
          <p:nvPr/>
        </p:nvSpPr>
        <p:spPr>
          <a:xfrm>
            <a:off x="19432527" y="10987347"/>
            <a:ext cx="3687763"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C37195-34EF-D04E-BEE9-0A1A320CBD01}"/>
              </a:ext>
            </a:extLst>
          </p:cNvPr>
          <p:cNvGrpSpPr/>
          <p:nvPr/>
        </p:nvGrpSpPr>
        <p:grpSpPr>
          <a:xfrm>
            <a:off x="-36937" y="-2011"/>
            <a:ext cx="24496471" cy="12569404"/>
            <a:chOff x="-36937" y="-2011"/>
            <a:chExt cx="24496471" cy="12569404"/>
          </a:xfrm>
        </p:grpSpPr>
        <p:pic>
          <p:nvPicPr>
            <p:cNvPr id="282" name="pasted-image.pdf"/>
            <p:cNvPicPr>
              <a:picLocks noChangeAspect="1"/>
            </p:cNvPicPr>
            <p:nvPr/>
          </p:nvPicPr>
          <p:blipFill>
            <a:blip r:embed="rId2"/>
            <a:srcRect l="57245" t="62662" r="8715"/>
            <a:stretch>
              <a:fillRect/>
            </a:stretch>
          </p:blipFill>
          <p:spPr>
            <a:xfrm>
              <a:off x="1587" y="-2011"/>
              <a:ext cx="24457947" cy="12569404"/>
            </a:xfrm>
            <a:prstGeom prst="rect">
              <a:avLst/>
            </a:prstGeom>
            <a:ln w="12700">
              <a:miter lim="400000"/>
            </a:ln>
          </p:spPr>
        </p:pic>
        <p:sp>
          <p:nvSpPr>
            <p:cNvPr id="283" name="Shape 283"/>
            <p:cNvSpPr/>
            <p:nvPr/>
          </p:nvSpPr>
          <p:spPr>
            <a:xfrm>
              <a:off x="765506" y="1801174"/>
              <a:ext cx="11256646" cy="16922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lvl1pPr algn="l">
                <a:defRPr sz="10000" b="0">
                  <a:solidFill>
                    <a:srgbClr val="FFFFFF"/>
                  </a:solidFill>
                  <a:latin typeface="Montserrat Bold"/>
                  <a:ea typeface="Montserrat Bold"/>
                  <a:cs typeface="Montserrat Bold"/>
                  <a:sym typeface="Montserrat Bold"/>
                </a:defRPr>
              </a:lvl1pPr>
            </a:lstStyle>
            <a:p>
              <a:r>
                <a:t>Share your work!</a:t>
              </a:r>
            </a:p>
          </p:txBody>
        </p:sp>
        <p:sp>
          <p:nvSpPr>
            <p:cNvPr id="284" name="Shape 284"/>
            <p:cNvSpPr/>
            <p:nvPr/>
          </p:nvSpPr>
          <p:spPr>
            <a:xfrm>
              <a:off x="-36937" y="3546077"/>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5" name="Shape 285"/>
            <p:cNvSpPr/>
            <p:nvPr/>
          </p:nvSpPr>
          <p:spPr>
            <a:xfrm>
              <a:off x="855906" y="4285057"/>
              <a:ext cx="18232196" cy="765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lvl1pPr algn="l" defTabSz="457200">
                <a:defRPr sz="4000" b="0">
                  <a:solidFill>
                    <a:srgbClr val="FFFFFF"/>
                  </a:solidFill>
                  <a:latin typeface="Montserrat Bold"/>
                  <a:ea typeface="Montserrat Bold"/>
                  <a:cs typeface="Montserrat Bold"/>
                  <a:sym typeface="Montserrat Bold"/>
                </a:defRPr>
              </a:lvl1pPr>
            </a:lstStyle>
            <a:p>
              <a:r>
                <a:t>Upload photos of your work:</a:t>
              </a:r>
            </a:p>
          </p:txBody>
        </p:sp>
        <p:sp>
          <p:nvSpPr>
            <p:cNvPr id="286" name="Shape 286"/>
            <p:cNvSpPr/>
            <p:nvPr/>
          </p:nvSpPr>
          <p:spPr>
            <a:xfrm>
              <a:off x="855906" y="5114881"/>
              <a:ext cx="18232196" cy="44989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sz="4000" b="0">
                  <a:solidFill>
                    <a:srgbClr val="FFFFFF"/>
                  </a:solidFill>
                  <a:latin typeface="Montserrat Bold"/>
                  <a:ea typeface="Montserrat Bold"/>
                  <a:cs typeface="Montserrat Bold"/>
                  <a:sym typeface="Montserrat Bold"/>
                </a:defRPr>
              </a:pPr>
              <a:endParaRP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Go to: </a:t>
              </a:r>
              <a:r>
                <a:rPr i="1">
                  <a:latin typeface="Montserrat-Italic"/>
                  <a:ea typeface="Montserrat-Italic"/>
                  <a:cs typeface="Montserrat-Italic"/>
                  <a:sym typeface="Montserrat-Italic"/>
                </a:rPr>
                <a:t>add URL here</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Enter the password: </a:t>
              </a:r>
              <a:r>
                <a:rPr i="1">
                  <a:latin typeface="Montserrat-Italic"/>
                  <a:ea typeface="Montserrat-Italic"/>
                  <a:cs typeface="Montserrat-Italic"/>
                  <a:sym typeface="Montserrat-Italic"/>
                </a:rPr>
                <a:t>password</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Upload a photo and caption of your work</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Wait for moderation</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View others’ ideas  </a:t>
              </a:r>
            </a:p>
          </p:txBody>
        </p:sp>
        <p:sp>
          <p:nvSpPr>
            <p:cNvPr id="287" name="Shape 287"/>
            <p:cNvSpPr/>
            <p:nvPr/>
          </p:nvSpPr>
          <p:spPr>
            <a:xfrm>
              <a:off x="765719" y="9722610"/>
              <a:ext cx="1823219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b="0" i="1">
                  <a:solidFill>
                    <a:srgbClr val="FFFFFF"/>
                  </a:solidFill>
                  <a:latin typeface="Montserrat-Italic"/>
                  <a:ea typeface="Montserrat-Italic"/>
                  <a:cs typeface="Montserrat-Italic"/>
                  <a:sym typeface="Montserrat-Italic"/>
                </a:defRPr>
              </a:pPr>
              <a:r>
                <a:t>A note to facilitators:</a:t>
              </a:r>
            </a:p>
            <a:p>
              <a:pPr algn="l" defTabSz="457200">
                <a:defRPr b="0" i="1">
                  <a:solidFill>
                    <a:srgbClr val="FFFFFF"/>
                  </a:solidFill>
                  <a:latin typeface="Montserrat-Italic"/>
                  <a:ea typeface="Montserrat-Italic"/>
                  <a:cs typeface="Montserrat-Italic"/>
                  <a:sym typeface="Montserrat-Italic"/>
                </a:defRPr>
              </a:pPr>
              <a:r>
                <a:t>Use this slide to give instructions for post-exercise sharing activities. These could take the form of facilitator-guided discussions, mini-presentations, or digital sharing via existing platforms (e.g. padlet) - as described here. Delete this paragraph when ready.</a:t>
              </a: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58C317D-FEA9-E94B-87EB-6EC3DE882284}"/>
              </a:ext>
            </a:extLst>
          </p:cNvPr>
          <p:cNvGrpSpPr/>
          <p:nvPr/>
        </p:nvGrpSpPr>
        <p:grpSpPr>
          <a:xfrm>
            <a:off x="-36937" y="720955"/>
            <a:ext cx="24457874" cy="13025113"/>
            <a:chOff x="-36937" y="720955"/>
            <a:chExt cx="24457874" cy="13025113"/>
          </a:xfrm>
        </p:grpSpPr>
        <p:pic>
          <p:nvPicPr>
            <p:cNvPr id="289" name="pasted-image.pdf"/>
            <p:cNvPicPr>
              <a:picLocks noChangeAspect="1"/>
            </p:cNvPicPr>
            <p:nvPr/>
          </p:nvPicPr>
          <p:blipFill>
            <a:blip r:embed="rId2"/>
            <a:srcRect l="27630"/>
            <a:stretch>
              <a:fillRect/>
            </a:stretch>
          </p:blipFill>
          <p:spPr>
            <a:xfrm rot="10800000">
              <a:off x="4304849" y="720955"/>
              <a:ext cx="20114295" cy="13021637"/>
            </a:xfrm>
            <a:prstGeom prst="rect">
              <a:avLst/>
            </a:prstGeom>
            <a:ln w="12700">
              <a:miter lim="400000"/>
            </a:ln>
          </p:spPr>
        </p:pic>
        <p:pic>
          <p:nvPicPr>
            <p:cNvPr id="290" name="pasted-image.pdf"/>
            <p:cNvPicPr>
              <a:picLocks noChangeAspect="1"/>
            </p:cNvPicPr>
            <p:nvPr/>
          </p:nvPicPr>
          <p:blipFill>
            <a:blip r:embed="rId2"/>
            <a:srcRect t="33454" r="50402"/>
            <a:stretch>
              <a:fillRect/>
            </a:stretch>
          </p:blipFill>
          <p:spPr>
            <a:xfrm rot="10800000">
              <a:off x="-4557" y="6312722"/>
              <a:ext cx="11825051" cy="7433346"/>
            </a:xfrm>
            <a:prstGeom prst="rect">
              <a:avLst/>
            </a:prstGeom>
            <a:ln w="12700">
              <a:miter lim="400000"/>
            </a:ln>
          </p:spPr>
        </p:pic>
        <p:sp>
          <p:nvSpPr>
            <p:cNvPr id="291" name="Shape 291"/>
            <p:cNvSpPr/>
            <p:nvPr/>
          </p:nvSpPr>
          <p:spPr>
            <a:xfrm>
              <a:off x="-36937" y="12049959"/>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92" name="Shape 292"/>
            <p:cNvSpPr/>
            <p:nvPr/>
          </p:nvSpPr>
          <p:spPr>
            <a:xfrm>
              <a:off x="975503" y="891390"/>
              <a:ext cx="3253868" cy="47783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p>
              <a:pPr algn="l">
                <a:defRPr sz="6000" b="0">
                  <a:latin typeface="Montserrat Bold"/>
                  <a:ea typeface="Montserrat Bold"/>
                  <a:cs typeface="Montserrat Bold"/>
                  <a:sym typeface="Montserrat Bold"/>
                </a:defRPr>
              </a:pPr>
              <a:r>
                <a:t>Design.</a:t>
              </a:r>
            </a:p>
            <a:p>
              <a:pPr algn="l">
                <a:defRPr sz="6000" b="0">
                  <a:latin typeface="Montserrat Bold"/>
                  <a:ea typeface="Montserrat Bold"/>
                  <a:cs typeface="Montserrat Bold"/>
                  <a:sym typeface="Montserrat Bold"/>
                </a:defRPr>
              </a:pPr>
              <a:r>
                <a:t>Think</a:t>
              </a:r>
            </a:p>
            <a:p>
              <a:pPr algn="l">
                <a:defRPr sz="6000" b="0">
                  <a:latin typeface="Montserrat Bold"/>
                  <a:ea typeface="Montserrat Bold"/>
                  <a:cs typeface="Montserrat Bold"/>
                  <a:sym typeface="Montserrat Bold"/>
                </a:defRPr>
              </a:pPr>
              <a:r>
                <a:t>Make.</a:t>
              </a:r>
            </a:p>
            <a:p>
              <a:pPr algn="l">
                <a:defRPr sz="6000" b="0">
                  <a:latin typeface="Montserrat Bold"/>
                  <a:ea typeface="Montserrat Bold"/>
                  <a:cs typeface="Montserrat Bold"/>
                  <a:sym typeface="Montserrat Bold"/>
                </a:defRPr>
              </a:pPr>
              <a:r>
                <a:t>Break. </a:t>
              </a:r>
            </a:p>
            <a:p>
              <a:pPr algn="l">
                <a:defRPr sz="6000" b="0">
                  <a:latin typeface="Montserrat Bold"/>
                  <a:ea typeface="Montserrat Bold"/>
                  <a:cs typeface="Montserrat Bold"/>
                  <a:sym typeface="Montserrat Bold"/>
                </a:defRPr>
              </a:pPr>
              <a:r>
                <a:t>Repeat.</a:t>
              </a:r>
            </a:p>
          </p:txBody>
        </p:sp>
        <p:sp>
          <p:nvSpPr>
            <p:cNvPr id="293" name="Shape 293"/>
            <p:cNvSpPr/>
            <p:nvPr/>
          </p:nvSpPr>
          <p:spPr>
            <a:xfrm>
              <a:off x="8634748" y="2755150"/>
              <a:ext cx="14424722" cy="260648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b="0">
                  <a:solidFill>
                    <a:srgbClr val="FFFFFF"/>
                  </a:solidFill>
                  <a:latin typeface="Montserrat Bold"/>
                  <a:ea typeface="Montserrat Bold"/>
                  <a:cs typeface="Montserrat Bold"/>
                  <a:sym typeface="Montserrat Bold"/>
                </a:defRPr>
              </a:pPr>
              <a:r>
                <a:rPr dirty="0"/>
                <a:t>This work is licensed under a Creative Commons Attribution-</a:t>
              </a:r>
              <a:r>
                <a:rPr dirty="0" err="1"/>
                <a:t>NonCommercial</a:t>
              </a:r>
              <a:r>
                <a:rPr dirty="0"/>
                <a:t>-</a:t>
              </a:r>
              <a:r>
                <a:rPr dirty="0" err="1"/>
                <a:t>ShareAlike</a:t>
              </a:r>
              <a:r>
                <a:rPr dirty="0"/>
                <a:t> 4.0 International License. Designed by the authors of “Design. Think. Make. Break. Repeat. A Handbook of Methods” (BIS Publishers).</a:t>
              </a:r>
            </a:p>
            <a:p>
              <a:pPr algn="l" defTabSz="457200">
                <a:defRPr b="0">
                  <a:solidFill>
                    <a:srgbClr val="FFFFFF"/>
                  </a:solidFill>
                  <a:latin typeface="Montserrat Bold"/>
                  <a:ea typeface="Montserrat Bold"/>
                  <a:cs typeface="Montserrat Bold"/>
                  <a:sym typeface="Montserrat Bold"/>
                </a:defRPr>
              </a:pPr>
              <a:r>
                <a:rPr u="sng" dirty="0">
                  <a:solidFill>
                    <a:schemeClr val="bg1"/>
                  </a:solidFill>
                  <a:hlinkClick r:id="rId3">
                    <a:extLst>
                      <a:ext uri="{A12FA001-AC4F-418D-AE19-62706E023703}">
                        <ahyp:hlinkClr xmlns:ahyp="http://schemas.microsoft.com/office/drawing/2018/hyperlinkcolor" val="tx"/>
                      </a:ext>
                    </a:extLst>
                  </a:hlinkClick>
                </a:rPr>
                <a:t>www.designthinkmakebreakrepeat.com</a:t>
              </a:r>
            </a:p>
          </p:txBody>
        </p:sp>
        <p:sp>
          <p:nvSpPr>
            <p:cNvPr id="294" name="Shape 294"/>
            <p:cNvSpPr/>
            <p:nvPr/>
          </p:nvSpPr>
          <p:spPr>
            <a:xfrm>
              <a:off x="746861" y="6774665"/>
              <a:ext cx="23078331" cy="47275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sz="4000" b="0">
                  <a:solidFill>
                    <a:srgbClr val="FFFFFF"/>
                  </a:solidFill>
                  <a:latin typeface="Montserrat Medium"/>
                  <a:ea typeface="Montserrat Medium"/>
                  <a:cs typeface="Montserrat Medium"/>
                  <a:sym typeface="Montserrat Medium"/>
                </a:defRPr>
              </a:pPr>
              <a:r>
                <a:t>How to use these slides</a:t>
              </a:r>
            </a:p>
            <a:p>
              <a:pPr algn="l" defTabSz="457200">
                <a:defRPr b="0" i="1">
                  <a:solidFill>
                    <a:srgbClr val="FFFFFF"/>
                  </a:solidFill>
                  <a:latin typeface="Montserrat-Italic"/>
                  <a:ea typeface="Montserrat-Italic"/>
                  <a:cs typeface="Montserrat-Italic"/>
                  <a:sym typeface="Montserrat-Italic"/>
                </a:defRPr>
              </a:pPr>
              <a:r>
                <a:t>These companion slides for the published book “Design Think Make Break Repeat: A Handbook of Methods”, support facilitation of the published exercises during workshops, tutorials or other guided design sessions. </a:t>
              </a:r>
            </a:p>
            <a:p>
              <a:pPr algn="l" defTabSz="457200">
                <a:defRPr b="0" i="1">
                  <a:solidFill>
                    <a:srgbClr val="FFFFFF"/>
                  </a:solidFill>
                  <a:latin typeface="Montserrat-Italic"/>
                  <a:ea typeface="Montserrat-Italic"/>
                  <a:cs typeface="Montserrat-Italic"/>
                  <a:sym typeface="Montserrat-Italic"/>
                </a:defRPr>
              </a:pPr>
              <a:endParaRPr/>
            </a:p>
            <a:p>
              <a:pPr algn="l" defTabSz="457200">
                <a:defRPr b="0" i="1">
                  <a:solidFill>
                    <a:srgbClr val="FFFFFF"/>
                  </a:solidFill>
                  <a:latin typeface="Montserrat-Italic"/>
                  <a:ea typeface="Montserrat-Italic"/>
                  <a:cs typeface="Montserrat-Italic"/>
                  <a:sym typeface="Montserrat-Italic"/>
                </a:defRPr>
              </a:pPr>
              <a:r>
                <a:rPr b="1">
                  <a:latin typeface="Montserrat-BoldItalic"/>
                  <a:ea typeface="Montserrat-BoldItalic"/>
                  <a:cs typeface="Montserrat-BoldItalic"/>
                  <a:sym typeface="Montserrat-BoldItalic"/>
                </a:rPr>
                <a:t>Slide 1: Title.</a:t>
              </a:r>
              <a:r>
                <a:t> Introduce the method, using the description from the book.</a:t>
              </a:r>
            </a:p>
            <a:p>
              <a:pPr algn="l" defTabSz="457200">
                <a:defRPr i="1">
                  <a:solidFill>
                    <a:srgbClr val="FFFFFF"/>
                  </a:solidFill>
                  <a:latin typeface="Montserrat-BoldItalic"/>
                  <a:ea typeface="Montserrat-BoldItalic"/>
                  <a:cs typeface="Montserrat-BoldItalic"/>
                  <a:sym typeface="Montserrat-BoldItalic"/>
                </a:defRPr>
              </a:pPr>
              <a:r>
                <a:t>Slide 2: Examples. </a:t>
              </a:r>
              <a:r>
                <a:rPr b="0">
                  <a:latin typeface="Montserrat-Italic"/>
                  <a:ea typeface="Montserrat-Italic"/>
                  <a:cs typeface="Montserrat-Italic"/>
                  <a:sym typeface="Montserrat-Italic"/>
                </a:rPr>
                <a:t>Use this slide to add your own images/examples of the method in use, or extra information.</a:t>
              </a:r>
              <a:r>
                <a:t> </a:t>
              </a:r>
            </a:p>
            <a:p>
              <a:pPr algn="l" defTabSz="457200">
                <a:defRPr i="1">
                  <a:solidFill>
                    <a:srgbClr val="FFFFFF"/>
                  </a:solidFill>
                  <a:latin typeface="Montserrat-BoldItalic"/>
                  <a:ea typeface="Montserrat-BoldItalic"/>
                  <a:cs typeface="Montserrat-BoldItalic"/>
                  <a:sym typeface="Montserrat-BoldItalic"/>
                </a:defRPr>
              </a:pPr>
              <a:r>
                <a:t>Slide 3+: Steps. </a:t>
              </a:r>
              <a:r>
                <a:rPr b="0">
                  <a:latin typeface="Montserrat-Italic"/>
                  <a:ea typeface="Montserrat-Italic"/>
                  <a:cs typeface="Montserrat-Italic"/>
                  <a:sym typeface="Montserrat-Italic"/>
                </a:rPr>
                <a:t>Use one slide for each step of the method, to track timing and progress. The tip boxes can be used to offer extra guidance for specific steps, where needed. </a:t>
              </a:r>
            </a:p>
            <a:p>
              <a:pPr algn="l" defTabSz="457200">
                <a:defRPr i="1">
                  <a:solidFill>
                    <a:srgbClr val="FFFFFF"/>
                  </a:solidFill>
                  <a:latin typeface="Montserrat-BoldItalic"/>
                  <a:ea typeface="Montserrat-BoldItalic"/>
                  <a:cs typeface="Montserrat-BoldItalic"/>
                  <a:sym typeface="Montserrat-BoldItalic"/>
                </a:defRPr>
              </a:pPr>
              <a:r>
                <a:t>Slide 4: Sharing. </a:t>
              </a:r>
              <a:r>
                <a:rPr b="0">
                  <a:latin typeface="Montserrat-Italic"/>
                  <a:ea typeface="Montserrat-Italic"/>
                  <a:cs typeface="Montserrat-Italic"/>
                  <a:sym typeface="Montserrat-Italic"/>
                </a:rPr>
                <a:t>Results of the exercise are shared and discussed, in an appropriate format.</a:t>
              </a:r>
            </a:p>
          </p:txBody>
        </p:sp>
        <p:sp>
          <p:nvSpPr>
            <p:cNvPr id="295" name="Shape 295"/>
            <p:cNvSpPr/>
            <p:nvPr/>
          </p:nvSpPr>
          <p:spPr>
            <a:xfrm>
              <a:off x="16322992" y="12661177"/>
              <a:ext cx="7541642"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r">
                <a:defRPr sz="2000" b="0">
                  <a:solidFill>
                    <a:srgbClr val="FFFFFF"/>
                  </a:solidFill>
                  <a:latin typeface="Montserrat Medium"/>
                  <a:ea typeface="Montserrat Medium"/>
                  <a:cs typeface="Montserrat Medium"/>
                  <a:sym typeface="Montserrat Medium"/>
                </a:defRPr>
              </a:lvl1pPr>
            </a:lstStyle>
            <a:p>
              <a:r>
                <a:t>Slide design by: Hamish Henderson, Madeleine Borthwick</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38</TotalTime>
  <Words>835</Words>
  <Application>Microsoft Macintosh PowerPoint</Application>
  <PresentationFormat>Custom</PresentationFormat>
  <Paragraphs>119</Paragraphs>
  <Slides>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Helvetica</vt:lpstr>
      <vt:lpstr>Montserrat Bold</vt:lpstr>
      <vt:lpstr>Montserrat-BoldItalic</vt:lpstr>
      <vt:lpstr>Helvetica Neue Light</vt:lpstr>
      <vt:lpstr>Helvetica Neue Medium</vt:lpstr>
      <vt:lpstr>Helvetica Light</vt:lpstr>
      <vt:lpstr>Montserrat Medium</vt:lpstr>
      <vt:lpstr>Tw Cen MT</vt:lpstr>
      <vt:lpstr>Helvetica Neue Thin</vt:lpstr>
      <vt:lpstr>Helvetica Neue</vt:lpstr>
      <vt:lpstr>Montserrat-Italic</vt:lpstr>
      <vt:lpstr>Palatino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Robert Dongas</cp:lastModifiedBy>
  <cp:revision>10</cp:revision>
  <dcterms:modified xsi:type="dcterms:W3CDTF">2020-01-09T04:26:32Z</dcterms:modified>
</cp:coreProperties>
</file>